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71" r:id="rId6"/>
    <p:sldId id="272" r:id="rId7"/>
    <p:sldId id="276" r:id="rId8"/>
    <p:sldId id="268" r:id="rId9"/>
    <p:sldId id="267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143139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chemeClr val="accent2"/>
                </a:solidFill>
              </a:rPr>
              <a:t>Открытый урок</a:t>
            </a:r>
            <a:br>
              <a:rPr lang="ru-RU" sz="7200" b="1" dirty="0">
                <a:solidFill>
                  <a:schemeClr val="accent2"/>
                </a:solidFill>
              </a:rPr>
            </a:br>
            <a:r>
              <a:rPr lang="ru-RU" sz="7200" b="1" dirty="0">
                <a:solidFill>
                  <a:schemeClr val="accent2"/>
                </a:solidFill>
              </a:rPr>
              <a:t>в 9 классе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000240"/>
            <a:ext cx="8643998" cy="4429156"/>
          </a:xfrm>
        </p:spPr>
        <p:txBody>
          <a:bodyPr>
            <a:noAutofit/>
          </a:bodyPr>
          <a:lstStyle/>
          <a:p>
            <a:endParaRPr lang="ru-RU" sz="5400" b="1" dirty="0">
              <a:solidFill>
                <a:schemeClr val="accent5"/>
              </a:solidFill>
            </a:endParaRPr>
          </a:p>
          <a:p>
            <a:pPr algn="r"/>
            <a:endParaRPr lang="en-US" sz="4800" b="1" dirty="0">
              <a:solidFill>
                <a:schemeClr val="accent5"/>
              </a:solidFill>
            </a:endParaRPr>
          </a:p>
          <a:p>
            <a:pPr algn="r"/>
            <a:r>
              <a:rPr lang="ru-RU" sz="4800" b="1" dirty="0">
                <a:solidFill>
                  <a:schemeClr val="accent5"/>
                </a:solidFill>
              </a:rPr>
              <a:t>Учитель ГБОУ лицей № 179</a:t>
            </a:r>
          </a:p>
          <a:p>
            <a:pPr algn="r"/>
            <a:r>
              <a:rPr lang="ru-RU" sz="4800" b="1" dirty="0" err="1">
                <a:solidFill>
                  <a:schemeClr val="accent5"/>
                </a:solidFill>
              </a:rPr>
              <a:t>Закуцкая</a:t>
            </a:r>
            <a:r>
              <a:rPr lang="ru-RU" sz="4800" b="1" dirty="0">
                <a:solidFill>
                  <a:schemeClr val="accent5"/>
                </a:solidFill>
              </a:rPr>
              <a:t> Марина Владимировна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2"/>
                </a:solidFill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600" dirty="0"/>
              <a:t>Сборник ОГЭ </a:t>
            </a:r>
          </a:p>
          <a:p>
            <a:pPr algn="ctr">
              <a:buNone/>
            </a:pPr>
            <a:r>
              <a:rPr lang="en-US" sz="6600" dirty="0"/>
              <a:t>“</a:t>
            </a:r>
            <a:r>
              <a:rPr lang="ru-RU" sz="6600" dirty="0"/>
              <a:t>3000 задач </a:t>
            </a:r>
            <a:r>
              <a:rPr lang="en-US" sz="6600" dirty="0"/>
              <a:t>“ </a:t>
            </a:r>
            <a:endParaRPr lang="ru-RU" sz="6600" dirty="0"/>
          </a:p>
          <a:p>
            <a:pPr algn="ctr">
              <a:buNone/>
            </a:pPr>
            <a:r>
              <a:rPr lang="ru-RU" sz="6600" b="1" dirty="0">
                <a:solidFill>
                  <a:schemeClr val="accent2"/>
                </a:solidFill>
              </a:rPr>
              <a:t>№№ </a:t>
            </a:r>
            <a:r>
              <a:rPr lang="en-US" sz="6600" b="1" dirty="0">
                <a:solidFill>
                  <a:schemeClr val="accent2"/>
                </a:solidFill>
              </a:rPr>
              <a:t>1177 – 1209</a:t>
            </a:r>
            <a:endParaRPr lang="ru-RU" sz="6600" b="1" dirty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ru-RU" sz="6600" dirty="0"/>
              <a:t>с.109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Метод интервалов для меня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859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/>
                        <a:t>Прост </a:t>
                      </a:r>
                    </a:p>
                    <a:p>
                      <a:r>
                        <a:rPr lang="ru-RU" sz="3200" dirty="0"/>
                        <a:t>и понятен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В целом понятен, </a:t>
                      </a:r>
                    </a:p>
                    <a:p>
                      <a:pPr algn="ctr"/>
                      <a:r>
                        <a:rPr lang="ru-RU" sz="3200" dirty="0"/>
                        <a:t>но есть сложности с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Трудная тема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Нахождением нулей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Расстановкой знаков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Записью ответа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Установи соответствие</a:t>
            </a:r>
            <a:r>
              <a:rPr lang="en-US" b="1" dirty="0">
                <a:solidFill>
                  <a:schemeClr val="accent2"/>
                </a:solidFill>
              </a:rPr>
              <a:t>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/>
                </a:solidFill>
              </a:rPr>
              <a:t>Уравнение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Неравенство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График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Задача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Прогрессия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Степень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Модуль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5"/>
                </a:solidFill>
              </a:rPr>
              <a:t>Функция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Основание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Расстояние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Текст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Разность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Интервал</a:t>
            </a:r>
          </a:p>
          <a:p>
            <a:r>
              <a:rPr lang="ru-RU" sz="3600" b="1" dirty="0">
                <a:solidFill>
                  <a:schemeClr val="accent5"/>
                </a:solidFill>
              </a:rPr>
              <a:t>Корень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4" dur="500" autoRev="1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autoRev="1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500" autoRev="1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>
                <a:solidFill>
                  <a:schemeClr val="accent2"/>
                </a:solidFill>
              </a:rPr>
              <a:t>Тема урока</a:t>
            </a:r>
            <a:r>
              <a:rPr lang="en-US" sz="8800" b="1" dirty="0">
                <a:solidFill>
                  <a:schemeClr val="accent2"/>
                </a:solidFill>
              </a:rPr>
              <a:t>:</a:t>
            </a:r>
            <a:endParaRPr lang="ru-RU" sz="88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7200" b="1" dirty="0">
                <a:solidFill>
                  <a:schemeClr val="accent5"/>
                </a:solidFill>
              </a:rPr>
              <a:t>“</a:t>
            </a:r>
            <a:r>
              <a:rPr lang="ru-RU" sz="7200" b="1" dirty="0">
                <a:solidFill>
                  <a:schemeClr val="accent5"/>
                </a:solidFill>
              </a:rPr>
              <a:t>Решение неравенств</a:t>
            </a:r>
          </a:p>
          <a:p>
            <a:pPr algn="ctr">
              <a:buNone/>
            </a:pPr>
            <a:r>
              <a:rPr lang="ru-RU" sz="7200" b="1" dirty="0">
                <a:solidFill>
                  <a:schemeClr val="accent5"/>
                </a:solidFill>
              </a:rPr>
              <a:t>методом </a:t>
            </a:r>
          </a:p>
          <a:p>
            <a:pPr algn="ctr">
              <a:buNone/>
            </a:pPr>
            <a:r>
              <a:rPr lang="ru-RU" sz="7200" b="1" dirty="0">
                <a:solidFill>
                  <a:schemeClr val="accent5"/>
                </a:solidFill>
              </a:rPr>
              <a:t>интервалов</a:t>
            </a:r>
            <a:r>
              <a:rPr lang="en-US" sz="7200" b="1" dirty="0">
                <a:solidFill>
                  <a:schemeClr val="accent5"/>
                </a:solidFill>
              </a:rPr>
              <a:t>”</a:t>
            </a:r>
            <a:endParaRPr lang="ru-RU" sz="72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Неравенства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</a:rPr>
              <a:t> строгие                                                 </a:t>
            </a:r>
            <a:r>
              <a:rPr lang="ru-RU" sz="3600" b="1" dirty="0">
                <a:solidFill>
                  <a:schemeClr val="accent2"/>
                </a:solidFill>
              </a:rPr>
              <a:t>нестрогие</a:t>
            </a:r>
          </a:p>
          <a:p>
            <a:pPr>
              <a:buNone/>
            </a:pPr>
            <a:r>
              <a:rPr lang="en-US" sz="5400" b="1" dirty="0">
                <a:solidFill>
                  <a:schemeClr val="accent2"/>
                </a:solidFill>
              </a:rPr>
              <a:t>&gt;</a:t>
            </a:r>
            <a:r>
              <a:rPr lang="ru-RU" sz="5400" b="1" dirty="0">
                <a:solidFill>
                  <a:schemeClr val="accent2"/>
                </a:solidFill>
              </a:rPr>
              <a:t> </a:t>
            </a:r>
            <a:r>
              <a:rPr lang="en-US" sz="5400" b="1" dirty="0">
                <a:solidFill>
                  <a:schemeClr val="accent2"/>
                </a:solidFill>
              </a:rPr>
              <a:t>(</a:t>
            </a:r>
            <a:r>
              <a:rPr lang="ru-RU" sz="5400" b="1" dirty="0">
                <a:solidFill>
                  <a:schemeClr val="accent2"/>
                </a:solidFill>
              </a:rPr>
              <a:t>                                     ≥ </a:t>
            </a:r>
            <a:r>
              <a:rPr lang="en-US" sz="5400" b="1" dirty="0">
                <a:solidFill>
                  <a:schemeClr val="accent2"/>
                </a:solidFill>
              </a:rPr>
              <a:t>[</a:t>
            </a:r>
            <a:r>
              <a:rPr lang="ru-RU" sz="5400" b="1" dirty="0">
                <a:solidFill>
                  <a:schemeClr val="accent2"/>
                </a:solidFill>
              </a:rPr>
              <a:t> </a:t>
            </a:r>
            <a:endParaRPr lang="ru-RU" sz="5400" dirty="0">
              <a:solidFill>
                <a:schemeClr val="accent2"/>
              </a:solidFill>
            </a:endParaRPr>
          </a:p>
          <a:p>
            <a:pPr>
              <a:buNone/>
            </a:pPr>
            <a:endParaRPr lang="ru-RU" sz="5400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/>
              <a:t>                                                        </a:t>
            </a:r>
          </a:p>
          <a:p>
            <a:pPr>
              <a:buNone/>
            </a:pPr>
            <a:r>
              <a:rPr lang="ru-RU" b="1" dirty="0">
                <a:solidFill>
                  <a:schemeClr val="accent2"/>
                </a:solidFill>
              </a:rPr>
              <a:t>                                                           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535625">
            <a:off x="4719748" y="1630234"/>
            <a:ext cx="3002222" cy="373730"/>
          </a:xfrm>
          <a:prstGeom prst="rightArrow">
            <a:avLst>
              <a:gd name="adj1" fmla="val 5541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rot="20364164">
            <a:off x="1108604" y="1553146"/>
            <a:ext cx="3214710" cy="3887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57290" y="3429000"/>
            <a:ext cx="428628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286644" y="3357562"/>
            <a:ext cx="428628" cy="4286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85852" y="3214686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2"/>
                </a:solidFill>
                <a:cs typeface="Times New Roman" pitchFamily="18" charset="0"/>
              </a:rPr>
              <a:t>Неравенство треугольника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28794" y="4714884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>
                <a:solidFill>
                  <a:schemeClr val="accent2"/>
                </a:solidFill>
              </a:rPr>
              <a:t>Нервенство</a:t>
            </a:r>
            <a:r>
              <a:rPr lang="ru-RU" sz="4800" b="1" dirty="0">
                <a:solidFill>
                  <a:schemeClr val="accent2"/>
                </a:solidFill>
              </a:rPr>
              <a:t> Коши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Решить неравенства</a:t>
            </a:r>
            <a:r>
              <a:rPr lang="en-US" b="1" dirty="0">
                <a:solidFill>
                  <a:schemeClr val="accent2"/>
                </a:solidFill>
              </a:rPr>
              <a:t>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dirty="0"/>
              <a:t>2х &lt; </a:t>
            </a:r>
            <a:r>
              <a:rPr lang="en-US" sz="6000" b="1" dirty="0"/>
              <a:t>0</a:t>
            </a:r>
            <a:r>
              <a:rPr lang="ru-RU" sz="6000" b="1" dirty="0"/>
              <a:t>,5  </a:t>
            </a:r>
            <a:endParaRPr lang="en-US" sz="6000" b="1" dirty="0"/>
          </a:p>
          <a:p>
            <a:pPr algn="ctr">
              <a:buNone/>
            </a:pPr>
            <a:r>
              <a:rPr lang="ru-RU" sz="6000" b="1" dirty="0"/>
              <a:t>  0,5</a:t>
            </a:r>
            <a:r>
              <a:rPr lang="en-US" sz="6000" b="1" dirty="0"/>
              <a:t> x </a:t>
            </a:r>
            <a:r>
              <a:rPr lang="ru-RU" sz="6000" b="1" dirty="0"/>
              <a:t>&gt; 2</a:t>
            </a:r>
            <a:endParaRPr lang="en-US" sz="6000" b="1" dirty="0"/>
          </a:p>
          <a:p>
            <a:pPr algn="ctr">
              <a:buNone/>
            </a:pPr>
            <a:r>
              <a:rPr lang="ru-RU" sz="6000" b="1" dirty="0"/>
              <a:t>-2</a:t>
            </a:r>
            <a:r>
              <a:rPr lang="en-US" sz="6000" b="1" dirty="0"/>
              <a:t>x</a:t>
            </a:r>
            <a:r>
              <a:rPr lang="ru-RU" sz="6000" b="1" dirty="0"/>
              <a:t> &lt; 0,2</a:t>
            </a:r>
            <a:endParaRPr lang="en-US" sz="6000" b="1" dirty="0"/>
          </a:p>
          <a:p>
            <a:pPr algn="ctr">
              <a:buNone/>
            </a:pPr>
            <a:r>
              <a:rPr lang="en-US" sz="6000" b="1" dirty="0"/>
              <a:t>0</a:t>
            </a:r>
            <a:r>
              <a:rPr lang="ru-RU" sz="6000" b="1" dirty="0"/>
              <a:t>,2х </a:t>
            </a:r>
            <a:r>
              <a:rPr lang="en-US" sz="6000" b="1" dirty="0"/>
              <a:t>&gt; -2</a:t>
            </a:r>
            <a:r>
              <a:rPr lang="ru-RU" sz="6000" b="1" dirty="0"/>
              <a:t> </a:t>
            </a:r>
            <a:endParaRPr lang="en-US" sz="6000" b="1" dirty="0"/>
          </a:p>
          <a:p>
            <a:pPr algn="ctr">
              <a:buNone/>
            </a:pPr>
            <a:r>
              <a:rPr lang="ru-RU" sz="6000" b="1" dirty="0"/>
              <a:t> </a:t>
            </a:r>
            <a:r>
              <a:rPr lang="en-US" sz="6000" b="1" dirty="0"/>
              <a:t>x</a:t>
            </a:r>
            <a:r>
              <a:rPr lang="ru-RU" sz="6000" b="1" dirty="0"/>
              <a:t> + 2 &lt; -</a:t>
            </a:r>
            <a:r>
              <a:rPr lang="en-US" sz="6000" b="1" dirty="0"/>
              <a:t>x </a:t>
            </a:r>
            <a:r>
              <a:rPr lang="ru-RU" sz="6000" b="1" dirty="0"/>
              <a:t>–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Решить неравенство</a:t>
            </a:r>
            <a:r>
              <a:rPr lang="en-US" b="1" dirty="0">
                <a:solidFill>
                  <a:schemeClr val="accent2"/>
                </a:solidFill>
              </a:rPr>
              <a:t>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/>
              <a:t>(</a:t>
            </a:r>
            <a:r>
              <a:rPr lang="en-US" sz="5400" b="1" dirty="0"/>
              <a:t>x </a:t>
            </a:r>
            <a:r>
              <a:rPr lang="ru-RU" sz="5400" b="1" dirty="0"/>
              <a:t>– 2)</a:t>
            </a:r>
            <a:r>
              <a:rPr lang="ru-RU" sz="5400" b="1" baseline="30000" dirty="0"/>
              <a:t>2</a:t>
            </a:r>
            <a:r>
              <a:rPr lang="ru-RU" sz="5400" b="1" dirty="0"/>
              <a:t> &gt; 0 </a:t>
            </a:r>
            <a:endParaRPr lang="en-US" sz="5400" b="1" dirty="0"/>
          </a:p>
          <a:p>
            <a:pPr algn="ctr">
              <a:buNone/>
            </a:pPr>
            <a:r>
              <a:rPr lang="ru-RU" sz="5400" b="1" dirty="0"/>
              <a:t>(</a:t>
            </a:r>
            <a:r>
              <a:rPr lang="en-US" sz="5400" b="1" dirty="0"/>
              <a:t>x </a:t>
            </a:r>
            <a:r>
              <a:rPr lang="ru-RU" sz="5400" b="1" dirty="0"/>
              <a:t>– 2)</a:t>
            </a:r>
            <a:r>
              <a:rPr lang="ru-RU" sz="5400" b="1" baseline="30000" dirty="0"/>
              <a:t>2</a:t>
            </a:r>
            <a:r>
              <a:rPr lang="ru-RU" sz="5400" b="1" dirty="0"/>
              <a:t> &lt; 0</a:t>
            </a:r>
          </a:p>
          <a:p>
            <a:pPr algn="ctr">
              <a:buNone/>
            </a:pPr>
            <a:r>
              <a:rPr lang="ru-RU" sz="5400" b="1" dirty="0"/>
              <a:t> (</a:t>
            </a:r>
            <a:r>
              <a:rPr lang="en-US" sz="5400" b="1" dirty="0"/>
              <a:t>x </a:t>
            </a:r>
            <a:r>
              <a:rPr lang="ru-RU" sz="5400" b="1" dirty="0"/>
              <a:t>– 2)</a:t>
            </a:r>
            <a:r>
              <a:rPr lang="ru-RU" sz="5400" b="1" baseline="30000" dirty="0"/>
              <a:t>2</a:t>
            </a:r>
            <a:r>
              <a:rPr lang="ru-RU" sz="5400" b="1" dirty="0"/>
              <a:t> ≤</a:t>
            </a:r>
            <a:r>
              <a:rPr lang="en-US" sz="5400" b="1" dirty="0"/>
              <a:t> </a:t>
            </a:r>
            <a:r>
              <a:rPr lang="ru-RU" sz="5400" b="1" dirty="0"/>
              <a:t>0</a:t>
            </a:r>
            <a:endParaRPr lang="en-US" sz="5400" b="1" dirty="0"/>
          </a:p>
          <a:p>
            <a:pPr algn="ctr">
              <a:buNone/>
            </a:pPr>
            <a:r>
              <a:rPr lang="ru-RU" sz="5400" b="1" dirty="0"/>
              <a:t> (</a:t>
            </a:r>
            <a:r>
              <a:rPr lang="en-US" sz="5400" b="1" dirty="0"/>
              <a:t>x </a:t>
            </a:r>
            <a:r>
              <a:rPr lang="ru-RU" sz="5400" b="1" dirty="0"/>
              <a:t>– 2)</a:t>
            </a:r>
            <a:r>
              <a:rPr lang="ru-RU" sz="5400" b="1" baseline="30000" dirty="0"/>
              <a:t>2</a:t>
            </a:r>
            <a:r>
              <a:rPr lang="ru-RU" sz="5400" b="1" dirty="0"/>
              <a:t> ≥</a:t>
            </a:r>
            <a:r>
              <a:rPr lang="en-US" sz="5400" b="1" dirty="0"/>
              <a:t> </a:t>
            </a:r>
            <a:r>
              <a:rPr lang="ru-RU" sz="5400" b="1" dirty="0"/>
              <a:t>0</a:t>
            </a:r>
            <a:endParaRPr lang="en-US" sz="5400" b="1" dirty="0"/>
          </a:p>
          <a:p>
            <a:pPr algn="ctr">
              <a:buNone/>
            </a:pPr>
            <a:r>
              <a:rPr lang="ru-RU" sz="5400" b="1" dirty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Нужен ли метод интервалов</a:t>
            </a:r>
            <a:r>
              <a:rPr lang="en-US" b="1" dirty="0">
                <a:solidFill>
                  <a:schemeClr val="accent2"/>
                </a:solidFill>
              </a:rPr>
              <a:t>?</a:t>
            </a:r>
            <a:endParaRPr lang="ru-RU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err="1"/>
                        <a:t>х</a:t>
                      </a:r>
                      <a:r>
                        <a:rPr lang="ru-RU" baseline="0" dirty="0"/>
                        <a:t> </a:t>
                      </a:r>
                      <a:r>
                        <a:rPr lang="ru-RU" dirty="0"/>
                        <a:t>- 3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 + 2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х</a:t>
                      </a:r>
                      <a:r>
                        <a:rPr lang="ru-RU" dirty="0"/>
                        <a:t> - 4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Знак произведения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dirty="0">
                <a:solidFill>
                  <a:schemeClr val="accent2"/>
                </a:solidFill>
              </a:rPr>
              <a:t>Метод интервалов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2864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solidFill>
                  <a:schemeClr val="accent5"/>
                </a:solidFill>
              </a:rPr>
              <a:t>1</a:t>
            </a:r>
            <a:r>
              <a:rPr lang="ru-RU" dirty="0"/>
              <a:t>. </a:t>
            </a:r>
            <a:r>
              <a:rPr lang="ru-RU" b="1" dirty="0">
                <a:solidFill>
                  <a:schemeClr val="accent5"/>
                </a:solidFill>
              </a:rPr>
              <a:t>Найти нули числителя и знаменателя функции.</a:t>
            </a:r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2. Нанести их на числовую ось с учетом соответствующей символики.</a:t>
            </a:r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3. Отметить образовавшиеся интервалы.</a:t>
            </a:r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4. Определить знак  функции в одном из интервалов.</a:t>
            </a:r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5. Произвести смену знака </a:t>
            </a:r>
            <a:r>
              <a:rPr lang="en-US" b="1" dirty="0">
                <a:solidFill>
                  <a:schemeClr val="accent5"/>
                </a:solidFill>
              </a:rPr>
              <a:t>c </a:t>
            </a:r>
            <a:r>
              <a:rPr lang="ru-RU" b="1" dirty="0">
                <a:solidFill>
                  <a:schemeClr val="accent5"/>
                </a:solidFill>
              </a:rPr>
              <a:t>учётом кратности корней.</a:t>
            </a:r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6. Выбрать нужные интервалы.</a:t>
            </a:r>
          </a:p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7. Записать ответ с использованием соответствующей символики.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chemeClr val="accent3"/>
                </a:solidFill>
              </a:rPr>
              <a:t>Метод интервалов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>
                <a:solidFill>
                  <a:schemeClr val="accent2"/>
                </a:solidFill>
              </a:rPr>
              <a:t> (x - 3)(x + 2)</a:t>
            </a:r>
            <a:r>
              <a:rPr lang="ru-RU" sz="4800" b="1" dirty="0">
                <a:solidFill>
                  <a:schemeClr val="accent2"/>
                </a:solidFill>
              </a:rPr>
              <a:t>(2х + 4) </a:t>
            </a:r>
            <a:r>
              <a:rPr lang="en-US" sz="4800" b="1">
                <a:solidFill>
                  <a:schemeClr val="accent2"/>
                </a:solidFill>
              </a:rPr>
              <a:t>&gt;= </a:t>
            </a:r>
            <a:r>
              <a:rPr lang="en-US" sz="4800" b="1" dirty="0">
                <a:solidFill>
                  <a:schemeClr val="accent2"/>
                </a:solidFill>
              </a:rPr>
              <a:t>0</a:t>
            </a:r>
            <a:endParaRPr lang="ru-RU" sz="4800" dirty="0"/>
          </a:p>
          <a:p>
            <a:pPr algn="ctr">
              <a:buNone/>
            </a:pPr>
            <a:endParaRPr lang="ru-RU" sz="4800" b="1" dirty="0">
              <a:solidFill>
                <a:schemeClr val="accent2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00034" y="3714752"/>
            <a:ext cx="7715304" cy="1588"/>
          </a:xfrm>
          <a:prstGeom prst="straightConnector1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2428860" y="3500438"/>
            <a:ext cx="357190" cy="35719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143636" y="3500438"/>
            <a:ext cx="357190" cy="357190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286776" y="3214687"/>
            <a:ext cx="642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accent2"/>
                </a:solidFill>
              </a:rPr>
              <a:t>x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3" y="3857628"/>
            <a:ext cx="12144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accent2"/>
                </a:solidFill>
              </a:rPr>
              <a:t>-2</a:t>
            </a:r>
            <a:endParaRPr lang="ru-RU" sz="8800" b="1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29322" y="3857628"/>
            <a:ext cx="11430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accent2"/>
                </a:solidFill>
              </a:rPr>
              <a:t>3</a:t>
            </a:r>
            <a:endParaRPr lang="ru-RU" sz="8800" b="1" dirty="0">
              <a:solidFill>
                <a:schemeClr val="accent2"/>
              </a:solidFill>
            </a:endParaRPr>
          </a:p>
        </p:txBody>
      </p:sp>
      <p:sp>
        <p:nvSpPr>
          <p:cNvPr id="14" name="Дуга 13"/>
          <p:cNvSpPr/>
          <p:nvPr/>
        </p:nvSpPr>
        <p:spPr>
          <a:xfrm>
            <a:off x="2714612" y="3357562"/>
            <a:ext cx="3643338" cy="428628"/>
          </a:xfrm>
          <a:prstGeom prst="arc">
            <a:avLst>
              <a:gd name="adj1" fmla="val 10802095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>
            <a:off x="-714412" y="3214686"/>
            <a:ext cx="3357586" cy="571504"/>
          </a:xfrm>
          <a:prstGeom prst="arc">
            <a:avLst>
              <a:gd name="adj1" fmla="val 19838301"/>
              <a:gd name="adj2" fmla="val 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11471171">
            <a:off x="3000364" y="3214686"/>
            <a:ext cx="3357586" cy="571504"/>
          </a:xfrm>
          <a:prstGeom prst="arc">
            <a:avLst>
              <a:gd name="adj1" fmla="val 10082909"/>
              <a:gd name="adj2" fmla="val 10095540"/>
            </a:avLst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Shape 21"/>
          <p:cNvCxnSpPr>
            <a:stCxn id="9" idx="7"/>
          </p:cNvCxnSpPr>
          <p:nvPr/>
        </p:nvCxnSpPr>
        <p:spPr>
          <a:xfrm rot="5400000" flipH="1" flipV="1">
            <a:off x="6912864" y="2821778"/>
            <a:ext cx="266623" cy="1195317"/>
          </a:xfrm>
          <a:prstGeom prst="curvedConnector2">
            <a:avLst/>
          </a:prstGeom>
          <a:ln w="635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flipV="1">
            <a:off x="4357685" y="3357562"/>
            <a:ext cx="5715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_</a:t>
            </a:r>
            <a:endParaRPr lang="ru-RU" sz="8800" dirty="0"/>
          </a:p>
        </p:txBody>
      </p:sp>
      <p:sp>
        <p:nvSpPr>
          <p:cNvPr id="24" name="TextBox 23"/>
          <p:cNvSpPr txBox="1"/>
          <p:nvPr/>
        </p:nvSpPr>
        <p:spPr>
          <a:xfrm flipV="1">
            <a:off x="1500166" y="3357562"/>
            <a:ext cx="6429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/>
              <a:t>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43768" y="2714620"/>
            <a:ext cx="7473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/>
              <a:t>+</a:t>
            </a:r>
            <a:endParaRPr lang="ru-RU" sz="8800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5643578"/>
            <a:ext cx="5662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2"/>
                </a:solidFill>
              </a:rPr>
              <a:t>Ответ</a:t>
            </a:r>
            <a:r>
              <a:rPr lang="en-US" sz="5400" b="1" dirty="0">
                <a:solidFill>
                  <a:schemeClr val="accent2"/>
                </a:solidFill>
              </a:rPr>
              <a:t>:  { - 2}; (3 ; + 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  <p:bldP spid="14" grpId="0" animBg="1"/>
      <p:bldP spid="17" grpId="0" animBg="1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7194</TotalTime>
  <Words>297</Words>
  <Application>Microsoft Office PowerPoint</Application>
  <PresentationFormat>Экран (4:3)</PresentationFormat>
  <Paragraphs>114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Открытый урок в 9 классе</vt:lpstr>
      <vt:lpstr>Установи соответствие:</vt:lpstr>
      <vt:lpstr>Тема урока:</vt:lpstr>
      <vt:lpstr>Неравенства</vt:lpstr>
      <vt:lpstr>Решить неравенства:</vt:lpstr>
      <vt:lpstr>Решить неравенство:</vt:lpstr>
      <vt:lpstr>Нужен ли метод интервалов?</vt:lpstr>
      <vt:lpstr>Метод интервалов</vt:lpstr>
      <vt:lpstr>Метод интервалов</vt:lpstr>
      <vt:lpstr>Домашнее задание</vt:lpstr>
      <vt:lpstr>Метод интервалов для меня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Что? Где? Когда?</dc:title>
  <dc:creator>Закуцкая Марина Владимировна</dc:creator>
  <cp:lastModifiedBy>Денис Карпов</cp:lastModifiedBy>
  <cp:revision>67</cp:revision>
  <dcterms:created xsi:type="dcterms:W3CDTF">2015-12-02T18:19:19Z</dcterms:created>
  <dcterms:modified xsi:type="dcterms:W3CDTF">2019-12-22T20:34:56Z</dcterms:modified>
</cp:coreProperties>
</file>