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3" r:id="rId3"/>
    <p:sldId id="264" r:id="rId4"/>
    <p:sldId id="265" r:id="rId5"/>
    <p:sldId id="266" r:id="rId6"/>
    <p:sldId id="267" r:id="rId7"/>
    <p:sldId id="260" r:id="rId8"/>
    <p:sldId id="261" r:id="rId9"/>
    <p:sldId id="262" r:id="rId10"/>
    <p:sldId id="259" r:id="rId11"/>
    <p:sldId id="268" r:id="rId12"/>
    <p:sldId id="269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369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576" autoAdjust="0"/>
  </p:normalViewPr>
  <p:slideViewPr>
    <p:cSldViewPr>
      <p:cViewPr varScale="1">
        <p:scale>
          <a:sx n="85" d="100"/>
          <a:sy n="85" d="100"/>
        </p:scale>
        <p:origin x="11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57AC6A-BFD0-4EC6-A208-75ABD797BD0B}" type="doc">
      <dgm:prSet loTypeId="urn:microsoft.com/office/officeart/2005/8/layout/list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238EE843-8178-45DB-A2D0-C63BC448254C}">
      <dgm:prSet phldrT="[Текст]"/>
      <dgm:spPr/>
      <dgm:t>
        <a:bodyPr/>
        <a:lstStyle/>
        <a:p>
          <a:r>
            <a:rPr lang="ru-RU" dirty="0"/>
            <a:t>Монотонность</a:t>
          </a:r>
        </a:p>
      </dgm:t>
    </dgm:pt>
    <dgm:pt modelId="{9FDC0FEF-43D3-4A2D-B6B3-4BF91B802C09}" type="parTrans" cxnId="{61F04D24-846E-4AD9-A977-479902C76058}">
      <dgm:prSet/>
      <dgm:spPr/>
      <dgm:t>
        <a:bodyPr/>
        <a:lstStyle/>
        <a:p>
          <a:endParaRPr lang="ru-RU"/>
        </a:p>
      </dgm:t>
    </dgm:pt>
    <dgm:pt modelId="{D1EFA362-DB29-47E3-AA78-5D996D03CFF7}" type="sibTrans" cxnId="{61F04D24-846E-4AD9-A977-479902C76058}">
      <dgm:prSet/>
      <dgm:spPr/>
      <dgm:t>
        <a:bodyPr/>
        <a:lstStyle/>
        <a:p>
          <a:endParaRPr lang="ru-RU"/>
        </a:p>
      </dgm:t>
    </dgm:pt>
    <dgm:pt modelId="{86BC8612-4852-402F-A72E-5B8FAE884F45}">
      <dgm:prSet phldrT="[Текст]"/>
      <dgm:spPr/>
      <dgm:t>
        <a:bodyPr/>
        <a:lstStyle/>
        <a:p>
          <a:r>
            <a:rPr lang="ru-RU" dirty="0"/>
            <a:t>Ограниченность</a:t>
          </a:r>
        </a:p>
      </dgm:t>
    </dgm:pt>
    <dgm:pt modelId="{EDE9C10F-9171-4AAA-A4F8-B16EB394B9A4}" type="parTrans" cxnId="{33D68EB9-F3A5-4C0B-AFC4-26A94E89CF38}">
      <dgm:prSet/>
      <dgm:spPr/>
      <dgm:t>
        <a:bodyPr/>
        <a:lstStyle/>
        <a:p>
          <a:endParaRPr lang="ru-RU"/>
        </a:p>
      </dgm:t>
    </dgm:pt>
    <dgm:pt modelId="{B0BADDB1-5C4C-471F-8B85-6F259AFE8E96}" type="sibTrans" cxnId="{33D68EB9-F3A5-4C0B-AFC4-26A94E89CF38}">
      <dgm:prSet/>
      <dgm:spPr/>
      <dgm:t>
        <a:bodyPr/>
        <a:lstStyle/>
        <a:p>
          <a:endParaRPr lang="ru-RU"/>
        </a:p>
      </dgm:t>
    </dgm:pt>
    <dgm:pt modelId="{C7339EEA-706B-4955-8ECC-2B2611049451}">
      <dgm:prSet phldrT="[Текст]"/>
      <dgm:spPr/>
      <dgm:t>
        <a:bodyPr/>
        <a:lstStyle/>
        <a:p>
          <a:r>
            <a:rPr lang="ru-RU" dirty="0"/>
            <a:t>Сопряженное      Куб</a:t>
          </a:r>
        </a:p>
      </dgm:t>
    </dgm:pt>
    <dgm:pt modelId="{851E2CAF-1D56-4472-A386-0C44C9C6D8F9}" type="parTrans" cxnId="{DDB6F034-5080-45BD-B34D-852D4D96FFB2}">
      <dgm:prSet/>
      <dgm:spPr/>
      <dgm:t>
        <a:bodyPr/>
        <a:lstStyle/>
        <a:p>
          <a:endParaRPr lang="ru-RU"/>
        </a:p>
      </dgm:t>
    </dgm:pt>
    <dgm:pt modelId="{EDE193EF-809E-44D9-B1C2-AC8B8CD1C657}" type="sibTrans" cxnId="{DDB6F034-5080-45BD-B34D-852D4D96FFB2}">
      <dgm:prSet/>
      <dgm:spPr/>
      <dgm:t>
        <a:bodyPr/>
        <a:lstStyle/>
        <a:p>
          <a:endParaRPr lang="ru-RU"/>
        </a:p>
      </dgm:t>
    </dgm:pt>
    <dgm:pt modelId="{FB72E0F0-24C6-47BF-8542-3BB4105028B6}" type="pres">
      <dgm:prSet presAssocID="{2957AC6A-BFD0-4EC6-A208-75ABD797BD0B}" presName="linear" presStyleCnt="0">
        <dgm:presLayoutVars>
          <dgm:dir/>
          <dgm:animLvl val="lvl"/>
          <dgm:resizeHandles val="exact"/>
        </dgm:presLayoutVars>
      </dgm:prSet>
      <dgm:spPr/>
    </dgm:pt>
    <dgm:pt modelId="{5F67FAFD-DB54-402F-9D94-8200F16DEB6A}" type="pres">
      <dgm:prSet presAssocID="{238EE843-8178-45DB-A2D0-C63BC448254C}" presName="parentLin" presStyleCnt="0"/>
      <dgm:spPr/>
    </dgm:pt>
    <dgm:pt modelId="{FF02FC99-C05C-4488-898E-6D787E0027A8}" type="pres">
      <dgm:prSet presAssocID="{238EE843-8178-45DB-A2D0-C63BC448254C}" presName="parentLeftMargin" presStyleLbl="node1" presStyleIdx="0" presStyleCnt="3"/>
      <dgm:spPr/>
    </dgm:pt>
    <dgm:pt modelId="{DAEC6090-F8C5-43FB-B44D-1D014F5EB7F6}" type="pres">
      <dgm:prSet presAssocID="{238EE843-8178-45DB-A2D0-C63BC448254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1212D9D-2EB7-4CFD-84C1-FE1B3F6F5148}" type="pres">
      <dgm:prSet presAssocID="{238EE843-8178-45DB-A2D0-C63BC448254C}" presName="negativeSpace" presStyleCnt="0"/>
      <dgm:spPr/>
    </dgm:pt>
    <dgm:pt modelId="{85E34D7C-78E3-430C-B6A1-E74A667785C3}" type="pres">
      <dgm:prSet presAssocID="{238EE843-8178-45DB-A2D0-C63BC448254C}" presName="childText" presStyleLbl="conFgAcc1" presStyleIdx="0" presStyleCnt="3">
        <dgm:presLayoutVars>
          <dgm:bulletEnabled val="1"/>
        </dgm:presLayoutVars>
      </dgm:prSet>
      <dgm:spPr/>
    </dgm:pt>
    <dgm:pt modelId="{43DC8DDC-A861-4D4E-B40F-B3FBCC879602}" type="pres">
      <dgm:prSet presAssocID="{D1EFA362-DB29-47E3-AA78-5D996D03CFF7}" presName="spaceBetweenRectangles" presStyleCnt="0"/>
      <dgm:spPr/>
    </dgm:pt>
    <dgm:pt modelId="{F5EC7327-B427-4C80-8BC5-707D17923F0F}" type="pres">
      <dgm:prSet presAssocID="{86BC8612-4852-402F-A72E-5B8FAE884F45}" presName="parentLin" presStyleCnt="0"/>
      <dgm:spPr/>
    </dgm:pt>
    <dgm:pt modelId="{F22FCBFE-2B97-4F61-A2F7-043CD324B3F4}" type="pres">
      <dgm:prSet presAssocID="{86BC8612-4852-402F-A72E-5B8FAE884F45}" presName="parentLeftMargin" presStyleLbl="node1" presStyleIdx="0" presStyleCnt="3"/>
      <dgm:spPr/>
    </dgm:pt>
    <dgm:pt modelId="{E8A5D005-BC16-4A4C-A55E-C6A205AD72BA}" type="pres">
      <dgm:prSet presAssocID="{86BC8612-4852-402F-A72E-5B8FAE884F4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FD9B589-F6D1-41F9-8AA7-D819280C8A7E}" type="pres">
      <dgm:prSet presAssocID="{86BC8612-4852-402F-A72E-5B8FAE884F45}" presName="negativeSpace" presStyleCnt="0"/>
      <dgm:spPr/>
    </dgm:pt>
    <dgm:pt modelId="{41B217F7-9417-43AA-B968-C07195DD1B21}" type="pres">
      <dgm:prSet presAssocID="{86BC8612-4852-402F-A72E-5B8FAE884F45}" presName="childText" presStyleLbl="conFgAcc1" presStyleIdx="1" presStyleCnt="3">
        <dgm:presLayoutVars>
          <dgm:bulletEnabled val="1"/>
        </dgm:presLayoutVars>
      </dgm:prSet>
      <dgm:spPr/>
    </dgm:pt>
    <dgm:pt modelId="{40D69BEA-0A95-462E-A9B9-2A4C1675994F}" type="pres">
      <dgm:prSet presAssocID="{B0BADDB1-5C4C-471F-8B85-6F259AFE8E96}" presName="spaceBetweenRectangles" presStyleCnt="0"/>
      <dgm:spPr/>
    </dgm:pt>
    <dgm:pt modelId="{35847E4A-E861-4EBF-9448-2C4F3215BCC9}" type="pres">
      <dgm:prSet presAssocID="{C7339EEA-706B-4955-8ECC-2B2611049451}" presName="parentLin" presStyleCnt="0"/>
      <dgm:spPr/>
    </dgm:pt>
    <dgm:pt modelId="{01304884-59DC-41B8-B8DD-826A6679B4F4}" type="pres">
      <dgm:prSet presAssocID="{C7339EEA-706B-4955-8ECC-2B2611049451}" presName="parentLeftMargin" presStyleLbl="node1" presStyleIdx="1" presStyleCnt="3"/>
      <dgm:spPr/>
    </dgm:pt>
    <dgm:pt modelId="{483726F1-67AA-4B60-AE4E-C6529A482A72}" type="pres">
      <dgm:prSet presAssocID="{C7339EEA-706B-4955-8ECC-2B2611049451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517EC1A-E543-4A5B-8D22-079520319A06}" type="pres">
      <dgm:prSet presAssocID="{C7339EEA-706B-4955-8ECC-2B2611049451}" presName="negativeSpace" presStyleCnt="0"/>
      <dgm:spPr/>
    </dgm:pt>
    <dgm:pt modelId="{B59EBB22-04BC-4AF6-85F7-20037BF0CDC4}" type="pres">
      <dgm:prSet presAssocID="{C7339EEA-706B-4955-8ECC-2B261104945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1F04D24-846E-4AD9-A977-479902C76058}" srcId="{2957AC6A-BFD0-4EC6-A208-75ABD797BD0B}" destId="{238EE843-8178-45DB-A2D0-C63BC448254C}" srcOrd="0" destOrd="0" parTransId="{9FDC0FEF-43D3-4A2D-B6B3-4BF91B802C09}" sibTransId="{D1EFA362-DB29-47E3-AA78-5D996D03CFF7}"/>
    <dgm:cxn modelId="{1C673825-0646-4434-BCC7-2BDE692B3004}" type="presOf" srcId="{238EE843-8178-45DB-A2D0-C63BC448254C}" destId="{FF02FC99-C05C-4488-898E-6D787E0027A8}" srcOrd="0" destOrd="0" presId="urn:microsoft.com/office/officeart/2005/8/layout/list1"/>
    <dgm:cxn modelId="{A92CAB2E-8B9F-4B26-85AA-340298263B08}" type="presOf" srcId="{C7339EEA-706B-4955-8ECC-2B2611049451}" destId="{483726F1-67AA-4B60-AE4E-C6529A482A72}" srcOrd="1" destOrd="0" presId="urn:microsoft.com/office/officeart/2005/8/layout/list1"/>
    <dgm:cxn modelId="{DDB6F034-5080-45BD-B34D-852D4D96FFB2}" srcId="{2957AC6A-BFD0-4EC6-A208-75ABD797BD0B}" destId="{C7339EEA-706B-4955-8ECC-2B2611049451}" srcOrd="2" destOrd="0" parTransId="{851E2CAF-1D56-4472-A386-0C44C9C6D8F9}" sibTransId="{EDE193EF-809E-44D9-B1C2-AC8B8CD1C657}"/>
    <dgm:cxn modelId="{A6E30169-786E-4418-9048-83B2C3530AB1}" type="presOf" srcId="{86BC8612-4852-402F-A72E-5B8FAE884F45}" destId="{E8A5D005-BC16-4A4C-A55E-C6A205AD72BA}" srcOrd="1" destOrd="0" presId="urn:microsoft.com/office/officeart/2005/8/layout/list1"/>
    <dgm:cxn modelId="{E3674C80-890D-4FAC-942E-23C14A73E66D}" type="presOf" srcId="{238EE843-8178-45DB-A2D0-C63BC448254C}" destId="{DAEC6090-F8C5-43FB-B44D-1D014F5EB7F6}" srcOrd="1" destOrd="0" presId="urn:microsoft.com/office/officeart/2005/8/layout/list1"/>
    <dgm:cxn modelId="{33D68EB9-F3A5-4C0B-AFC4-26A94E89CF38}" srcId="{2957AC6A-BFD0-4EC6-A208-75ABD797BD0B}" destId="{86BC8612-4852-402F-A72E-5B8FAE884F45}" srcOrd="1" destOrd="0" parTransId="{EDE9C10F-9171-4AAA-A4F8-B16EB394B9A4}" sibTransId="{B0BADDB1-5C4C-471F-8B85-6F259AFE8E96}"/>
    <dgm:cxn modelId="{67379DBB-4616-4654-B2A9-E856080C4355}" type="presOf" srcId="{C7339EEA-706B-4955-8ECC-2B2611049451}" destId="{01304884-59DC-41B8-B8DD-826A6679B4F4}" srcOrd="0" destOrd="0" presId="urn:microsoft.com/office/officeart/2005/8/layout/list1"/>
    <dgm:cxn modelId="{BA74F8C8-A2AA-4684-898F-05AB3A2ACCD8}" type="presOf" srcId="{2957AC6A-BFD0-4EC6-A208-75ABD797BD0B}" destId="{FB72E0F0-24C6-47BF-8542-3BB4105028B6}" srcOrd="0" destOrd="0" presId="urn:microsoft.com/office/officeart/2005/8/layout/list1"/>
    <dgm:cxn modelId="{A6927AF5-D03F-491B-A3B0-3B1347D51A23}" type="presOf" srcId="{86BC8612-4852-402F-A72E-5B8FAE884F45}" destId="{F22FCBFE-2B97-4F61-A2F7-043CD324B3F4}" srcOrd="0" destOrd="0" presId="urn:microsoft.com/office/officeart/2005/8/layout/list1"/>
    <dgm:cxn modelId="{A732E80A-C51A-43BF-AC7F-6DAC9FC00D3B}" type="presParOf" srcId="{FB72E0F0-24C6-47BF-8542-3BB4105028B6}" destId="{5F67FAFD-DB54-402F-9D94-8200F16DEB6A}" srcOrd="0" destOrd="0" presId="urn:microsoft.com/office/officeart/2005/8/layout/list1"/>
    <dgm:cxn modelId="{0F911514-B805-44C6-A5A3-9D12D1EBAB3F}" type="presParOf" srcId="{5F67FAFD-DB54-402F-9D94-8200F16DEB6A}" destId="{FF02FC99-C05C-4488-898E-6D787E0027A8}" srcOrd="0" destOrd="0" presId="urn:microsoft.com/office/officeart/2005/8/layout/list1"/>
    <dgm:cxn modelId="{EB8ABA64-2EA0-4E43-9987-1638E508561E}" type="presParOf" srcId="{5F67FAFD-DB54-402F-9D94-8200F16DEB6A}" destId="{DAEC6090-F8C5-43FB-B44D-1D014F5EB7F6}" srcOrd="1" destOrd="0" presId="urn:microsoft.com/office/officeart/2005/8/layout/list1"/>
    <dgm:cxn modelId="{AFD067C5-2BE0-4C6C-AF05-9B876F05D286}" type="presParOf" srcId="{FB72E0F0-24C6-47BF-8542-3BB4105028B6}" destId="{E1212D9D-2EB7-4CFD-84C1-FE1B3F6F5148}" srcOrd="1" destOrd="0" presId="urn:microsoft.com/office/officeart/2005/8/layout/list1"/>
    <dgm:cxn modelId="{70FCFCD3-05F9-4039-ADBD-D5F32C0BEC22}" type="presParOf" srcId="{FB72E0F0-24C6-47BF-8542-3BB4105028B6}" destId="{85E34D7C-78E3-430C-B6A1-E74A667785C3}" srcOrd="2" destOrd="0" presId="urn:microsoft.com/office/officeart/2005/8/layout/list1"/>
    <dgm:cxn modelId="{3FF7835D-BDC3-4AE5-87C3-548ACE6FD95B}" type="presParOf" srcId="{FB72E0F0-24C6-47BF-8542-3BB4105028B6}" destId="{43DC8DDC-A861-4D4E-B40F-B3FBCC879602}" srcOrd="3" destOrd="0" presId="urn:microsoft.com/office/officeart/2005/8/layout/list1"/>
    <dgm:cxn modelId="{C2087F0F-FE92-464D-814B-6C266CBB5E26}" type="presParOf" srcId="{FB72E0F0-24C6-47BF-8542-3BB4105028B6}" destId="{F5EC7327-B427-4C80-8BC5-707D17923F0F}" srcOrd="4" destOrd="0" presId="urn:microsoft.com/office/officeart/2005/8/layout/list1"/>
    <dgm:cxn modelId="{7764945E-8C50-407C-A7AC-B54FFC4EA014}" type="presParOf" srcId="{F5EC7327-B427-4C80-8BC5-707D17923F0F}" destId="{F22FCBFE-2B97-4F61-A2F7-043CD324B3F4}" srcOrd="0" destOrd="0" presId="urn:microsoft.com/office/officeart/2005/8/layout/list1"/>
    <dgm:cxn modelId="{8054999E-E3A1-4A78-8EC8-B1D3A3ED1C8D}" type="presParOf" srcId="{F5EC7327-B427-4C80-8BC5-707D17923F0F}" destId="{E8A5D005-BC16-4A4C-A55E-C6A205AD72BA}" srcOrd="1" destOrd="0" presId="urn:microsoft.com/office/officeart/2005/8/layout/list1"/>
    <dgm:cxn modelId="{DF222E9D-2334-4AC9-A7CF-39BC159CF5DE}" type="presParOf" srcId="{FB72E0F0-24C6-47BF-8542-3BB4105028B6}" destId="{8FD9B589-F6D1-41F9-8AA7-D819280C8A7E}" srcOrd="5" destOrd="0" presId="urn:microsoft.com/office/officeart/2005/8/layout/list1"/>
    <dgm:cxn modelId="{96878107-1117-4F46-BF93-7BA7C5B86858}" type="presParOf" srcId="{FB72E0F0-24C6-47BF-8542-3BB4105028B6}" destId="{41B217F7-9417-43AA-B968-C07195DD1B21}" srcOrd="6" destOrd="0" presId="urn:microsoft.com/office/officeart/2005/8/layout/list1"/>
    <dgm:cxn modelId="{F7F17E0A-9112-471C-B095-C557371B2B61}" type="presParOf" srcId="{FB72E0F0-24C6-47BF-8542-3BB4105028B6}" destId="{40D69BEA-0A95-462E-A9B9-2A4C1675994F}" srcOrd="7" destOrd="0" presId="urn:microsoft.com/office/officeart/2005/8/layout/list1"/>
    <dgm:cxn modelId="{C225E940-6D62-48D1-BAB7-92BDDAC57AFD}" type="presParOf" srcId="{FB72E0F0-24C6-47BF-8542-3BB4105028B6}" destId="{35847E4A-E861-4EBF-9448-2C4F3215BCC9}" srcOrd="8" destOrd="0" presId="urn:microsoft.com/office/officeart/2005/8/layout/list1"/>
    <dgm:cxn modelId="{9059A878-9B97-4E69-92E9-5EEDCCD0E50D}" type="presParOf" srcId="{35847E4A-E861-4EBF-9448-2C4F3215BCC9}" destId="{01304884-59DC-41B8-B8DD-826A6679B4F4}" srcOrd="0" destOrd="0" presId="urn:microsoft.com/office/officeart/2005/8/layout/list1"/>
    <dgm:cxn modelId="{C9712247-ACF4-467A-99C0-1279BD086CA2}" type="presParOf" srcId="{35847E4A-E861-4EBF-9448-2C4F3215BCC9}" destId="{483726F1-67AA-4B60-AE4E-C6529A482A72}" srcOrd="1" destOrd="0" presId="urn:microsoft.com/office/officeart/2005/8/layout/list1"/>
    <dgm:cxn modelId="{169E9A41-C61D-4EB9-9FB7-5ACA86F40AAA}" type="presParOf" srcId="{FB72E0F0-24C6-47BF-8542-3BB4105028B6}" destId="{8517EC1A-E543-4A5B-8D22-079520319A06}" srcOrd="9" destOrd="0" presId="urn:microsoft.com/office/officeart/2005/8/layout/list1"/>
    <dgm:cxn modelId="{9610904B-6E47-4E61-82EE-8640A109A303}" type="presParOf" srcId="{FB72E0F0-24C6-47BF-8542-3BB4105028B6}" destId="{B59EBB22-04BC-4AF6-85F7-20037BF0CDC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E34D7C-78E3-430C-B6A1-E74A667785C3}">
      <dsp:nvSpPr>
        <dsp:cNvPr id="0" name=""/>
        <dsp:cNvSpPr/>
      </dsp:nvSpPr>
      <dsp:spPr>
        <a:xfrm>
          <a:off x="0" y="582469"/>
          <a:ext cx="8229600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EC6090-F8C5-43FB-B44D-1D014F5EB7F6}">
      <dsp:nvSpPr>
        <dsp:cNvPr id="0" name=""/>
        <dsp:cNvSpPr/>
      </dsp:nvSpPr>
      <dsp:spPr>
        <a:xfrm>
          <a:off x="411480" y="6828"/>
          <a:ext cx="5760720" cy="1151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kern="1200" dirty="0"/>
            <a:t>Монотонность</a:t>
          </a:r>
        </a:p>
      </dsp:txBody>
      <dsp:txXfrm>
        <a:off x="467681" y="63029"/>
        <a:ext cx="5648318" cy="1038878"/>
      </dsp:txXfrm>
    </dsp:sp>
    <dsp:sp modelId="{41B217F7-9417-43AA-B968-C07195DD1B21}">
      <dsp:nvSpPr>
        <dsp:cNvPr id="0" name=""/>
        <dsp:cNvSpPr/>
      </dsp:nvSpPr>
      <dsp:spPr>
        <a:xfrm>
          <a:off x="0" y="2351508"/>
          <a:ext cx="8229600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A5D005-BC16-4A4C-A55E-C6A205AD72BA}">
      <dsp:nvSpPr>
        <dsp:cNvPr id="0" name=""/>
        <dsp:cNvSpPr/>
      </dsp:nvSpPr>
      <dsp:spPr>
        <a:xfrm>
          <a:off x="411480" y="1775869"/>
          <a:ext cx="5760720" cy="1151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kern="1200" dirty="0"/>
            <a:t>Ограниченность</a:t>
          </a:r>
        </a:p>
      </dsp:txBody>
      <dsp:txXfrm>
        <a:off x="467681" y="1832070"/>
        <a:ext cx="5648318" cy="1038878"/>
      </dsp:txXfrm>
    </dsp:sp>
    <dsp:sp modelId="{B59EBB22-04BC-4AF6-85F7-20037BF0CDC4}">
      <dsp:nvSpPr>
        <dsp:cNvPr id="0" name=""/>
        <dsp:cNvSpPr/>
      </dsp:nvSpPr>
      <dsp:spPr>
        <a:xfrm>
          <a:off x="0" y="4120548"/>
          <a:ext cx="8229600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3726F1-67AA-4B60-AE4E-C6529A482A72}">
      <dsp:nvSpPr>
        <dsp:cNvPr id="0" name=""/>
        <dsp:cNvSpPr/>
      </dsp:nvSpPr>
      <dsp:spPr>
        <a:xfrm>
          <a:off x="411480" y="3544909"/>
          <a:ext cx="5760720" cy="1151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kern="1200" dirty="0"/>
            <a:t>Сопряженное      Куб</a:t>
          </a:r>
        </a:p>
      </dsp:txBody>
      <dsp:txXfrm>
        <a:off x="467681" y="3601110"/>
        <a:ext cx="5648318" cy="1038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D254C-B2C7-48F6-A9D8-42041BAA971B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D2F4C-BAF5-4889-AB39-0E534EBAA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0D2F4C-BAF5-4889-AB39-0E534EBAAF1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507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Элективное занятие</a:t>
            </a:r>
            <a:br>
              <a:rPr lang="en-US" dirty="0"/>
            </a:br>
            <a:r>
              <a:rPr lang="en-US" sz="7200" dirty="0">
                <a:solidFill>
                  <a:srgbClr val="035369"/>
                </a:solidFill>
              </a:rPr>
              <a:t>“</a:t>
            </a:r>
            <a:r>
              <a:rPr lang="ru-RU" sz="7200" dirty="0">
                <a:solidFill>
                  <a:srgbClr val="035369"/>
                </a:solidFill>
              </a:rPr>
              <a:t>Нестандартные методы решения иррациональных уравнений</a:t>
            </a:r>
            <a:r>
              <a:rPr lang="en-US" sz="7200" dirty="0">
                <a:solidFill>
                  <a:srgbClr val="035369"/>
                </a:solidFill>
              </a:rPr>
              <a:t>”</a:t>
            </a:r>
            <a:endParaRPr lang="ru-RU" sz="7200" dirty="0">
              <a:solidFill>
                <a:srgbClr val="03536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072074"/>
            <a:ext cx="7854696" cy="100013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5000" b="1">
                <a:solidFill>
                  <a:schemeClr val="bg2">
                    <a:lumMod val="50000"/>
                  </a:schemeClr>
                </a:solidFill>
              </a:rPr>
              <a:t>11 </a:t>
            </a:r>
            <a:r>
              <a:rPr lang="ru-RU" sz="5000" b="1" dirty="0">
                <a:solidFill>
                  <a:schemeClr val="bg2">
                    <a:lumMod val="50000"/>
                  </a:schemeClr>
                </a:solidFill>
              </a:rPr>
              <a:t>класс</a:t>
            </a:r>
          </a:p>
          <a:p>
            <a:pPr algn="ctr"/>
            <a:r>
              <a:rPr lang="ru-RU" sz="50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4000" b="1" dirty="0">
                <a:solidFill>
                  <a:srgbClr val="035369"/>
                </a:solidFill>
              </a:rPr>
              <a:t>Учитель – </a:t>
            </a:r>
            <a:r>
              <a:rPr lang="ru-RU" sz="4000" b="1" dirty="0" err="1">
                <a:solidFill>
                  <a:srgbClr val="035369"/>
                </a:solidFill>
              </a:rPr>
              <a:t>Закуцкая</a:t>
            </a:r>
            <a:r>
              <a:rPr lang="ru-RU" sz="4000" b="1" dirty="0">
                <a:solidFill>
                  <a:srgbClr val="035369"/>
                </a:solidFill>
              </a:rPr>
              <a:t> М.В.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35745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Возведение </a:t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обеих частей уравнения</a:t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в куб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3956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143248"/>
            <a:ext cx="2857520" cy="1143008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286124"/>
            <a:ext cx="5072098" cy="1000132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286256"/>
            <a:ext cx="2857520" cy="1071570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357694"/>
            <a:ext cx="5033964" cy="1071570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pPr algn="ctr"/>
            <a:r>
              <a:rPr lang="ru-RU" b="1" dirty="0"/>
              <a:t>Решить уравнение</a:t>
            </a:r>
            <a:r>
              <a:rPr lang="en-US" b="1" dirty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714620"/>
            <a:ext cx="8143932" cy="1500198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pPr algn="ctr"/>
            <a:r>
              <a:rPr lang="ru-RU" b="1" dirty="0"/>
              <a:t>Решение</a:t>
            </a:r>
            <a:r>
              <a:rPr lang="en-US" b="1" dirty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После возведения в куб 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 соответствующей формуле и необходимых упрощений получим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Откуда 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= 2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= 9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4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 2; 9</a:t>
            </a: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214686"/>
            <a:ext cx="5143536" cy="142876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/>
          <a:lstStyle/>
          <a:p>
            <a:pPr algn="ctr"/>
            <a:r>
              <a:rPr lang="ru-RU" b="1" dirty="0"/>
              <a:t>Подведение итогов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3"/>
          <a:ext cx="8229600" cy="5110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Итоги занятия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21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01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Метод решения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Понял</a:t>
                      </a:r>
                      <a:r>
                        <a:rPr lang="ru-RU" baseline="0" dirty="0"/>
                        <a:t> и </a:t>
                      </a:r>
                      <a:r>
                        <a:rPr lang="ru-RU" dirty="0"/>
                        <a:t>смогу применять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Понял</a:t>
                      </a:r>
                      <a:r>
                        <a:rPr lang="ru-RU" baseline="0" dirty="0"/>
                        <a:t> и </a:t>
                      </a:r>
                      <a:r>
                        <a:rPr lang="ru-RU" dirty="0"/>
                        <a:t>смогу применить, если </a:t>
                      </a:r>
                      <a:r>
                        <a:rPr lang="en-US" dirty="0"/>
                        <a:t>“</a:t>
                      </a:r>
                      <a:r>
                        <a:rPr lang="ru-RU" dirty="0"/>
                        <a:t>увижу</a:t>
                      </a:r>
                      <a:r>
                        <a:rPr lang="en-US" dirty="0"/>
                        <a:t>”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Понял, но не уверен, что  буду </a:t>
                      </a:r>
                      <a:r>
                        <a:rPr lang="ru-RU" baseline="0" dirty="0"/>
                        <a:t> </a:t>
                      </a:r>
                      <a:r>
                        <a:rPr lang="en-US" baseline="0" dirty="0"/>
                        <a:t>“</a:t>
                      </a:r>
                      <a:r>
                        <a:rPr lang="ru-RU" baseline="0" dirty="0"/>
                        <a:t>видеть</a:t>
                      </a:r>
                      <a:r>
                        <a:rPr lang="en-US" baseline="0"/>
                        <a:t>”</a:t>
                      </a:r>
                      <a:r>
                        <a:rPr lang="ru-RU" baseline="0"/>
                        <a:t>  </a:t>
                      </a:r>
                      <a:r>
                        <a:rPr lang="ru-RU" baseline="0" dirty="0"/>
                        <a:t>в уравнениях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Не</a:t>
                      </a:r>
                      <a:r>
                        <a:rPr lang="ru-RU" baseline="0" dirty="0"/>
                        <a:t> понял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Монотонность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Ограниченность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Умножение на сопряженное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Возведение в куб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Использование свойств монотонности функций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                              </a:t>
            </a:r>
            <a:endParaRPr lang="ru-RU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2500306"/>
            <a:ext cx="1785950" cy="895350"/>
          </a:xfrm>
          <a:prstGeom prst="rect">
            <a:avLst/>
          </a:prstGeom>
          <a:noFill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500306"/>
            <a:ext cx="2400300" cy="904875"/>
          </a:xfrm>
          <a:prstGeom prst="rect">
            <a:avLst/>
          </a:prstGeom>
          <a:noFill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2571744"/>
            <a:ext cx="990600" cy="819150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2257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Решение</a:t>
            </a:r>
            <a:r>
              <a:rPr lang="en-US" b="1" dirty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/>
              <a:t>		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Левая часть уравнения – монотонно возрастающая функция, правая – константа.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Графики монотонно возрастающей и постоянной функций могут пересечься </a:t>
            </a:r>
          </a:p>
          <a:p>
            <a:pPr algn="ctr">
              <a:buNone/>
            </a:pPr>
            <a:r>
              <a:rPr lang="ru-RU" sz="3200" b="1" dirty="0">
                <a:solidFill>
                  <a:srgbClr val="035369"/>
                </a:solidFill>
                <a:latin typeface="Times New Roman" pitchFamily="18" charset="0"/>
                <a:cs typeface="Times New Roman" pitchFamily="18" charset="0"/>
              </a:rPr>
              <a:t>НЕ БОЛЕЕ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одного раза.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Проверка показывает, что число 18 является корнем данного уравнения.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Других корней в силу свойств монотонности функций,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стоящих в правой и левой частях уравнения, данное уравнение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35369"/>
                </a:solidFill>
                <a:latin typeface="Times New Roman" pitchFamily="18" charset="0"/>
                <a:cs typeface="Times New Roman" pitchFamily="18" charset="0"/>
              </a:rPr>
              <a:t>НЕ ИМЕЕТ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b="1" dirty="0">
                <a:solidFill>
                  <a:srgbClr val="035369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3200" b="1" dirty="0">
              <a:solidFill>
                <a:srgbClr val="03536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35369"/>
                </a:solidFill>
              </a:rPr>
              <a:t>Использование ограниченности функций (метод оценок)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2305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214686"/>
            <a:ext cx="3571900" cy="923925"/>
          </a:xfrm>
          <a:prstGeom prst="rect">
            <a:avLst/>
          </a:prstGeom>
          <a:noFill/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3" y="3214686"/>
            <a:ext cx="3786214" cy="923925"/>
          </a:xfrm>
          <a:prstGeom prst="rect">
            <a:avLst/>
          </a:prstGeom>
          <a:noFill/>
        </p:spPr>
      </p:pic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0" y="2305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7929586" y="3286124"/>
            <a:ext cx="10001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 4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4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pPr algn="ctr"/>
            <a:r>
              <a:rPr lang="ru-RU" b="1" dirty="0"/>
              <a:t>Решение (оценка значений)</a:t>
            </a:r>
            <a:r>
              <a:rPr lang="en-US" b="1" dirty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+ 4x + 13 = (x + 2)</a:t>
            </a:r>
            <a:r>
              <a:rPr lang="en-US" sz="4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+ 9 ≥ 9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857224" y="1661992"/>
            <a:ext cx="778674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+ 2x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2 =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x +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 + 1 ≥ 1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Т.о., значение левой части уравнения </a:t>
            </a:r>
            <a:r>
              <a:rPr lang="ru-RU" sz="4800" u="sng" dirty="0">
                <a:solidFill>
                  <a:srgbClr val="035369"/>
                </a:solidFill>
                <a:latin typeface="Times New Roman" pitchFamily="18" charset="0"/>
                <a:cs typeface="Times New Roman" pitchFamily="18" charset="0"/>
              </a:rPr>
              <a:t>больше или равно</a:t>
            </a:r>
            <a:endParaRPr lang="en-US" sz="4800" u="sng" dirty="0">
              <a:solidFill>
                <a:srgbClr val="03536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786190"/>
            <a:ext cx="642942" cy="904875"/>
          </a:xfrm>
          <a:prstGeom prst="rect">
            <a:avLst/>
          </a:prstGeom>
          <a:noFill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3786190"/>
            <a:ext cx="733425" cy="914400"/>
          </a:xfrm>
          <a:prstGeom prst="rect">
            <a:avLst/>
          </a:prstGeom>
          <a:noFill/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643042" y="414338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+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 flipV="1">
            <a:off x="-3857684" y="2071678"/>
            <a:ext cx="34290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3857628"/>
            <a:ext cx="4143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3 + 1 = </a:t>
            </a:r>
            <a:r>
              <a:rPr lang="en-US" sz="4800" b="1" dirty="0">
                <a:solidFill>
                  <a:srgbClr val="03536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rgbClr val="03536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5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35369"/>
                </a:solidFill>
              </a:rPr>
              <a:t>Решение</a:t>
            </a:r>
            <a:r>
              <a:rPr lang="en-US" b="1" dirty="0">
                <a:solidFill>
                  <a:srgbClr val="035369"/>
                </a:solidFill>
              </a:rPr>
              <a:t>:</a:t>
            </a:r>
            <a:endParaRPr lang="ru-RU" b="1" dirty="0">
              <a:solidFill>
                <a:srgbClr val="035369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pPr algn="just">
              <a:buNone/>
            </a:pPr>
            <a:r>
              <a:rPr lang="ru-RU" dirty="0"/>
              <a:t>	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Очевидно, что корнями уравнения могут оказаться только те числа, при которых значение левой части уравнения ровно 4, а для этого нужно, чтобы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4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Ответ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b="1" i="1" dirty="0">
                <a:solidFill>
                  <a:srgbClr val="035369"/>
                </a:solidFill>
                <a:latin typeface="Times New Roman" pitchFamily="18" charset="0"/>
                <a:cs typeface="Times New Roman" pitchFamily="18" charset="0"/>
              </a:rPr>
              <a:t>корней нет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714752"/>
            <a:ext cx="3357586" cy="1500198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35369"/>
                </a:solidFill>
              </a:rPr>
              <a:t>Умножение на сопряженное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35480"/>
            <a:ext cx="8643998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786058"/>
            <a:ext cx="3214710" cy="923925"/>
          </a:xfrm>
          <a:prstGeom prst="rect">
            <a:avLst/>
          </a:prstGeom>
          <a:noFill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86" y="2857496"/>
            <a:ext cx="962025" cy="819150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2305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714620"/>
            <a:ext cx="4152900" cy="100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Решение</a:t>
            </a:r>
            <a:r>
              <a:rPr lang="en-US" b="1" dirty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Обозначим первый корень через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второй – через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 - b = 1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Умножим обе части уравнения на выражение, сопряжённое левой части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(a + b)(a – b) = a + b</a:t>
            </a:r>
          </a:p>
          <a:p>
            <a:pPr algn="ctr">
              <a:buNone/>
            </a:pPr>
            <a:r>
              <a:rPr lang="en-US" sz="4400" i="1" dirty="0"/>
              <a:t>a</a:t>
            </a:r>
            <a:r>
              <a:rPr lang="en-US" sz="4400" i="1" baseline="30000" dirty="0"/>
              <a:t>2</a:t>
            </a:r>
            <a:r>
              <a:rPr lang="en-US" sz="4400" i="1" dirty="0"/>
              <a:t> – b</a:t>
            </a:r>
            <a:r>
              <a:rPr lang="en-US" sz="4400" i="1" baseline="30000" dirty="0"/>
              <a:t>2</a:t>
            </a:r>
            <a:r>
              <a:rPr lang="en-US" sz="4400" i="1" dirty="0"/>
              <a:t> = a + b</a:t>
            </a:r>
            <a:endParaRPr lang="ru-RU" sz="4400" i="1" dirty="0"/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Получим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 flipV="1">
            <a:off x="2571736" y="442913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1809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428596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5072074"/>
            <a:ext cx="2071702" cy="1571636"/>
          </a:xfrm>
          <a:prstGeom prst="rect">
            <a:avLst/>
          </a:prstGeom>
          <a:noFill/>
        </p:spPr>
      </p:pic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/>
          <a:lstStyle/>
          <a:p>
            <a:pPr algn="ctr"/>
            <a:r>
              <a:rPr lang="ru-RU" b="1" dirty="0"/>
              <a:t>Решение</a:t>
            </a:r>
            <a:r>
              <a:rPr lang="en-US" b="1" dirty="0"/>
              <a:t>: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493520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Обратная замена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 algn="ctr">
              <a:buNone/>
            </a:pPr>
            <a:endParaRPr lang="en-US" sz="5400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Откуда 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= - 6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5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5400" b="1" dirty="0">
                <a:solidFill>
                  <a:srgbClr val="035369"/>
                </a:solidFill>
                <a:latin typeface="Times New Roman" pitchFamily="18" charset="0"/>
                <a:cs typeface="Times New Roman" pitchFamily="18" charset="0"/>
              </a:rPr>
              <a:t>- 6; 1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643182"/>
            <a:ext cx="3857652" cy="923925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2714620"/>
            <a:ext cx="1104901" cy="81915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585</TotalTime>
  <Words>252</Words>
  <Application>Microsoft Office PowerPoint</Application>
  <PresentationFormat>Экран (4:3)</PresentationFormat>
  <Paragraphs>75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Constantia</vt:lpstr>
      <vt:lpstr>Times New Roman</vt:lpstr>
      <vt:lpstr>Wingdings 2</vt:lpstr>
      <vt:lpstr>Поток</vt:lpstr>
      <vt:lpstr>Элективное занятие “Нестандартные методы решения иррациональных уравнений”</vt:lpstr>
      <vt:lpstr>Использование свойств монотонности функций</vt:lpstr>
      <vt:lpstr>Решение:</vt:lpstr>
      <vt:lpstr>Использование ограниченности функций (метод оценок)</vt:lpstr>
      <vt:lpstr>Решение (оценка значений):</vt:lpstr>
      <vt:lpstr>Решение:</vt:lpstr>
      <vt:lpstr>Умножение на сопряженное</vt:lpstr>
      <vt:lpstr>Решение:</vt:lpstr>
      <vt:lpstr>Решение:</vt:lpstr>
      <vt:lpstr>Возведение  обеих частей уравнения  в куб</vt:lpstr>
      <vt:lpstr>Решить уравнение:</vt:lpstr>
      <vt:lpstr>Решение:</vt:lpstr>
      <vt:lpstr>Подведение итогов</vt:lpstr>
      <vt:lpstr>Итоги занятия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96</cp:revision>
  <dcterms:created xsi:type="dcterms:W3CDTF">2011-10-22T05:34:58Z</dcterms:created>
  <dcterms:modified xsi:type="dcterms:W3CDTF">2019-12-22T20:35:32Z</dcterms:modified>
</cp:coreProperties>
</file>