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E413EF-69E2-40E5-88A3-90293CE7FD6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58CCC-0541-4876-8399-EE75DE5549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28670"/>
            <a:ext cx="7851648" cy="22717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Урок по теме 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“</a:t>
            </a:r>
            <a:r>
              <a:rPr lang="ru-RU" dirty="0">
                <a:solidFill>
                  <a:srgbClr val="FF0000"/>
                </a:solidFill>
              </a:rPr>
              <a:t>Площади многоугольников</a:t>
            </a:r>
            <a:r>
              <a:rPr lang="en-US" dirty="0">
                <a:solidFill>
                  <a:srgbClr val="FF0000"/>
                </a:solidFill>
              </a:rPr>
              <a:t>”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29066"/>
            <a:ext cx="7854696" cy="2143140"/>
          </a:xfrm>
        </p:spPr>
        <p:txBody>
          <a:bodyPr>
            <a:normAutofit/>
          </a:bodyPr>
          <a:lstStyle/>
          <a:p>
            <a:pPr algn="ctr"/>
            <a:r>
              <a:rPr lang="ru-RU" sz="50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8 класс</a:t>
            </a:r>
          </a:p>
          <a:p>
            <a:pPr algn="ctr"/>
            <a:r>
              <a:rPr lang="ru-RU" sz="50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Учитель – </a:t>
            </a:r>
            <a:r>
              <a:rPr lang="ru-RU" sz="5000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Закуцкая</a:t>
            </a:r>
            <a:r>
              <a:rPr lang="ru-RU" sz="50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М.В.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Медиана и равновеликость треугольников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Медиана делит треугольник на два </a:t>
            </a:r>
            <a:r>
              <a:rPr lang="en-US" dirty="0"/>
              <a:t>____________</a:t>
            </a:r>
            <a:endParaRPr lang="ru-RU" dirty="0"/>
          </a:p>
          <a:p>
            <a:r>
              <a:rPr lang="ru-RU" dirty="0"/>
              <a:t>                                                                треугольника.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00100" y="2714620"/>
            <a:ext cx="5857916" cy="5715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07189" y="3821909"/>
            <a:ext cx="2714644" cy="5000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000232" y="3286124"/>
            <a:ext cx="4857784" cy="19288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1000100" y="2714620"/>
            <a:ext cx="2928958" cy="17145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500166" y="5214950"/>
            <a:ext cx="500066" cy="21431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50001" y="3464719"/>
            <a:ext cx="2500330" cy="10001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28728" y="542926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 rot="10800000" flipV="1">
            <a:off x="714348" y="2630563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16" y="3143248"/>
            <a:ext cx="290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929058" y="450057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000232" y="521495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endParaRPr lang="ru-RU" dirty="0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2678893" y="4822041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714876" y="400050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 flipV="1">
            <a:off x="1714480" y="5072074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1678761" y="5179231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Реши задачу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dirty="0"/>
              <a:t>                                                                        </a:t>
            </a:r>
            <a:r>
              <a:rPr lang="ru-RU" dirty="0"/>
              <a:t>Дано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                                                                        ∆ABC</a:t>
            </a:r>
          </a:p>
          <a:p>
            <a:pPr>
              <a:buNone/>
            </a:pPr>
            <a:r>
              <a:rPr lang="en-US" dirty="0"/>
              <a:t>                                                               AK   BC</a:t>
            </a:r>
            <a:r>
              <a:rPr lang="ru-RU" dirty="0"/>
              <a:t>,  </a:t>
            </a:r>
            <a:r>
              <a:rPr lang="en-US" dirty="0"/>
              <a:t>BN</a:t>
            </a:r>
            <a:r>
              <a:rPr lang="ru-RU" dirty="0"/>
              <a:t>  </a:t>
            </a:r>
            <a:r>
              <a:rPr lang="en-US" dirty="0"/>
              <a:t>   AC</a:t>
            </a:r>
          </a:p>
          <a:p>
            <a:pPr>
              <a:buNone/>
            </a:pPr>
            <a:r>
              <a:rPr lang="en-US" dirty="0"/>
              <a:t>                                                                  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BC = 15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AC = 14         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AK =   7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Найти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857224" y="3429000"/>
            <a:ext cx="2143140" cy="10001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2250265" y="2893215"/>
            <a:ext cx="2286016" cy="19288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1428728" y="2714620"/>
            <a:ext cx="2928958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500166" y="2928934"/>
            <a:ext cx="1571636" cy="1357322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2000232" y="2714620"/>
            <a:ext cx="2357454" cy="1285884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357686" y="2571744"/>
            <a:ext cx="32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428860" y="5000636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071538" y="2643182"/>
            <a:ext cx="697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071802" y="4286256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43042" y="4000504"/>
            <a:ext cx="572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endParaRPr lang="ru-RU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5400000">
            <a:off x="6143636" y="3071810"/>
            <a:ext cx="2865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6143636" y="321468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7572396" y="3071810"/>
            <a:ext cx="2865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7572396" y="321468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Реши задачу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10 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 20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464315" y="3107529"/>
            <a:ext cx="2357454" cy="10001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965175" y="3606801"/>
            <a:ext cx="235745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214414" y="4786322"/>
            <a:ext cx="421484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143108" y="2428868"/>
            <a:ext cx="2143140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V="1">
            <a:off x="3679025" y="3036091"/>
            <a:ext cx="2357454" cy="11430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57686" y="2285992"/>
            <a:ext cx="335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429256" y="4572008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85786" y="4500570"/>
            <a:ext cx="340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785918" y="221455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571604" y="3286124"/>
            <a:ext cx="35719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4643438" y="3357562"/>
            <a:ext cx="357190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929190" y="3429000"/>
            <a:ext cx="453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4214818"/>
            <a:ext cx="714375" cy="628650"/>
          </a:xfrm>
          <a:prstGeom prst="rect">
            <a:avLst/>
          </a:prstGeom>
          <a:noFill/>
        </p:spPr>
      </p:pic>
      <p:sp>
        <p:nvSpPr>
          <p:cNvPr id="36" name="Дуга 35"/>
          <p:cNvSpPr/>
          <p:nvPr/>
        </p:nvSpPr>
        <p:spPr>
          <a:xfrm>
            <a:off x="1142976" y="4429132"/>
            <a:ext cx="285752" cy="71438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6429388" y="2143116"/>
            <a:ext cx="20717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трапеция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AB = CD; CD = 16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BK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высота трапеции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Найти площадь трапеции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ABCD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2143108" y="457200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250265" y="467916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071670" y="4714884"/>
            <a:ext cx="408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endParaRPr lang="ru-RU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5400000">
            <a:off x="6536545" y="3750471"/>
            <a:ext cx="214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572264" y="3929066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715140" y="3643314"/>
            <a:ext cx="833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ВАС= </a:t>
            </a: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 rot="10800000">
            <a:off x="1142976" y="478632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3643314"/>
            <a:ext cx="476250" cy="41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Домашнее задание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№ 478</a:t>
            </a:r>
          </a:p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№481</a:t>
            </a:r>
          </a:p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№ 482</a:t>
            </a:r>
          </a:p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Доказать, что три медианы разбивают треугольник на 6 равновеликих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Узнай формулу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35480"/>
            <a:ext cx="8291264" cy="4589864"/>
          </a:xfrm>
        </p:spPr>
        <p:txBody>
          <a:bodyPr numCol="2">
            <a:normAutofit fontScale="92500" lnSpcReduction="10000"/>
          </a:bodyPr>
          <a:lstStyle/>
          <a:p>
            <a:pPr marL="514350" indent="-514350"/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1)</a:t>
            </a:r>
          </a:p>
          <a:p>
            <a:pPr marL="514350" indent="-514350"/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2) 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3)</a:t>
            </a:r>
          </a:p>
          <a:p>
            <a:pPr marL="514350" indent="-514350">
              <a:buNone/>
            </a:pP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4)</a:t>
            </a:r>
            <a:endParaRPr lang="ru-RU" sz="3500" dirty="0"/>
          </a:p>
          <a:p>
            <a:pPr marL="514350" indent="-514350">
              <a:buNone/>
            </a:pPr>
            <a:endParaRPr lang="ru-RU" sz="3500" dirty="0"/>
          </a:p>
          <a:p>
            <a:pPr marL="514350" indent="-514350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5)       </a:t>
            </a:r>
            <a:r>
              <a:rPr lang="en-US" sz="3900" dirty="0">
                <a:solidFill>
                  <a:srgbClr val="FF0000"/>
                </a:solidFill>
              </a:rPr>
              <a:t>S = ah</a:t>
            </a:r>
          </a:p>
          <a:p>
            <a:pPr marL="514350" indent="-514350"/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6)</a:t>
            </a:r>
            <a:endParaRPr lang="en-US" sz="5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7)       </a:t>
            </a:r>
            <a:r>
              <a:rPr lang="en-US" sz="4300" dirty="0">
                <a:solidFill>
                  <a:srgbClr val="FF0000"/>
                </a:solidFill>
              </a:rPr>
              <a:t>S = </a:t>
            </a:r>
            <a:r>
              <a:rPr lang="en-US" sz="4300" dirty="0" err="1">
                <a:solidFill>
                  <a:srgbClr val="FF0000"/>
                </a:solidFill>
              </a:rPr>
              <a:t>ab</a:t>
            </a:r>
            <a:endParaRPr lang="en-US" sz="4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  <a:p>
            <a:r>
              <a:rPr lang="ru-RU" sz="3400" dirty="0">
                <a:solidFill>
                  <a:srgbClr val="FF0000"/>
                </a:solidFill>
              </a:rPr>
              <a:t>   </a:t>
            </a:r>
            <a:r>
              <a:rPr lang="ru-RU" sz="3400" dirty="0"/>
              <a:t>8)</a:t>
            </a:r>
            <a:r>
              <a:rPr lang="en-US" sz="3400" dirty="0"/>
              <a:t> </a:t>
            </a:r>
          </a:p>
          <a:p>
            <a:pPr>
              <a:buNone/>
            </a:pPr>
            <a:r>
              <a:rPr lang="en-US" dirty="0"/>
              <a:t> 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1916832"/>
            <a:ext cx="1944216" cy="681918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-3000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2780928"/>
            <a:ext cx="2016224" cy="8961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0" y="857250"/>
            <a:ext cx="3209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789040"/>
            <a:ext cx="2016224" cy="948811"/>
          </a:xfrm>
          <a:prstGeom prst="rect">
            <a:avLst/>
          </a:prstGeom>
          <a:noFill/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869160"/>
            <a:ext cx="1728192" cy="987538"/>
          </a:xfrm>
          <a:prstGeom prst="rect">
            <a:avLst/>
          </a:prstGeom>
          <a:noFill/>
        </p:spPr>
      </p:pic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2708920"/>
            <a:ext cx="1872208" cy="1095606"/>
          </a:xfrm>
          <a:prstGeom prst="rect">
            <a:avLst/>
          </a:prstGeom>
          <a:noFill/>
        </p:spPr>
      </p:pic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304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4725144"/>
            <a:ext cx="1944216" cy="1105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Напиши формулу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Площадь ромба равна половине 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произведения его диагоналей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________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 Площадь параллелограмма равна произведению его основания на высоту 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________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3) Площадь прямоугольного треугольника равна половине произведения его катетов</a:t>
            </a:r>
          </a:p>
          <a:p>
            <a:pPr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_________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Напиши формулу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Площадь квадрата равна квадрату его стороны _________</a:t>
            </a:r>
          </a:p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5) Площадь трапеции равна произведению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полусуммы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её оснований на высоту</a:t>
            </a:r>
          </a:p>
          <a:p>
            <a:pPr algn="ctr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________</a:t>
            </a:r>
          </a:p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6) Площадь треугольника равна половине произведения его основания на высоту</a:t>
            </a:r>
          </a:p>
          <a:p>
            <a:pPr algn="ctr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Напиши формулу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7) Площадь квадрата равна половине квадрата его диагонали</a:t>
            </a:r>
          </a:p>
          <a:p>
            <a:pPr lvl="8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_________</a:t>
            </a:r>
          </a:p>
          <a:p>
            <a:pPr lvl="8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8) Площадь прямоугольника равна произведению его длины на ширину</a:t>
            </a:r>
          </a:p>
          <a:p>
            <a:pPr lvl="8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Найди площади фигур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8912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/>
          <p:cNvSpPr/>
          <p:nvPr/>
        </p:nvSpPr>
        <p:spPr>
          <a:xfrm>
            <a:off x="1115616" y="2420888"/>
            <a:ext cx="1500198" cy="135732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Параллелограмм 5"/>
          <p:cNvSpPr/>
          <p:nvPr/>
        </p:nvSpPr>
        <p:spPr>
          <a:xfrm>
            <a:off x="4211960" y="2420888"/>
            <a:ext cx="2643206" cy="571504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3357554" y="3214686"/>
            <a:ext cx="1000132" cy="207170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5143504" y="3429000"/>
            <a:ext cx="1071570" cy="2571768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827584" y="4077072"/>
            <a:ext cx="1872208" cy="2016224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омб 15"/>
          <p:cNvSpPr/>
          <p:nvPr/>
        </p:nvSpPr>
        <p:spPr>
          <a:xfrm>
            <a:off x="6929454" y="3786190"/>
            <a:ext cx="1285884" cy="12858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19672" y="2420888"/>
            <a:ext cx="0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619672" y="3645024"/>
            <a:ext cx="144016" cy="144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>
            <a:stCxn id="13" idx="0"/>
            <a:endCxn id="13" idx="3"/>
          </p:cNvCxnSpPr>
          <p:nvPr/>
        </p:nvCxnSpPr>
        <p:spPr>
          <a:xfrm>
            <a:off x="1763688" y="4077072"/>
            <a:ext cx="0" cy="2016224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13" idx="3"/>
            <a:endCxn id="13" idx="3"/>
          </p:cNvCxnSpPr>
          <p:nvPr/>
        </p:nvCxnSpPr>
        <p:spPr>
          <a:xfrm>
            <a:off x="1763688" y="609329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13" idx="3"/>
            <a:endCxn id="13" idx="3"/>
          </p:cNvCxnSpPr>
          <p:nvPr/>
        </p:nvCxnSpPr>
        <p:spPr>
          <a:xfrm>
            <a:off x="1763688" y="609329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13" idx="3"/>
            <a:endCxn id="13" idx="3"/>
          </p:cNvCxnSpPr>
          <p:nvPr/>
        </p:nvCxnSpPr>
        <p:spPr>
          <a:xfrm>
            <a:off x="1763688" y="609329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763688" y="5877272"/>
            <a:ext cx="2160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1979712" y="5877272"/>
            <a:ext cx="0" cy="216024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547664" y="652534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Полилиния 86"/>
          <p:cNvSpPr/>
          <p:nvPr/>
        </p:nvSpPr>
        <p:spPr>
          <a:xfrm>
            <a:off x="1982223" y="5869957"/>
            <a:ext cx="0" cy="18411"/>
          </a:xfrm>
          <a:custGeom>
            <a:avLst/>
            <a:gdLst>
              <a:gd name="connsiteX0" fmla="*/ 0 w 0"/>
              <a:gd name="connsiteY0" fmla="*/ 0 h 18411"/>
              <a:gd name="connsiteX1" fmla="*/ 0 w 0"/>
              <a:gd name="connsiteY1" fmla="*/ 18411 h 18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8411">
                <a:moveTo>
                  <a:pt x="0" y="0"/>
                </a:moveTo>
                <a:lnTo>
                  <a:pt x="0" y="1841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4355976" y="2420888"/>
            <a:ext cx="0" cy="57606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3851920" y="3212976"/>
            <a:ext cx="0" cy="207170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stCxn id="7" idx="1"/>
            <a:endCxn id="7" idx="3"/>
          </p:cNvCxnSpPr>
          <p:nvPr/>
        </p:nvCxnSpPr>
        <p:spPr>
          <a:xfrm>
            <a:off x="3357554" y="4250537"/>
            <a:ext cx="10001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3851920" y="4077072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3995936" y="4077072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Полилиния 103"/>
          <p:cNvSpPr/>
          <p:nvPr/>
        </p:nvSpPr>
        <p:spPr>
          <a:xfrm>
            <a:off x="3991195" y="4074269"/>
            <a:ext cx="4608" cy="12347"/>
          </a:xfrm>
          <a:custGeom>
            <a:avLst/>
            <a:gdLst>
              <a:gd name="connsiteX0" fmla="*/ 4608 w 4608"/>
              <a:gd name="connsiteY0" fmla="*/ 12347 h 12347"/>
              <a:gd name="connsiteX1" fmla="*/ 1476 w 4608"/>
              <a:gd name="connsiteY1" fmla="*/ 2953 h 12347"/>
              <a:gd name="connsiteX2" fmla="*/ 4608 w 4608"/>
              <a:gd name="connsiteY2" fmla="*/ 12347 h 1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08" h="12347">
                <a:moveTo>
                  <a:pt x="4608" y="12347"/>
                </a:moveTo>
                <a:cubicBezTo>
                  <a:pt x="4608" y="12347"/>
                  <a:pt x="0" y="5905"/>
                  <a:pt x="1476" y="2953"/>
                </a:cubicBezTo>
                <a:cubicBezTo>
                  <a:pt x="2952" y="0"/>
                  <a:pt x="4608" y="12347"/>
                  <a:pt x="4608" y="1234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олилиния 104"/>
          <p:cNvSpPr/>
          <p:nvPr/>
        </p:nvSpPr>
        <p:spPr>
          <a:xfrm>
            <a:off x="3995281" y="4218937"/>
            <a:ext cx="7417" cy="21293"/>
          </a:xfrm>
          <a:custGeom>
            <a:avLst/>
            <a:gdLst>
              <a:gd name="connsiteX0" fmla="*/ 522 w 7417"/>
              <a:gd name="connsiteY0" fmla="*/ 11729 h 21293"/>
              <a:gd name="connsiteX1" fmla="*/ 3653 w 7417"/>
              <a:gd name="connsiteY1" fmla="*/ 2334 h 21293"/>
              <a:gd name="connsiteX2" fmla="*/ 6785 w 7417"/>
              <a:gd name="connsiteY2" fmla="*/ 17992 h 21293"/>
              <a:gd name="connsiteX3" fmla="*/ 522 w 7417"/>
              <a:gd name="connsiteY3" fmla="*/ 11729 h 2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7" h="21293">
                <a:moveTo>
                  <a:pt x="522" y="11729"/>
                </a:moveTo>
                <a:cubicBezTo>
                  <a:pt x="0" y="9119"/>
                  <a:pt x="1319" y="0"/>
                  <a:pt x="3653" y="2334"/>
                </a:cubicBezTo>
                <a:cubicBezTo>
                  <a:pt x="7417" y="6098"/>
                  <a:pt x="6785" y="12669"/>
                  <a:pt x="6785" y="17992"/>
                </a:cubicBezTo>
                <a:cubicBezTo>
                  <a:pt x="6785" y="21293"/>
                  <a:pt x="1044" y="14339"/>
                  <a:pt x="522" y="1172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8" name="Прямая соединительная линия 107"/>
          <p:cNvCxnSpPr/>
          <p:nvPr/>
        </p:nvCxnSpPr>
        <p:spPr>
          <a:xfrm>
            <a:off x="5148064" y="5805264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>
            <a:off x="5292080" y="5805264"/>
            <a:ext cx="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>
            <a:off x="5148064" y="6021288"/>
            <a:ext cx="216024" cy="0"/>
          </a:xfrm>
          <a:prstGeom prst="line">
            <a:avLst/>
          </a:prstGeom>
          <a:ln w="1905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Прямоугольник 112"/>
          <p:cNvSpPr/>
          <p:nvPr/>
        </p:nvSpPr>
        <p:spPr>
          <a:xfrm>
            <a:off x="4355976" y="2852936"/>
            <a:ext cx="144016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TextBox 113"/>
          <p:cNvSpPr txBox="1"/>
          <p:nvPr/>
        </p:nvSpPr>
        <p:spPr>
          <a:xfrm>
            <a:off x="5220072" y="292494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355976" y="2420888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932040" y="4581128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436096" y="58772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835696" y="508518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1907704" y="2060848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2</a:t>
            </a:r>
            <a:endParaRPr lang="ru-RU" dirty="0"/>
          </a:p>
        </p:txBody>
      </p:sp>
      <p:sp>
        <p:nvSpPr>
          <p:cNvPr id="124" name="TextBox 123"/>
          <p:cNvSpPr txBox="1"/>
          <p:nvPr/>
        </p:nvSpPr>
        <p:spPr>
          <a:xfrm>
            <a:off x="7092280" y="378904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563888" y="386104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3635896" y="44371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331640" y="580526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1907704" y="3789040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</a:t>
            </a:r>
          </a:p>
        </p:txBody>
      </p:sp>
      <p:cxnSp>
        <p:nvCxnSpPr>
          <p:cNvPr id="135" name="Прямая соединительная линия 134"/>
          <p:cNvCxnSpPr/>
          <p:nvPr/>
        </p:nvCxnSpPr>
        <p:spPr>
          <a:xfrm flipV="1">
            <a:off x="7020272" y="4437112"/>
            <a:ext cx="72008" cy="72008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 flipH="1" flipV="1">
            <a:off x="7020272" y="4365104"/>
            <a:ext cx="72008" cy="72008"/>
          </a:xfrm>
          <a:prstGeom prst="line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Свойства площадей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1. Площадь фигуры – неотрицательное  число.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 Равные фигуры имеет и равные площади.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 Если фигура состоит из нескольких непересекающихся частей, то площадь всей фигуры равна сумме площадей её частей.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Равновеликие фигуры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Стороны прямоугольника 4 и 9. Найти сторону квадрата, равновеликого данному прямоугольнику.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Равновелики ли ромб с диагоналями 5 и 8, прямоугольный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треугольник с катетами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 и 20 и  прямоугольник со сторонами 4 и 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Ромб с диагональю 5 равновелик квадрату с диагональю 10. Чему равна вторая диагональ ромба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Квадратура круга. Можно ли с помощью циркуля и линейки без делений построить квадрат, равновеликий данному кругу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Связь между равенством и равновеликостью фигур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6000" u="sng" dirty="0">
                <a:latin typeface="Times New Roman" pitchFamily="18" charset="0"/>
                <a:cs typeface="Times New Roman" pitchFamily="18" charset="0"/>
              </a:rPr>
              <a:t>Равные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фигуры </a:t>
            </a:r>
            <a:r>
              <a:rPr lang="ru-RU" sz="6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равновелики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а</a:t>
            </a:r>
          </a:p>
          <a:p>
            <a:pPr algn="ctr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равновеликие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фигуры </a:t>
            </a:r>
            <a:r>
              <a:rPr lang="ru-RU" sz="6000" u="sng" dirty="0">
                <a:latin typeface="Times New Roman" pitchFamily="18" charset="0"/>
                <a:cs typeface="Times New Roman" pitchFamily="18" charset="0"/>
              </a:rPr>
              <a:t>необязательно равны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</TotalTime>
  <Words>399</Words>
  <Application>Microsoft Office PowerPoint</Application>
  <PresentationFormat>Экран (4:3)</PresentationFormat>
  <Paragraphs>122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Wingdings 2</vt:lpstr>
      <vt:lpstr>Поток</vt:lpstr>
      <vt:lpstr>Урок по теме  “Площади многоугольников”</vt:lpstr>
      <vt:lpstr>Узнай формулу:</vt:lpstr>
      <vt:lpstr>Напиши формулу:</vt:lpstr>
      <vt:lpstr>Напиши формулу:</vt:lpstr>
      <vt:lpstr>Напиши формулу:</vt:lpstr>
      <vt:lpstr>Найди площади фигур:</vt:lpstr>
      <vt:lpstr>Свойства площадей</vt:lpstr>
      <vt:lpstr>Равновеликие фигуры</vt:lpstr>
      <vt:lpstr>Связь между равенством и равновеликостью фигур</vt:lpstr>
      <vt:lpstr>Медиана и равновеликость треугольников</vt:lpstr>
      <vt:lpstr>Реши задачу:</vt:lpstr>
      <vt:lpstr>Реши задачу:</vt:lpstr>
      <vt:lpstr>Домашнее задание 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Закуцкая Марина Владимировна</dc:creator>
  <cp:lastModifiedBy>Денис Карпов</cp:lastModifiedBy>
  <cp:revision>53</cp:revision>
  <dcterms:created xsi:type="dcterms:W3CDTF">2011-10-22T05:34:58Z</dcterms:created>
  <dcterms:modified xsi:type="dcterms:W3CDTF">2019-12-22T17:02:29Z</dcterms:modified>
</cp:coreProperties>
</file>