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61" r:id="rId7"/>
    <p:sldId id="258" r:id="rId8"/>
    <p:sldId id="271" r:id="rId9"/>
    <p:sldId id="273" r:id="rId10"/>
    <p:sldId id="262" r:id="rId11"/>
    <p:sldId id="263" r:id="rId12"/>
    <p:sldId id="264" r:id="rId13"/>
    <p:sldId id="266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2906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Цикл уроков для 9 класса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550160"/>
            <a:ext cx="914400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500" dirty="0"/>
              <a:t>Последовательности </a:t>
            </a:r>
          </a:p>
          <a:p>
            <a:pPr algn="ctr"/>
            <a:r>
              <a:rPr lang="ru-RU" sz="6500" dirty="0">
                <a:solidFill>
                  <a:srgbClr val="FF0000"/>
                </a:solidFill>
              </a:rPr>
              <a:t>(</a:t>
            </a:r>
            <a:r>
              <a:rPr lang="ru-RU" sz="6500" i="1" dirty="0">
                <a:solidFill>
                  <a:srgbClr val="FF0000"/>
                </a:solidFill>
              </a:rPr>
              <a:t>можно ли объять необъятное…</a:t>
            </a:r>
            <a:r>
              <a:rPr lang="ru-RU" sz="65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000636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Учитель – </a:t>
            </a:r>
            <a:r>
              <a:rPr lang="ru-RU" sz="3000" dirty="0" err="1"/>
              <a:t>Закуцкая</a:t>
            </a:r>
            <a:r>
              <a:rPr lang="ru-RU" sz="3000" dirty="0"/>
              <a:t> М.В.</a:t>
            </a:r>
          </a:p>
          <a:p>
            <a:pPr algn="ctr"/>
            <a:r>
              <a:rPr lang="ru-RU" sz="3000" dirty="0"/>
              <a:t>ГОУ лицей № 179</a:t>
            </a:r>
          </a:p>
          <a:p>
            <a:pPr algn="ctr"/>
            <a:r>
              <a:rPr lang="ru-RU" sz="3000" dirty="0"/>
              <a:t>2010 – 2011 </a:t>
            </a:r>
            <a:r>
              <a:rPr lang="ru-RU" sz="3000" dirty="0" err="1"/>
              <a:t>уч.г</a:t>
            </a:r>
            <a:r>
              <a:rPr lang="ru-RU" sz="3000" dirty="0"/>
              <a:t>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-45720" y="164782"/>
            <a:ext cx="45719" cy="4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Проверочная работа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Группа 12"/>
          <p:cNvGrpSpPr/>
          <p:nvPr/>
        </p:nvGrpSpPr>
        <p:grpSpPr>
          <a:xfrm>
            <a:off x="-32" y="1142984"/>
            <a:ext cx="9144032" cy="2664385"/>
            <a:chOff x="-32" y="1142984"/>
            <a:chExt cx="9144032" cy="2664385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1142984"/>
              <a:ext cx="9144000" cy="538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900" dirty="0">
                  <a:solidFill>
                    <a:srgbClr val="0033CC"/>
                  </a:solidFill>
                </a:rPr>
                <a:t>1) Написать первые шесть членов последовательности</a:t>
              </a:r>
              <a:r>
                <a:rPr lang="en-US" sz="2900" dirty="0">
                  <a:solidFill>
                    <a:srgbClr val="0033CC"/>
                  </a:solidFill>
                </a:rPr>
                <a:t>:</a:t>
              </a:r>
              <a:endParaRPr lang="ru-RU" sz="2900" dirty="0">
                <a:solidFill>
                  <a:srgbClr val="0033CC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32" y="1714488"/>
              <a:ext cx="9144000" cy="209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600" dirty="0"/>
                <a:t>а) чётных натуральных чисел, не делящихся на 4</a:t>
              </a:r>
              <a:r>
                <a:rPr lang="en-US" sz="2600" dirty="0"/>
                <a:t>;</a:t>
              </a:r>
              <a:endParaRPr lang="ru-RU" sz="2600" dirty="0"/>
            </a:p>
            <a:p>
              <a:r>
                <a:rPr lang="ru-RU" sz="2600" dirty="0"/>
                <a:t>б) нечётных натуральных чисел, делящихся на 3</a:t>
              </a:r>
              <a:r>
                <a:rPr lang="en-US" sz="2600" dirty="0"/>
                <a:t>;</a:t>
              </a:r>
              <a:endParaRPr lang="ru-RU" sz="2600" dirty="0"/>
            </a:p>
            <a:p>
              <a:r>
                <a:rPr lang="ru-RU" sz="2600" dirty="0"/>
                <a:t>в) натуральных чисел, дающих при делении на 10 остаток 9</a:t>
              </a:r>
              <a:r>
                <a:rPr lang="fr-CA" sz="2600" dirty="0"/>
                <a:t>; </a:t>
              </a:r>
              <a:endParaRPr lang="ru-RU" sz="2600" dirty="0"/>
            </a:p>
            <a:p>
              <a:r>
                <a:rPr lang="ru-RU" sz="2600" dirty="0"/>
                <a:t>г) натуральных чисел, кратных 3 и 4</a:t>
              </a:r>
              <a:r>
                <a:rPr lang="en-US" sz="2600" dirty="0"/>
                <a:t>;</a:t>
              </a:r>
              <a:endParaRPr lang="ru-RU" sz="2600" dirty="0"/>
            </a:p>
            <a:p>
              <a:r>
                <a:rPr lang="ru-RU" sz="2600" dirty="0" err="1"/>
                <a:t>д</a:t>
              </a:r>
              <a:r>
                <a:rPr lang="ru-RU" sz="2600" dirty="0"/>
                <a:t>) квадратов простых чисел.</a:t>
              </a:r>
              <a:endParaRPr lang="fr-CA" sz="26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643238" y="3714752"/>
            <a:ext cx="4286216" cy="2829285"/>
            <a:chOff x="2643238" y="3714752"/>
            <a:chExt cx="4286216" cy="2829285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643238" y="4143380"/>
              <a:ext cx="4286216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000" dirty="0">
                  <a:solidFill>
                    <a:srgbClr val="C00000"/>
                  </a:solidFill>
                </a:rPr>
                <a:t>а) 2</a:t>
              </a:r>
              <a:r>
                <a:rPr lang="en-US" sz="3000" dirty="0">
                  <a:solidFill>
                    <a:srgbClr val="C00000"/>
                  </a:solidFill>
                </a:rPr>
                <a:t>; 6; 10; 14; 14; 18; 22.</a:t>
              </a:r>
              <a:endParaRPr lang="ru-RU" sz="3000" dirty="0">
                <a:solidFill>
                  <a:srgbClr val="C00000"/>
                </a:solidFill>
              </a:endParaRPr>
            </a:p>
            <a:p>
              <a:r>
                <a:rPr lang="ru-RU" sz="3000" dirty="0">
                  <a:solidFill>
                    <a:srgbClr val="C00000"/>
                  </a:solidFill>
                </a:rPr>
                <a:t>б) 3</a:t>
              </a:r>
              <a:r>
                <a:rPr lang="en-US" sz="3000" dirty="0">
                  <a:solidFill>
                    <a:srgbClr val="C00000"/>
                  </a:solidFill>
                </a:rPr>
                <a:t>; 9; 15; 21; 27</a:t>
              </a:r>
              <a:r>
                <a:rPr lang="fr-CA" sz="3000" dirty="0">
                  <a:solidFill>
                    <a:srgbClr val="C00000"/>
                  </a:solidFill>
                </a:rPr>
                <a:t>; 33.</a:t>
              </a:r>
              <a:endParaRPr lang="en-US" sz="3000" dirty="0">
                <a:solidFill>
                  <a:srgbClr val="C00000"/>
                </a:solidFill>
              </a:endParaRPr>
            </a:p>
            <a:p>
              <a:r>
                <a:rPr lang="ru-RU" sz="3000" dirty="0">
                  <a:solidFill>
                    <a:srgbClr val="C00000"/>
                  </a:solidFill>
                </a:rPr>
                <a:t>в</a:t>
              </a:r>
              <a:r>
                <a:rPr lang="en-US" sz="3000" dirty="0">
                  <a:solidFill>
                    <a:srgbClr val="C00000"/>
                  </a:solidFill>
                </a:rPr>
                <a:t>)</a:t>
              </a:r>
              <a:r>
                <a:rPr lang="ru-RU" sz="3000" dirty="0">
                  <a:solidFill>
                    <a:srgbClr val="C00000"/>
                  </a:solidFill>
                </a:rPr>
                <a:t> 19</a:t>
              </a:r>
              <a:r>
                <a:rPr lang="en-US" sz="3000" dirty="0">
                  <a:solidFill>
                    <a:srgbClr val="C00000"/>
                  </a:solidFill>
                </a:rPr>
                <a:t>; 29; 39; 49; 59; 69.</a:t>
              </a:r>
            </a:p>
            <a:p>
              <a:r>
                <a:rPr lang="ru-RU" sz="3000" dirty="0">
                  <a:solidFill>
                    <a:srgbClr val="C00000"/>
                  </a:solidFill>
                </a:rPr>
                <a:t>г) 12</a:t>
              </a:r>
              <a:r>
                <a:rPr lang="en-US" sz="3000" dirty="0">
                  <a:solidFill>
                    <a:srgbClr val="C00000"/>
                  </a:solidFill>
                </a:rPr>
                <a:t>; 24; 36; 48; 60; 72.</a:t>
              </a:r>
            </a:p>
            <a:p>
              <a:r>
                <a:rPr lang="ru-RU" sz="3000" dirty="0" err="1">
                  <a:solidFill>
                    <a:srgbClr val="C00000"/>
                  </a:solidFill>
                </a:rPr>
                <a:t>д</a:t>
              </a:r>
              <a:r>
                <a:rPr lang="ru-RU" sz="3000" dirty="0">
                  <a:solidFill>
                    <a:srgbClr val="C00000"/>
                  </a:solidFill>
                </a:rPr>
                <a:t>) 4</a:t>
              </a:r>
              <a:r>
                <a:rPr lang="en-US" sz="3000" dirty="0">
                  <a:solidFill>
                    <a:srgbClr val="C00000"/>
                  </a:solidFill>
                </a:rPr>
                <a:t>; 9; 25; 49; 121; 169.</a:t>
              </a:r>
              <a:endParaRPr lang="ru-RU" sz="3000" dirty="0">
                <a:solidFill>
                  <a:srgbClr val="C0000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714744" y="3714752"/>
              <a:ext cx="1752467" cy="5386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900" dirty="0">
                  <a:solidFill>
                    <a:srgbClr val="C00000"/>
                  </a:solidFill>
                </a:rPr>
                <a:t>Проверка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Проверочная работа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0055" y="1142984"/>
            <a:ext cx="585789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000" dirty="0">
                <a:solidFill>
                  <a:srgbClr val="0033CC"/>
                </a:solidFill>
              </a:rPr>
              <a:t>2) Написать формулу </a:t>
            </a:r>
            <a:r>
              <a:rPr lang="en-US" sz="3000" dirty="0">
                <a:solidFill>
                  <a:srgbClr val="0033CC"/>
                </a:solidFill>
              </a:rPr>
              <a:t>n</a:t>
            </a:r>
            <a:r>
              <a:rPr lang="ru-RU" sz="3000" dirty="0">
                <a:solidFill>
                  <a:srgbClr val="0033CC"/>
                </a:solidFill>
              </a:rPr>
              <a:t>-</a:t>
            </a:r>
            <a:r>
              <a:rPr lang="ru-RU" sz="3000" dirty="0" err="1">
                <a:solidFill>
                  <a:srgbClr val="0033CC"/>
                </a:solidFill>
              </a:rPr>
              <a:t>ного</a:t>
            </a:r>
            <a:r>
              <a:rPr lang="ru-RU" sz="3000" dirty="0">
                <a:solidFill>
                  <a:srgbClr val="0033CC"/>
                </a:solidFill>
              </a:rPr>
              <a:t> члена</a:t>
            </a:r>
            <a:r>
              <a:rPr lang="fr-CA" sz="3000" dirty="0">
                <a:solidFill>
                  <a:srgbClr val="0033CC"/>
                </a:solidFill>
              </a:rPr>
              <a:t>:</a:t>
            </a:r>
            <a:endParaRPr lang="ru-RU" sz="3000" dirty="0">
              <a:solidFill>
                <a:srgbClr val="0033CC"/>
              </a:solidFill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2362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3333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4305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0" y="2362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0" y="3333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0" y="4305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6" name="Группа 75"/>
          <p:cNvGrpSpPr/>
          <p:nvPr/>
        </p:nvGrpSpPr>
        <p:grpSpPr>
          <a:xfrm>
            <a:off x="357158" y="1803432"/>
            <a:ext cx="4791075" cy="4268774"/>
            <a:chOff x="357158" y="1803432"/>
            <a:chExt cx="4791075" cy="4268774"/>
          </a:xfrm>
        </p:grpSpPr>
        <p:pic>
          <p:nvPicPr>
            <p:cNvPr id="5133" name="Picture 1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58" y="1803432"/>
              <a:ext cx="3648075" cy="514350"/>
            </a:xfrm>
            <a:prstGeom prst="rect">
              <a:avLst/>
            </a:prstGeom>
            <a:noFill/>
          </p:spPr>
        </p:pic>
        <p:pic>
          <p:nvPicPr>
            <p:cNvPr id="5132" name="Picture 1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58" y="2495550"/>
              <a:ext cx="3286125" cy="933450"/>
            </a:xfrm>
            <a:prstGeom prst="rect">
              <a:avLst/>
            </a:prstGeom>
            <a:noFill/>
          </p:spPr>
        </p:pic>
        <p:pic>
          <p:nvPicPr>
            <p:cNvPr id="5131" name="Picture 1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58" y="3786190"/>
              <a:ext cx="2962275" cy="514350"/>
            </a:xfrm>
            <a:prstGeom prst="rect">
              <a:avLst/>
            </a:prstGeom>
            <a:noFill/>
          </p:spPr>
        </p:pic>
        <p:pic>
          <p:nvPicPr>
            <p:cNvPr id="5130" name="Picture 10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58" y="4629162"/>
              <a:ext cx="3419475" cy="514350"/>
            </a:xfrm>
            <a:prstGeom prst="rect">
              <a:avLst/>
            </a:prstGeom>
            <a:noFill/>
          </p:spPr>
        </p:pic>
        <p:pic>
          <p:nvPicPr>
            <p:cNvPr id="5139" name="Picture 19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58" y="5557856"/>
              <a:ext cx="4791075" cy="514350"/>
            </a:xfrm>
            <a:prstGeom prst="rect">
              <a:avLst/>
            </a:prstGeom>
            <a:noFill/>
          </p:spPr>
        </p:pic>
      </p:grp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0" y="2286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0" y="3257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0" y="4229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0" y="5200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7" name="Группа 76"/>
          <p:cNvGrpSpPr/>
          <p:nvPr/>
        </p:nvGrpSpPr>
        <p:grpSpPr>
          <a:xfrm>
            <a:off x="5643570" y="1785926"/>
            <a:ext cx="3257550" cy="4286280"/>
            <a:chOff x="5643570" y="1785926"/>
            <a:chExt cx="3257550" cy="4286280"/>
          </a:xfrm>
        </p:grpSpPr>
        <p:pic>
          <p:nvPicPr>
            <p:cNvPr id="5157" name="Picture 37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43570" y="1785926"/>
              <a:ext cx="1981200" cy="523875"/>
            </a:xfrm>
            <a:prstGeom prst="rect">
              <a:avLst/>
            </a:prstGeom>
            <a:noFill/>
          </p:spPr>
        </p:pic>
        <p:pic>
          <p:nvPicPr>
            <p:cNvPr id="5156" name="Picture 36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43587" y="2571744"/>
              <a:ext cx="2428875" cy="847725"/>
            </a:xfrm>
            <a:prstGeom prst="rect">
              <a:avLst/>
            </a:prstGeom>
            <a:noFill/>
          </p:spPr>
        </p:pic>
        <p:pic>
          <p:nvPicPr>
            <p:cNvPr id="5155" name="Picture 35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43570" y="3771906"/>
              <a:ext cx="3000375" cy="514350"/>
            </a:xfrm>
            <a:prstGeom prst="rect">
              <a:avLst/>
            </a:prstGeom>
            <a:noFill/>
          </p:spPr>
        </p:pic>
        <p:pic>
          <p:nvPicPr>
            <p:cNvPr id="5154" name="Picture 34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43570" y="4629162"/>
              <a:ext cx="2009775" cy="514350"/>
            </a:xfrm>
            <a:prstGeom prst="rect">
              <a:avLst/>
            </a:prstGeom>
            <a:noFill/>
          </p:spPr>
        </p:pic>
        <p:pic>
          <p:nvPicPr>
            <p:cNvPr id="5153" name="Picture 33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43570" y="5557856"/>
              <a:ext cx="3257550" cy="514350"/>
            </a:xfrm>
            <a:prstGeom prst="rect">
              <a:avLst/>
            </a:prstGeom>
            <a:noFill/>
          </p:spPr>
        </p:pic>
      </p:grp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0" y="2286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61" name="Rectangle 41"/>
          <p:cNvSpPr>
            <a:spLocks noChangeArrowheads="1"/>
          </p:cNvSpPr>
          <p:nvPr/>
        </p:nvSpPr>
        <p:spPr bwMode="auto">
          <a:xfrm>
            <a:off x="0" y="3257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Проверочная работа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-32" y="4214818"/>
            <a:ext cx="91440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rgbClr val="C00000"/>
                </a:solidFill>
              </a:rPr>
              <a:t>Проверка</a:t>
            </a:r>
          </a:p>
          <a:p>
            <a:pPr algn="ctr"/>
            <a:endParaRPr lang="ru-RU" sz="500" dirty="0">
              <a:solidFill>
                <a:srgbClr val="C00000"/>
              </a:solidFill>
            </a:endParaRPr>
          </a:p>
          <a:p>
            <a:pPr algn="ctr"/>
            <a:r>
              <a:rPr lang="ru-RU" sz="3000" dirty="0">
                <a:solidFill>
                  <a:srgbClr val="C00000"/>
                </a:solidFill>
              </a:rPr>
              <a:t>а)</a:t>
            </a:r>
            <a:r>
              <a:rPr lang="fr-CA" sz="3000" dirty="0">
                <a:solidFill>
                  <a:srgbClr val="C00000"/>
                </a:solidFill>
              </a:rPr>
              <a:t>- 3; </a:t>
            </a:r>
            <a:r>
              <a:rPr lang="ru-RU" sz="3000" dirty="0">
                <a:solidFill>
                  <a:srgbClr val="C00000"/>
                </a:solidFill>
              </a:rPr>
              <a:t>15</a:t>
            </a:r>
            <a:r>
              <a:rPr lang="fr-CA" sz="3000" dirty="0">
                <a:solidFill>
                  <a:srgbClr val="C00000"/>
                </a:solidFill>
              </a:rPr>
              <a:t>; - 27; 6</a:t>
            </a:r>
            <a:r>
              <a:rPr lang="ru-RU" sz="3000" dirty="0">
                <a:solidFill>
                  <a:srgbClr val="C00000"/>
                </a:solidFill>
              </a:rPr>
              <a:t>3.</a:t>
            </a:r>
            <a:r>
              <a:rPr lang="fr-CA" sz="3000" dirty="0">
                <a:solidFill>
                  <a:srgbClr val="C00000"/>
                </a:solidFill>
              </a:rPr>
              <a:t> </a:t>
            </a:r>
            <a:endParaRPr lang="ru-RU" sz="3000" dirty="0">
              <a:solidFill>
                <a:srgbClr val="C00000"/>
              </a:solidFill>
            </a:endParaRPr>
          </a:p>
          <a:p>
            <a:pPr algn="ctr"/>
            <a:endParaRPr lang="ru-RU" sz="500" dirty="0">
              <a:solidFill>
                <a:srgbClr val="C00000"/>
              </a:solidFill>
            </a:endParaRPr>
          </a:p>
          <a:p>
            <a:pPr algn="ctr"/>
            <a:r>
              <a:rPr lang="ru-RU" sz="3000" dirty="0">
                <a:solidFill>
                  <a:srgbClr val="C00000"/>
                </a:solidFill>
              </a:rPr>
              <a:t>б) 5</a:t>
            </a:r>
            <a:r>
              <a:rPr lang="fr-CA" sz="3000" dirty="0">
                <a:solidFill>
                  <a:srgbClr val="C00000"/>
                </a:solidFill>
              </a:rPr>
              <a:t>; - 13; -21; 13.</a:t>
            </a:r>
            <a:endParaRPr lang="ru-RU" sz="3000" dirty="0">
              <a:solidFill>
                <a:srgbClr val="C00000"/>
              </a:solidFill>
            </a:endParaRPr>
          </a:p>
          <a:p>
            <a:pPr algn="ctr"/>
            <a:endParaRPr lang="en-US" sz="500" dirty="0">
              <a:solidFill>
                <a:srgbClr val="C00000"/>
              </a:solidFill>
            </a:endParaRPr>
          </a:p>
          <a:p>
            <a:pPr algn="ctr"/>
            <a:r>
              <a:rPr lang="ru-RU" sz="3000" dirty="0">
                <a:solidFill>
                  <a:srgbClr val="C00000"/>
                </a:solidFill>
              </a:rPr>
              <a:t> в</a:t>
            </a:r>
            <a:r>
              <a:rPr lang="en-US" sz="3000" dirty="0">
                <a:solidFill>
                  <a:srgbClr val="C00000"/>
                </a:solidFill>
              </a:rPr>
              <a:t>) -10; 2; -2; 14</a:t>
            </a:r>
            <a:r>
              <a:rPr lang="fr-CA" sz="3000" dirty="0">
                <a:solidFill>
                  <a:srgbClr val="C00000"/>
                </a:solidFill>
              </a:rPr>
              <a:t>. </a:t>
            </a:r>
            <a:r>
              <a:rPr lang="ru-RU" sz="3000" dirty="0">
                <a:solidFill>
                  <a:srgbClr val="C00000"/>
                </a:solidFill>
              </a:rPr>
              <a:t>	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098" y="114298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srgbClr val="0033CC"/>
                </a:solidFill>
              </a:rPr>
              <a:t>3) Написать первые четыре числа </a:t>
            </a:r>
          </a:p>
          <a:p>
            <a:r>
              <a:rPr lang="ru-RU" sz="3000" dirty="0">
                <a:solidFill>
                  <a:srgbClr val="0033CC"/>
                </a:solidFill>
              </a:rPr>
              <a:t>последовательности </a:t>
            </a:r>
            <a:r>
              <a:rPr lang="en-US" sz="3000" dirty="0">
                <a:solidFill>
                  <a:srgbClr val="0033CC"/>
                </a:solidFill>
              </a:rPr>
              <a:t>{</a:t>
            </a:r>
            <a:r>
              <a:rPr lang="en-US" sz="3000" dirty="0" err="1">
                <a:solidFill>
                  <a:srgbClr val="0033CC"/>
                </a:solidFill>
              </a:rPr>
              <a:t>b</a:t>
            </a:r>
            <a:r>
              <a:rPr lang="en-US" sz="3000" baseline="-25000" dirty="0" err="1">
                <a:solidFill>
                  <a:srgbClr val="0033CC"/>
                </a:solidFill>
              </a:rPr>
              <a:t>n</a:t>
            </a:r>
            <a:r>
              <a:rPr lang="en-US" sz="3000" dirty="0">
                <a:solidFill>
                  <a:srgbClr val="0033CC"/>
                </a:solidFill>
              </a:rPr>
              <a:t>}</a:t>
            </a:r>
            <a:r>
              <a:rPr lang="ru-RU" sz="3000" dirty="0">
                <a:solidFill>
                  <a:srgbClr val="0033CC"/>
                </a:solidFill>
              </a:rPr>
              <a:t>, заданной рекуррентно</a:t>
            </a:r>
            <a:r>
              <a:rPr lang="en-US" sz="3000" dirty="0">
                <a:solidFill>
                  <a:srgbClr val="0033CC"/>
                </a:solidFill>
              </a:rPr>
              <a:t>: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285900" y="2285992"/>
            <a:ext cx="6858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а</a:t>
            </a:r>
            <a:r>
              <a:rPr lang="en-US" sz="3000" dirty="0"/>
              <a:t>)</a:t>
            </a:r>
            <a:r>
              <a:rPr lang="ru-RU" sz="3000" dirty="0"/>
              <a:t> </a:t>
            </a:r>
            <a:r>
              <a:rPr lang="en-US" sz="3000" dirty="0"/>
              <a:t>b</a:t>
            </a:r>
            <a:r>
              <a:rPr lang="en-US" sz="3000" baseline="-25000" dirty="0"/>
              <a:t>1</a:t>
            </a:r>
            <a:r>
              <a:rPr lang="en-US" sz="3000" dirty="0"/>
              <a:t> = –3, b</a:t>
            </a:r>
            <a:r>
              <a:rPr lang="en-US" sz="3000" baseline="-25000" dirty="0"/>
              <a:t>n+1</a:t>
            </a:r>
            <a:r>
              <a:rPr lang="en-US" sz="3000" dirty="0"/>
              <a:t> = 9 – 2b</a:t>
            </a:r>
            <a:r>
              <a:rPr lang="en-US" sz="3000" baseline="-25000" dirty="0"/>
              <a:t>n</a:t>
            </a:r>
          </a:p>
          <a:p>
            <a:endParaRPr lang="ru-RU" sz="1000" dirty="0"/>
          </a:p>
          <a:p>
            <a:r>
              <a:rPr lang="ru-RU" sz="3000" dirty="0"/>
              <a:t>б) </a:t>
            </a:r>
            <a:r>
              <a:rPr lang="en-US" sz="3000" dirty="0"/>
              <a:t>b</a:t>
            </a:r>
            <a:r>
              <a:rPr lang="en-US" sz="3000" baseline="-25000" dirty="0"/>
              <a:t>1</a:t>
            </a:r>
            <a:r>
              <a:rPr lang="en-US" sz="3000" dirty="0"/>
              <a:t> = 5, b</a:t>
            </a:r>
            <a:r>
              <a:rPr lang="en-US" sz="3000" baseline="-25000" dirty="0"/>
              <a:t>n+1</a:t>
            </a:r>
            <a:r>
              <a:rPr lang="en-US" sz="3000" dirty="0"/>
              <a:t> = (–1)</a:t>
            </a:r>
            <a:r>
              <a:rPr lang="en-US" sz="3000" baseline="30000" dirty="0" err="1"/>
              <a:t>n</a:t>
            </a:r>
            <a:r>
              <a:rPr lang="en-US" sz="3000" dirty="0" err="1"/>
              <a:t>b</a:t>
            </a:r>
            <a:r>
              <a:rPr lang="en-US" sz="3000" baseline="-25000" dirty="0" err="1"/>
              <a:t>n</a:t>
            </a:r>
            <a:r>
              <a:rPr lang="en-US" sz="3000" dirty="0"/>
              <a:t> – 8</a:t>
            </a:r>
          </a:p>
          <a:p>
            <a:endParaRPr lang="ru-RU" sz="1000" dirty="0"/>
          </a:p>
          <a:p>
            <a:r>
              <a:rPr lang="ru-RU" sz="3000" dirty="0"/>
              <a:t>в)</a:t>
            </a:r>
            <a:r>
              <a:rPr lang="en-US" sz="3000" dirty="0"/>
              <a:t> b</a:t>
            </a:r>
            <a:r>
              <a:rPr lang="en-US" sz="3000" baseline="-25000" dirty="0"/>
              <a:t>1</a:t>
            </a:r>
            <a:r>
              <a:rPr lang="en-US" sz="3000" dirty="0"/>
              <a:t> = –10, b</a:t>
            </a:r>
            <a:r>
              <a:rPr lang="en-US" sz="3000" baseline="-25000" dirty="0"/>
              <a:t>2</a:t>
            </a:r>
            <a:r>
              <a:rPr lang="en-US" sz="3000" dirty="0"/>
              <a:t> = 2, b</a:t>
            </a:r>
            <a:r>
              <a:rPr lang="en-US" sz="3000" baseline="-25000" dirty="0"/>
              <a:t>n+2</a:t>
            </a:r>
            <a:r>
              <a:rPr lang="en-US" sz="3000" dirty="0"/>
              <a:t> = | </a:t>
            </a:r>
            <a:r>
              <a:rPr lang="en-US" sz="3000" dirty="0" err="1"/>
              <a:t>b</a:t>
            </a:r>
            <a:r>
              <a:rPr lang="en-US" sz="3000" baseline="-25000" dirty="0" err="1"/>
              <a:t>n</a:t>
            </a:r>
            <a:r>
              <a:rPr lang="en-US" sz="3000" baseline="-25000" dirty="0"/>
              <a:t> </a:t>
            </a:r>
            <a:r>
              <a:rPr lang="en-US" sz="3000" dirty="0"/>
              <a:t>| - 6b</a:t>
            </a:r>
            <a:r>
              <a:rPr lang="en-US" sz="3000" baseline="-25000" dirty="0"/>
              <a:t>n+1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128586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srgbClr val="0033CC"/>
                </a:solidFill>
              </a:rPr>
              <a:t>	</a:t>
            </a:r>
            <a:endParaRPr lang="en-US" sz="3000" dirty="0"/>
          </a:p>
          <a:p>
            <a:r>
              <a:rPr lang="en-US" sz="3000" dirty="0"/>
              <a:t>	</a:t>
            </a:r>
          </a:p>
          <a:p>
            <a:endParaRPr lang="en-US" sz="3000" dirty="0">
              <a:solidFill>
                <a:srgbClr val="0033CC"/>
              </a:solidFill>
            </a:endParaRPr>
          </a:p>
          <a:p>
            <a:pPr algn="ctr"/>
            <a:r>
              <a:rPr lang="en-US" sz="3000" dirty="0"/>
              <a:t>	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3973513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143248"/>
            <a:ext cx="4084637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899045"/>
            <a:ext cx="4084637" cy="131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Прямоугольник 19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Последовательности геометрических фигур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2214554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1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912938" y="2214554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3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627318" y="2214554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6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357422" y="2214554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10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500430" y="2214554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15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143108" y="4221312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000628" y="6150114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1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341830" y="421481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9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153713" y="4214818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16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286380" y="4214818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25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643174" y="421481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4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484970" y="6143644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5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011101" y="6143644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12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929454" y="6150138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22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082803" y="6143644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35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V="1">
            <a:off x="142876" y="2000240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128586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srgbClr val="0033CC"/>
                </a:solidFill>
              </a:rPr>
              <a:t>	</a:t>
            </a:r>
            <a:endParaRPr lang="en-US" sz="3000" dirty="0"/>
          </a:p>
          <a:p>
            <a:endParaRPr lang="en-US" sz="3000" dirty="0"/>
          </a:p>
          <a:p>
            <a:r>
              <a:rPr lang="en-US" sz="3000" dirty="0"/>
              <a:t>	</a:t>
            </a:r>
            <a:endParaRPr lang="en-US" sz="3000" baseline="30000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11429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2857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000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142852"/>
            <a:ext cx="9144000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Домашнее задание</a:t>
            </a:r>
          </a:p>
          <a:p>
            <a:pPr algn="ctr"/>
            <a:r>
              <a:rPr lang="ru-RU" sz="2500" dirty="0">
                <a:solidFill>
                  <a:srgbClr val="C00000"/>
                </a:solidFill>
              </a:rPr>
              <a:t>(учебник для углублённого изучения алгебры в 9 классе</a:t>
            </a:r>
          </a:p>
          <a:p>
            <a:pPr algn="ctr"/>
            <a:r>
              <a:rPr lang="ru-RU" sz="2500" dirty="0">
                <a:solidFill>
                  <a:srgbClr val="C00000"/>
                </a:solidFill>
              </a:rPr>
              <a:t>Автор – Макарычев Ю.Н.</a:t>
            </a:r>
          </a:p>
          <a:p>
            <a:pPr algn="ctr"/>
            <a:r>
              <a:rPr lang="ru-RU" sz="2500" dirty="0">
                <a:solidFill>
                  <a:srgbClr val="C00000"/>
                </a:solidFill>
              </a:rPr>
              <a:t>Москва Мнемозина 2009)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42844" y="2143116"/>
            <a:ext cx="1604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№ 610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643042" y="2714620"/>
            <a:ext cx="1604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№ 612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143240" y="3286124"/>
            <a:ext cx="1604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№ 615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643438" y="3857628"/>
            <a:ext cx="1604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№ 620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143636" y="4429132"/>
            <a:ext cx="1604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№ 622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539073" y="5000636"/>
            <a:ext cx="1604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№ 626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99089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i="1" dirty="0">
                <a:solidFill>
                  <a:srgbClr val="0033CC"/>
                </a:solidFill>
              </a:rPr>
              <a:t>ОПРЕДЕЛЕНИЕ</a:t>
            </a:r>
            <a:r>
              <a:rPr lang="ru-RU" sz="3000" dirty="0">
                <a:solidFill>
                  <a:srgbClr val="0033CC"/>
                </a:solidFill>
              </a:rPr>
              <a:t>. </a:t>
            </a:r>
            <a:r>
              <a:rPr lang="ru-RU" sz="3000" dirty="0"/>
              <a:t>Последовательностью называется функция натурального аргумента.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4285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УРОК 1. </a:t>
            </a:r>
          </a:p>
          <a:p>
            <a:pPr algn="ctr"/>
            <a:r>
              <a:rPr lang="ru-RU" sz="3600" dirty="0">
                <a:solidFill>
                  <a:srgbClr val="C00000"/>
                </a:solidFill>
              </a:rPr>
              <a:t>Определение </a:t>
            </a:r>
          </a:p>
          <a:p>
            <a:pPr algn="ctr"/>
            <a:r>
              <a:rPr lang="ru-RU" sz="3600" dirty="0">
                <a:solidFill>
                  <a:srgbClr val="C00000"/>
                </a:solidFill>
              </a:rPr>
              <a:t>и</a:t>
            </a:r>
          </a:p>
          <a:p>
            <a:pPr algn="ctr"/>
            <a:r>
              <a:rPr lang="ru-RU" sz="3600" dirty="0">
                <a:solidFill>
                  <a:srgbClr val="C00000"/>
                </a:solidFill>
              </a:rPr>
              <a:t> способы задания последовательности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2428868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3924264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i="1" dirty="0">
                <a:solidFill>
                  <a:srgbClr val="0033CC"/>
                </a:solidFill>
              </a:rPr>
              <a:t>СПОСОБЫ ЗАДАНИЯ</a:t>
            </a:r>
            <a:r>
              <a:rPr lang="en-US" sz="3000" i="1" dirty="0">
                <a:solidFill>
                  <a:srgbClr val="0033CC"/>
                </a:solidFill>
              </a:rPr>
              <a:t>:</a:t>
            </a:r>
            <a:endParaRPr lang="ru-RU" sz="3000" i="1" dirty="0">
              <a:solidFill>
                <a:srgbClr val="0033CC"/>
              </a:solidFill>
            </a:endParaRPr>
          </a:p>
          <a:p>
            <a:pPr algn="ctr">
              <a:buFontTx/>
              <a:buChar char="-"/>
            </a:pPr>
            <a:r>
              <a:rPr lang="ru-RU" sz="3000" dirty="0"/>
              <a:t> словесный (описательный)</a:t>
            </a:r>
          </a:p>
          <a:p>
            <a:pPr algn="ctr">
              <a:buFontTx/>
              <a:buChar char="-"/>
            </a:pPr>
            <a:r>
              <a:rPr lang="ru-RU" sz="3000" dirty="0"/>
              <a:t> с помощью формулы </a:t>
            </a:r>
            <a:r>
              <a:rPr lang="en-US" sz="3000" dirty="0"/>
              <a:t>n</a:t>
            </a:r>
            <a:r>
              <a:rPr lang="ru-RU" sz="3000" dirty="0"/>
              <a:t>-</a:t>
            </a:r>
            <a:r>
              <a:rPr lang="ru-RU" sz="3000" dirty="0" err="1"/>
              <a:t>ного</a:t>
            </a:r>
            <a:r>
              <a:rPr lang="ru-RU" sz="3000" dirty="0"/>
              <a:t> члена</a:t>
            </a:r>
          </a:p>
          <a:p>
            <a:pPr algn="ctr">
              <a:buFontTx/>
              <a:buChar char="-"/>
            </a:pPr>
            <a:r>
              <a:rPr lang="ru-RU" sz="3000" dirty="0"/>
              <a:t> рекуррентный (</a:t>
            </a:r>
            <a:r>
              <a:rPr lang="en-US" sz="3000" dirty="0"/>
              <a:t>“</a:t>
            </a:r>
            <a:r>
              <a:rPr lang="ru-RU" sz="3000" dirty="0"/>
              <a:t>возвратный</a:t>
            </a:r>
            <a:r>
              <a:rPr lang="en-US" sz="3000" dirty="0"/>
              <a:t>”</a:t>
            </a:r>
            <a:r>
              <a:rPr lang="ru-RU" sz="3000" dirty="0"/>
              <a:t>)</a:t>
            </a:r>
          </a:p>
          <a:p>
            <a:pPr algn="ctr">
              <a:buFontTx/>
              <a:buChar char="-"/>
            </a:pPr>
            <a:r>
              <a:rPr lang="ru-RU" sz="3000" dirty="0"/>
              <a:t> графический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 rot="10800000" flipV="1">
            <a:off x="0" y="1214422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indent="-914400"/>
            <a:r>
              <a:rPr lang="ru-RU" sz="2800" dirty="0"/>
              <a:t>    а) Последовательность натуральных чисел, </a:t>
            </a:r>
          </a:p>
          <a:p>
            <a:pPr marL="914400" indent="-914400"/>
            <a:r>
              <a:rPr lang="ru-RU" sz="2800" dirty="0"/>
              <a:t>    кратных 3</a:t>
            </a:r>
            <a:endParaRPr lang="ru-RU" sz="2800" dirty="0">
              <a:solidFill>
                <a:srgbClr val="C00000"/>
              </a:solidFill>
            </a:endParaRPr>
          </a:p>
          <a:p>
            <a:pPr marL="914400" indent="-914400"/>
            <a:r>
              <a:rPr lang="ru-RU" sz="2800" dirty="0"/>
              <a:t>    б) Последовательность правильных дробей </a:t>
            </a:r>
          </a:p>
          <a:p>
            <a:pPr marL="914400" indent="-914400"/>
            <a:r>
              <a:rPr lang="ru-RU" sz="2800" dirty="0"/>
              <a:t>    со знаменателем 7</a:t>
            </a:r>
          </a:p>
          <a:p>
            <a:pPr marL="914400" indent="-914400"/>
            <a:endParaRPr lang="ru-RU" sz="2800" dirty="0"/>
          </a:p>
          <a:p>
            <a:pPr marL="914400" indent="-914400"/>
            <a:r>
              <a:rPr lang="ru-RU" sz="2800" dirty="0"/>
              <a:t>    в) Последовательность, все члены которой равны 1</a:t>
            </a:r>
          </a:p>
          <a:p>
            <a:pPr marL="914400" indent="-914400"/>
            <a:r>
              <a:rPr lang="ru-RU" sz="2800" dirty="0">
                <a:solidFill>
                  <a:srgbClr val="C00000"/>
                </a:solidFill>
              </a:rPr>
              <a:t>                                                                                 </a:t>
            </a:r>
          </a:p>
          <a:p>
            <a:pPr marL="914400" indent="-914400"/>
            <a:r>
              <a:rPr lang="en-US" sz="2800" dirty="0"/>
              <a:t>    </a:t>
            </a:r>
            <a:r>
              <a:rPr lang="ru-RU" sz="2800" dirty="0"/>
              <a:t>г) Последовательность обыкновенных дробей </a:t>
            </a:r>
          </a:p>
          <a:p>
            <a:pPr marL="914400" indent="-914400"/>
            <a:r>
              <a:rPr lang="ru-RU" sz="2800" dirty="0"/>
              <a:t>    с числителем 1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Упражнения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2305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3228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4152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508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6010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17" y="2571744"/>
            <a:ext cx="3038475" cy="952500"/>
          </a:xfrm>
          <a:prstGeom prst="rect">
            <a:avLst/>
          </a:prstGeom>
          <a:noFill/>
        </p:spPr>
      </p:pic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643438" y="1643050"/>
            <a:ext cx="22829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{</a:t>
            </a:r>
            <a:r>
              <a:rPr lang="ru-RU" sz="2800" dirty="0">
                <a:solidFill>
                  <a:srgbClr val="C00000"/>
                </a:solidFill>
              </a:rPr>
              <a:t>3</a:t>
            </a:r>
            <a:r>
              <a:rPr lang="en-US" sz="2800" dirty="0">
                <a:solidFill>
                  <a:srgbClr val="C00000"/>
                </a:solidFill>
              </a:rPr>
              <a:t>; 6; 9; 12; …}</a:t>
            </a:r>
            <a:endParaRPr lang="ru-RU" sz="28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618635" y="3786190"/>
            <a:ext cx="1739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{</a:t>
            </a:r>
            <a:r>
              <a:rPr lang="ru-RU" sz="2800" dirty="0">
                <a:solidFill>
                  <a:srgbClr val="C00000"/>
                </a:solidFill>
              </a:rPr>
              <a:t>1</a:t>
            </a:r>
            <a:r>
              <a:rPr lang="en-US" sz="2800" dirty="0">
                <a:solidFill>
                  <a:srgbClr val="C00000"/>
                </a:solidFill>
              </a:rPr>
              <a:t>; 1; 1; …}</a:t>
            </a:r>
            <a:endParaRPr lang="ru-RU" sz="2800" dirty="0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714884"/>
            <a:ext cx="2562225" cy="942975"/>
          </a:xfrm>
          <a:prstGeom prst="rect">
            <a:avLst/>
          </a:prstGeom>
          <a:noFill/>
        </p:spPr>
      </p:pic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Упражнения</a:t>
            </a: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7" name="Группа 36"/>
          <p:cNvGrpSpPr/>
          <p:nvPr/>
        </p:nvGrpSpPr>
        <p:grpSpPr>
          <a:xfrm>
            <a:off x="714348" y="1643050"/>
            <a:ext cx="2457450" cy="3300432"/>
            <a:chOff x="714348" y="1643050"/>
            <a:chExt cx="2457450" cy="3300432"/>
          </a:xfrm>
        </p:grpSpPr>
        <p:pic>
          <p:nvPicPr>
            <p:cNvPr id="25601" name="Picture 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4348" y="1643050"/>
              <a:ext cx="2457450" cy="514350"/>
            </a:xfrm>
            <a:prstGeom prst="rect">
              <a:avLst/>
            </a:prstGeom>
            <a:noFill/>
          </p:spPr>
        </p:pic>
        <p:pic>
          <p:nvPicPr>
            <p:cNvPr id="25604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4348" y="2500306"/>
              <a:ext cx="1762125" cy="523875"/>
            </a:xfrm>
            <a:prstGeom prst="rect">
              <a:avLst/>
            </a:prstGeom>
            <a:noFill/>
          </p:spPr>
        </p:pic>
        <p:pic>
          <p:nvPicPr>
            <p:cNvPr id="25607" name="Picture 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4348" y="3286124"/>
              <a:ext cx="2247900" cy="857250"/>
            </a:xfrm>
            <a:prstGeom prst="rect">
              <a:avLst/>
            </a:prstGeom>
            <a:noFill/>
          </p:spPr>
        </p:pic>
        <p:pic>
          <p:nvPicPr>
            <p:cNvPr id="25610" name="Picture 10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14348" y="4429132"/>
              <a:ext cx="2371725" cy="514350"/>
            </a:xfrm>
            <a:prstGeom prst="rect">
              <a:avLst/>
            </a:prstGeom>
            <a:noFill/>
          </p:spPr>
        </p:pic>
      </p:grp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5572132" y="1628766"/>
            <a:ext cx="2500330" cy="3314716"/>
            <a:chOff x="5572132" y="1628766"/>
            <a:chExt cx="2500330" cy="3314716"/>
          </a:xfrm>
        </p:grpSpPr>
        <p:pic>
          <p:nvPicPr>
            <p:cNvPr id="25625" name="Picture 25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2132" y="1628766"/>
              <a:ext cx="1771650" cy="514350"/>
            </a:xfrm>
            <a:prstGeom prst="rect">
              <a:avLst/>
            </a:prstGeom>
            <a:noFill/>
          </p:spPr>
        </p:pic>
        <p:pic>
          <p:nvPicPr>
            <p:cNvPr id="25624" name="Picture 24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2132" y="2500306"/>
              <a:ext cx="1981200" cy="514350"/>
            </a:xfrm>
            <a:prstGeom prst="rect">
              <a:avLst/>
            </a:prstGeom>
            <a:noFill/>
          </p:spPr>
        </p:pic>
        <p:pic>
          <p:nvPicPr>
            <p:cNvPr id="25623" name="Picture 23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10246" y="3214686"/>
              <a:ext cx="1962150" cy="942975"/>
            </a:xfrm>
            <a:prstGeom prst="rect">
              <a:avLst/>
            </a:prstGeom>
            <a:noFill/>
          </p:spPr>
        </p:pic>
        <p:pic>
          <p:nvPicPr>
            <p:cNvPr id="25622" name="Picture 22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53112" y="4429132"/>
              <a:ext cx="2419350" cy="514350"/>
            </a:xfrm>
            <a:prstGeom prst="rect">
              <a:avLst/>
            </a:prstGeom>
            <a:noFill/>
          </p:spPr>
        </p:pic>
      </p:grp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0" y="3343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5716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Последовательность Фибоначчи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1214422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/>
              <a:t>a</a:t>
            </a:r>
            <a:r>
              <a:rPr lang="en-US" sz="3000" baseline="-25000" dirty="0"/>
              <a:t>1</a:t>
            </a:r>
            <a:r>
              <a:rPr lang="en-US" sz="3000" dirty="0"/>
              <a:t> = 1, a</a:t>
            </a:r>
            <a:r>
              <a:rPr lang="en-US" sz="3000" baseline="-25000" dirty="0"/>
              <a:t>2</a:t>
            </a:r>
            <a:r>
              <a:rPr lang="en-US" sz="3000" dirty="0"/>
              <a:t> = 1, a</a:t>
            </a:r>
            <a:r>
              <a:rPr lang="en-US" sz="3000" baseline="-25000" dirty="0"/>
              <a:t>n+2</a:t>
            </a:r>
            <a:r>
              <a:rPr lang="en-US" sz="3000" dirty="0"/>
              <a:t> = a</a:t>
            </a:r>
            <a:r>
              <a:rPr lang="en-US" sz="3000" baseline="-25000" dirty="0"/>
              <a:t>n+1</a:t>
            </a:r>
            <a:r>
              <a:rPr lang="en-US" sz="3000" dirty="0"/>
              <a:t> + a</a:t>
            </a:r>
            <a:r>
              <a:rPr lang="en-US" sz="3000" baseline="-25000" dirty="0"/>
              <a:t>n</a:t>
            </a:r>
            <a:endParaRPr lang="ru-RU" sz="3000" baseline="-25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1832327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Леонардо Пизанский</a:t>
            </a:r>
          </a:p>
          <a:p>
            <a:pPr algn="ctr"/>
            <a:r>
              <a:rPr lang="ru-RU" sz="3000" dirty="0"/>
              <a:t>(1180 – 1240)</a:t>
            </a:r>
            <a:endParaRPr lang="ru-RU" sz="3000" baseline="-25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2946440"/>
            <a:ext cx="91439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/>
              <a:t>{</a:t>
            </a:r>
            <a:r>
              <a:rPr lang="ru-RU" sz="3000" dirty="0"/>
              <a:t>1</a:t>
            </a:r>
            <a:r>
              <a:rPr lang="en-US" sz="3000" dirty="0"/>
              <a:t>; </a:t>
            </a:r>
            <a:r>
              <a:rPr lang="ru-RU" sz="3000" dirty="0"/>
              <a:t>1</a:t>
            </a:r>
            <a:r>
              <a:rPr lang="en-US" sz="3000" dirty="0"/>
              <a:t>; </a:t>
            </a:r>
            <a:r>
              <a:rPr lang="ru-RU" sz="3000" dirty="0"/>
              <a:t>2</a:t>
            </a:r>
            <a:r>
              <a:rPr lang="en-US" sz="3000" dirty="0"/>
              <a:t>; </a:t>
            </a:r>
            <a:r>
              <a:rPr lang="ru-RU" sz="3000" dirty="0"/>
              <a:t>3</a:t>
            </a:r>
            <a:r>
              <a:rPr lang="en-US" sz="3000" dirty="0"/>
              <a:t>; </a:t>
            </a:r>
            <a:r>
              <a:rPr lang="ru-RU" sz="3000" dirty="0"/>
              <a:t>5</a:t>
            </a:r>
            <a:r>
              <a:rPr lang="en-US" sz="3000" dirty="0"/>
              <a:t>; </a:t>
            </a:r>
            <a:r>
              <a:rPr lang="ru-RU" sz="3000" dirty="0"/>
              <a:t>8</a:t>
            </a:r>
            <a:r>
              <a:rPr lang="en-US" sz="3000" dirty="0"/>
              <a:t>; </a:t>
            </a:r>
            <a:r>
              <a:rPr lang="ru-RU" sz="3000" dirty="0"/>
              <a:t>13</a:t>
            </a:r>
            <a:r>
              <a:rPr lang="en-US" sz="3000" dirty="0"/>
              <a:t>;</a:t>
            </a:r>
            <a:r>
              <a:rPr lang="ru-RU" sz="3000" dirty="0"/>
              <a:t> 21</a:t>
            </a:r>
            <a:r>
              <a:rPr lang="en-US" sz="3000" dirty="0"/>
              <a:t>;…; 144}</a:t>
            </a:r>
            <a:endParaRPr lang="ru-RU" sz="3000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733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386412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Формула </a:t>
            </a:r>
            <a:r>
              <a:rPr lang="en-US" sz="4000" dirty="0">
                <a:solidFill>
                  <a:srgbClr val="C00000"/>
                </a:solidFill>
              </a:rPr>
              <a:t>n</a:t>
            </a:r>
            <a:r>
              <a:rPr lang="ru-RU" sz="4000" dirty="0">
                <a:solidFill>
                  <a:srgbClr val="C00000"/>
                </a:solidFill>
              </a:rPr>
              <a:t>-</a:t>
            </a:r>
            <a:r>
              <a:rPr lang="ru-RU" sz="4000" dirty="0" err="1">
                <a:solidFill>
                  <a:srgbClr val="C00000"/>
                </a:solidFill>
              </a:rPr>
              <a:t>ного</a:t>
            </a:r>
            <a:r>
              <a:rPr lang="ru-RU" sz="4000" dirty="0">
                <a:solidFill>
                  <a:srgbClr val="C00000"/>
                </a:solidFill>
              </a:rPr>
              <a:t> члена</a:t>
            </a:r>
            <a:endParaRPr lang="ru-RU" sz="4000" baseline="-25000" dirty="0">
              <a:solidFill>
                <a:srgbClr val="C00000"/>
              </a:solidFill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4500570"/>
            <a:ext cx="5867400" cy="1276350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0" y="5842361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Проверьте  справедливость формулы </a:t>
            </a:r>
            <a:endParaRPr lang="en-US" sz="3000" dirty="0"/>
          </a:p>
          <a:p>
            <a:pPr algn="ctr"/>
            <a:r>
              <a:rPr lang="ru-RU" sz="3000" dirty="0"/>
              <a:t>для нескольких первых </a:t>
            </a:r>
            <a:r>
              <a:rPr lang="en-US" sz="3000" dirty="0"/>
              <a:t>n</a:t>
            </a:r>
            <a:endParaRPr lang="ru-RU" sz="3000" baseline="-25000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" y="1214422"/>
            <a:ext cx="2357454" cy="176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1214422"/>
            <a:ext cx="2357454" cy="176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7141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На каком из рисунков</a:t>
            </a:r>
            <a:r>
              <a:rPr lang="en-US" sz="3600" dirty="0">
                <a:solidFill>
                  <a:srgbClr val="C00000"/>
                </a:solidFill>
              </a:rPr>
              <a:t> </a:t>
            </a:r>
            <a:r>
              <a:rPr lang="ru-RU" sz="3600" dirty="0">
                <a:solidFill>
                  <a:srgbClr val="C00000"/>
                </a:solidFill>
              </a:rPr>
              <a:t>изображён </a:t>
            </a:r>
            <a:endParaRPr lang="en-US" sz="3600" dirty="0">
              <a:solidFill>
                <a:srgbClr val="C00000"/>
              </a:solidFill>
            </a:endParaRPr>
          </a:p>
          <a:p>
            <a:pPr algn="ctr"/>
            <a:r>
              <a:rPr lang="ru-RU" sz="3600" dirty="0">
                <a:solidFill>
                  <a:srgbClr val="C00000"/>
                </a:solidFill>
              </a:rPr>
              <a:t>график последовательности</a:t>
            </a:r>
            <a:r>
              <a:rPr lang="en-US" sz="3600" dirty="0">
                <a:solidFill>
                  <a:srgbClr val="C00000"/>
                </a:solidFill>
              </a:rPr>
              <a:t>?</a:t>
            </a:r>
            <a:endParaRPr lang="ru-RU" sz="3600" dirty="0">
              <a:solidFill>
                <a:srgbClr val="C00000"/>
              </a:solidFill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307379" y="1339859"/>
            <a:ext cx="3050175" cy="2374893"/>
            <a:chOff x="564877" y="1425347"/>
            <a:chExt cx="3050175" cy="2374893"/>
          </a:xfrm>
        </p:grpSpPr>
        <p:cxnSp>
          <p:nvCxnSpPr>
            <p:cNvPr id="14" name="Прямая со стрелкой 13"/>
            <p:cNvCxnSpPr/>
            <p:nvPr/>
          </p:nvCxnSpPr>
          <p:spPr>
            <a:xfrm rot="5400000" flipH="1" flipV="1">
              <a:off x="315397" y="2684943"/>
              <a:ext cx="2228628" cy="196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986050" y="3284535"/>
              <a:ext cx="2585818" cy="158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 flipH="1" flipV="1">
              <a:off x="1428728" y="1857364"/>
              <a:ext cx="1428760" cy="142876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2357422" y="3286124"/>
              <a:ext cx="28575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2001026" y="3285330"/>
              <a:ext cx="28575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1642248" y="3285330"/>
              <a:ext cx="28575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2713818" y="3285330"/>
              <a:ext cx="28575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2178827" y="2536025"/>
              <a:ext cx="1357322" cy="15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rot="5400000" flipH="1" flipV="1">
              <a:off x="1964513" y="2750339"/>
              <a:ext cx="1071570" cy="15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5400000" flipH="1" flipV="1">
              <a:off x="1785918" y="2928934"/>
              <a:ext cx="714380" cy="15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rot="5400000" flipH="1" flipV="1">
              <a:off x="1607323" y="3107529"/>
              <a:ext cx="357190" cy="15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Прямоугольник 47"/>
            <p:cNvSpPr/>
            <p:nvPr/>
          </p:nvSpPr>
          <p:spPr>
            <a:xfrm>
              <a:off x="2000232" y="341685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2</a:t>
              </a: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357422" y="342900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3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2714612" y="3429000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1627108" y="3416858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1</a:t>
              </a: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564877" y="1425347"/>
              <a:ext cx="64953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600" dirty="0"/>
                <a:t>а)</a:t>
              </a:r>
              <a:r>
                <a:rPr lang="en-US" sz="3600" dirty="0"/>
                <a:t> </a:t>
              </a:r>
              <a:endParaRPr lang="ru-RU" sz="3600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286116" y="3214686"/>
              <a:ext cx="32893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600" i="1" dirty="0"/>
                <a:t>x</a:t>
              </a:r>
              <a:endParaRPr lang="ru-RU" sz="2600" i="1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028354" y="1507797"/>
              <a:ext cx="33374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600" i="1" dirty="0"/>
                <a:t>y</a:t>
              </a:r>
              <a:endParaRPr lang="ru-RU" sz="2600" i="1" dirty="0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127042" y="3286124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0</a:t>
              </a:r>
            </a:p>
          </p:txBody>
        </p:sp>
      </p:grpSp>
      <p:cxnSp>
        <p:nvCxnSpPr>
          <p:cNvPr id="59" name="Прямая со стрелкой 58"/>
          <p:cNvCxnSpPr/>
          <p:nvPr/>
        </p:nvCxnSpPr>
        <p:spPr>
          <a:xfrm rot="5400000" flipH="1" flipV="1">
            <a:off x="4629931" y="2616894"/>
            <a:ext cx="2228628" cy="19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V="1">
            <a:off x="5300584" y="3214686"/>
            <a:ext cx="2929183" cy="1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6671956" y="3218075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6315560" y="3217281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5956782" y="3217281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>
            <a:off x="7028352" y="3217281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 flipH="1" flipV="1">
            <a:off x="6100452" y="2860885"/>
            <a:ext cx="714380" cy="15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5400000" flipH="1" flipV="1">
            <a:off x="5921857" y="3039480"/>
            <a:ext cx="357190" cy="15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Прямоугольник 69"/>
          <p:cNvSpPr/>
          <p:nvPr/>
        </p:nvSpPr>
        <p:spPr>
          <a:xfrm>
            <a:off x="6314766" y="334880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6671956" y="336095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5941642" y="334880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4879411" y="1357298"/>
            <a:ext cx="6735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б)</a:t>
            </a:r>
            <a:r>
              <a:rPr lang="en-US" sz="3600" dirty="0"/>
              <a:t> </a:t>
            </a:r>
            <a:endParaRPr lang="ru-RU" sz="3600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57840" y="3146637"/>
            <a:ext cx="32893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i="1" dirty="0"/>
              <a:t>x</a:t>
            </a:r>
            <a:endParaRPr lang="ru-RU" sz="2600" i="1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5342888" y="1439748"/>
            <a:ext cx="33374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i="1" dirty="0"/>
              <a:t>y</a:t>
            </a:r>
            <a:endParaRPr lang="ru-RU" sz="2600" i="1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5441576" y="3218075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0</a:t>
            </a:r>
          </a:p>
        </p:txBody>
      </p:sp>
      <p:cxnSp>
        <p:nvCxnSpPr>
          <p:cNvPr id="79" name="Прямая со стрелкой 78"/>
          <p:cNvCxnSpPr/>
          <p:nvPr/>
        </p:nvCxnSpPr>
        <p:spPr>
          <a:xfrm rot="5400000" flipH="1" flipV="1">
            <a:off x="774000" y="5256711"/>
            <a:ext cx="2228628" cy="19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>
            <a:off x="728552" y="5842253"/>
            <a:ext cx="2585818" cy="158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5400000">
            <a:off x="2099924" y="5843842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rot="5400000">
            <a:off x="1384750" y="5843048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>
            <a:off x="2456320" y="5843048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Прямоугольник 90"/>
          <p:cNvSpPr/>
          <p:nvPr/>
        </p:nvSpPr>
        <p:spPr>
          <a:xfrm>
            <a:off x="2099924" y="59867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2457114" y="598671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1369610" y="5974576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-1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307379" y="3983065"/>
            <a:ext cx="6495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в)</a:t>
            </a:r>
            <a:r>
              <a:rPr lang="en-US" sz="3600" dirty="0"/>
              <a:t> </a:t>
            </a:r>
            <a:endParaRPr lang="ru-RU" sz="3600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3028618" y="5772404"/>
            <a:ext cx="32893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i="1" dirty="0"/>
              <a:t>x</a:t>
            </a:r>
            <a:endParaRPr lang="ru-RU" sz="2600" i="1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1500166" y="4065515"/>
            <a:ext cx="28575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i="1" dirty="0"/>
              <a:t>y</a:t>
            </a:r>
            <a:endParaRPr lang="ru-RU" sz="2600" i="1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1627108" y="584575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0</a:t>
            </a:r>
          </a:p>
        </p:txBody>
      </p:sp>
      <p:cxnSp>
        <p:nvCxnSpPr>
          <p:cNvPr id="99" name="Прямая со стрелкой 98"/>
          <p:cNvCxnSpPr/>
          <p:nvPr/>
        </p:nvCxnSpPr>
        <p:spPr>
          <a:xfrm rot="5400000" flipH="1" flipV="1">
            <a:off x="4629931" y="5260100"/>
            <a:ext cx="2228628" cy="19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V="1">
            <a:off x="5300584" y="5857892"/>
            <a:ext cx="2929183" cy="1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единительная линия 102"/>
          <p:cNvCxnSpPr/>
          <p:nvPr/>
        </p:nvCxnSpPr>
        <p:spPr>
          <a:xfrm rot="5400000">
            <a:off x="6315560" y="5860487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5400000">
            <a:off x="7028352" y="5860487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Прямоугольник 111"/>
          <p:cNvSpPr/>
          <p:nvPr/>
        </p:nvSpPr>
        <p:spPr>
          <a:xfrm>
            <a:off x="7029146" y="600415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13" name="Прямоугольник 112"/>
          <p:cNvSpPr/>
          <p:nvPr/>
        </p:nvSpPr>
        <p:spPr>
          <a:xfrm>
            <a:off x="6286512" y="5992015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114" name="Прямоугольник 113"/>
          <p:cNvSpPr/>
          <p:nvPr/>
        </p:nvSpPr>
        <p:spPr>
          <a:xfrm>
            <a:off x="4879411" y="4000504"/>
            <a:ext cx="5886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г)</a:t>
            </a:r>
            <a:r>
              <a:rPr lang="en-US" sz="3600" dirty="0"/>
              <a:t> </a:t>
            </a:r>
            <a:endParaRPr lang="ru-RU" sz="3600" dirty="0"/>
          </a:p>
        </p:txBody>
      </p:sp>
      <p:sp>
        <p:nvSpPr>
          <p:cNvPr id="115" name="Прямоугольник 114"/>
          <p:cNvSpPr/>
          <p:nvPr/>
        </p:nvSpPr>
        <p:spPr>
          <a:xfrm>
            <a:off x="8001024" y="5789843"/>
            <a:ext cx="32893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i="1" dirty="0"/>
              <a:t>x</a:t>
            </a:r>
            <a:endParaRPr lang="ru-RU" sz="2600" i="1" dirty="0"/>
          </a:p>
        </p:txBody>
      </p:sp>
      <p:sp>
        <p:nvSpPr>
          <p:cNvPr id="116" name="Прямоугольник 115"/>
          <p:cNvSpPr/>
          <p:nvPr/>
        </p:nvSpPr>
        <p:spPr>
          <a:xfrm>
            <a:off x="5342888" y="4082954"/>
            <a:ext cx="33374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i="1" dirty="0"/>
              <a:t>y</a:t>
            </a:r>
            <a:endParaRPr lang="ru-RU" sz="2600" i="1" dirty="0"/>
          </a:p>
        </p:txBody>
      </p:sp>
      <p:sp>
        <p:nvSpPr>
          <p:cNvPr id="117" name="Прямоугольник 116"/>
          <p:cNvSpPr/>
          <p:nvPr/>
        </p:nvSpPr>
        <p:spPr>
          <a:xfrm>
            <a:off x="5441576" y="586128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0</a:t>
            </a:r>
          </a:p>
        </p:txBody>
      </p:sp>
      <p:cxnSp>
        <p:nvCxnSpPr>
          <p:cNvPr id="121" name="Прямая соединительная линия 120"/>
          <p:cNvCxnSpPr/>
          <p:nvPr/>
        </p:nvCxnSpPr>
        <p:spPr>
          <a:xfrm rot="5400000">
            <a:off x="7358876" y="3213892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Прямоугольник 121"/>
          <p:cNvSpPr/>
          <p:nvPr/>
        </p:nvSpPr>
        <p:spPr>
          <a:xfrm>
            <a:off x="7358082" y="33575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5</a:t>
            </a:r>
          </a:p>
        </p:txBody>
      </p:sp>
      <p:sp>
        <p:nvSpPr>
          <p:cNvPr id="124" name="Овал 123"/>
          <p:cNvSpPr/>
          <p:nvPr/>
        </p:nvSpPr>
        <p:spPr>
          <a:xfrm>
            <a:off x="1458000" y="2772000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5" name="Овал 124"/>
          <p:cNvSpPr/>
          <p:nvPr/>
        </p:nvSpPr>
        <p:spPr>
          <a:xfrm>
            <a:off x="1818000" y="2394000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6" name="Овал 125"/>
          <p:cNvSpPr/>
          <p:nvPr/>
        </p:nvSpPr>
        <p:spPr>
          <a:xfrm>
            <a:off x="2178000" y="2034000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7" name="Овал 126"/>
          <p:cNvSpPr/>
          <p:nvPr/>
        </p:nvSpPr>
        <p:spPr>
          <a:xfrm>
            <a:off x="2520000" y="171448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8" name="Овал 127"/>
          <p:cNvSpPr/>
          <p:nvPr/>
        </p:nvSpPr>
        <p:spPr>
          <a:xfrm>
            <a:off x="1098000" y="314324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0" name="Овал 129"/>
          <p:cNvSpPr/>
          <p:nvPr/>
        </p:nvSpPr>
        <p:spPr>
          <a:xfrm>
            <a:off x="6012000" y="278605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1" name="Овал 130"/>
          <p:cNvSpPr/>
          <p:nvPr/>
        </p:nvSpPr>
        <p:spPr>
          <a:xfrm>
            <a:off x="6372000" y="242886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2" name="Овал 131"/>
          <p:cNvSpPr/>
          <p:nvPr/>
        </p:nvSpPr>
        <p:spPr>
          <a:xfrm>
            <a:off x="6732000" y="314324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 rot="5400000" flipH="1" flipV="1">
            <a:off x="7323157" y="3035297"/>
            <a:ext cx="357190" cy="15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Овал 133"/>
          <p:cNvSpPr/>
          <p:nvPr/>
        </p:nvSpPr>
        <p:spPr>
          <a:xfrm>
            <a:off x="7429520" y="278605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36" name="Прямая соединительная линия 135"/>
          <p:cNvCxnSpPr/>
          <p:nvPr/>
        </p:nvCxnSpPr>
        <p:spPr>
          <a:xfrm rot="5400000" flipH="1" flipV="1">
            <a:off x="6994800" y="3392487"/>
            <a:ext cx="357190" cy="15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Овал 132"/>
          <p:cNvSpPr/>
          <p:nvPr/>
        </p:nvSpPr>
        <p:spPr>
          <a:xfrm>
            <a:off x="7072330" y="350043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39" name="Прямая соединительная линия 138"/>
          <p:cNvCxnSpPr/>
          <p:nvPr/>
        </p:nvCxnSpPr>
        <p:spPr>
          <a:xfrm rot="5400000">
            <a:off x="1015240" y="5857098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Прямоугольник 139"/>
          <p:cNvSpPr/>
          <p:nvPr/>
        </p:nvSpPr>
        <p:spPr>
          <a:xfrm>
            <a:off x="1000100" y="5988626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-2</a:t>
            </a:r>
          </a:p>
        </p:txBody>
      </p:sp>
      <p:grpSp>
        <p:nvGrpSpPr>
          <p:cNvPr id="143" name="Группа 142"/>
          <p:cNvGrpSpPr/>
          <p:nvPr/>
        </p:nvGrpSpPr>
        <p:grpSpPr>
          <a:xfrm>
            <a:off x="1080000" y="5429264"/>
            <a:ext cx="142876" cy="432811"/>
            <a:chOff x="1080000" y="5429264"/>
            <a:chExt cx="142876" cy="432811"/>
          </a:xfrm>
        </p:grpSpPr>
        <p:cxnSp>
          <p:nvCxnSpPr>
            <p:cNvPr id="141" name="Прямая соединительная линия 140"/>
            <p:cNvCxnSpPr/>
            <p:nvPr/>
          </p:nvCxnSpPr>
          <p:spPr>
            <a:xfrm rot="5400000" flipH="1" flipV="1">
              <a:off x="981395" y="5682686"/>
              <a:ext cx="357190" cy="15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Овал 141"/>
            <p:cNvSpPr/>
            <p:nvPr/>
          </p:nvSpPr>
          <p:spPr>
            <a:xfrm>
              <a:off x="1080000" y="5429264"/>
              <a:ext cx="142876" cy="14287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4" name="Группа 143"/>
          <p:cNvGrpSpPr/>
          <p:nvPr/>
        </p:nvGrpSpPr>
        <p:grpSpPr>
          <a:xfrm>
            <a:off x="1458000" y="5429264"/>
            <a:ext cx="142876" cy="432811"/>
            <a:chOff x="1080000" y="5429264"/>
            <a:chExt cx="142876" cy="432811"/>
          </a:xfrm>
        </p:grpSpPr>
        <p:cxnSp>
          <p:nvCxnSpPr>
            <p:cNvPr id="145" name="Прямая соединительная линия 144"/>
            <p:cNvCxnSpPr/>
            <p:nvPr/>
          </p:nvCxnSpPr>
          <p:spPr>
            <a:xfrm rot="5400000" flipH="1" flipV="1">
              <a:off x="981395" y="5682686"/>
              <a:ext cx="357190" cy="15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Овал 145"/>
            <p:cNvSpPr/>
            <p:nvPr/>
          </p:nvSpPr>
          <p:spPr>
            <a:xfrm>
              <a:off x="1080000" y="5429264"/>
              <a:ext cx="142876" cy="14287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7" name="Группа 146"/>
          <p:cNvGrpSpPr/>
          <p:nvPr/>
        </p:nvGrpSpPr>
        <p:grpSpPr>
          <a:xfrm>
            <a:off x="2160000" y="5425081"/>
            <a:ext cx="142876" cy="432811"/>
            <a:chOff x="1080000" y="5429264"/>
            <a:chExt cx="142876" cy="432811"/>
          </a:xfrm>
        </p:grpSpPr>
        <p:cxnSp>
          <p:nvCxnSpPr>
            <p:cNvPr id="148" name="Прямая соединительная линия 147"/>
            <p:cNvCxnSpPr/>
            <p:nvPr/>
          </p:nvCxnSpPr>
          <p:spPr>
            <a:xfrm rot="5400000" flipH="1" flipV="1">
              <a:off x="981395" y="5682686"/>
              <a:ext cx="357190" cy="15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Овал 148"/>
            <p:cNvSpPr/>
            <p:nvPr/>
          </p:nvSpPr>
          <p:spPr>
            <a:xfrm>
              <a:off x="1080000" y="5429264"/>
              <a:ext cx="142876" cy="14287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0" name="Группа 149"/>
          <p:cNvGrpSpPr/>
          <p:nvPr/>
        </p:nvGrpSpPr>
        <p:grpSpPr>
          <a:xfrm>
            <a:off x="2520000" y="5429264"/>
            <a:ext cx="142876" cy="432811"/>
            <a:chOff x="1080000" y="5429264"/>
            <a:chExt cx="142876" cy="432811"/>
          </a:xfrm>
        </p:grpSpPr>
        <p:cxnSp>
          <p:nvCxnSpPr>
            <p:cNvPr id="151" name="Прямая соединительная линия 150"/>
            <p:cNvCxnSpPr/>
            <p:nvPr/>
          </p:nvCxnSpPr>
          <p:spPr>
            <a:xfrm rot="5400000" flipH="1" flipV="1">
              <a:off x="981395" y="5682686"/>
              <a:ext cx="357190" cy="15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Овал 151"/>
            <p:cNvSpPr/>
            <p:nvPr/>
          </p:nvSpPr>
          <p:spPr>
            <a:xfrm>
              <a:off x="1080000" y="5429264"/>
              <a:ext cx="142876" cy="14287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3" name="Группа 152"/>
          <p:cNvGrpSpPr/>
          <p:nvPr/>
        </p:nvGrpSpPr>
        <p:grpSpPr>
          <a:xfrm>
            <a:off x="1800000" y="5429264"/>
            <a:ext cx="142876" cy="432811"/>
            <a:chOff x="1080000" y="5429264"/>
            <a:chExt cx="142876" cy="432811"/>
          </a:xfrm>
        </p:grpSpPr>
        <p:cxnSp>
          <p:nvCxnSpPr>
            <p:cNvPr id="154" name="Прямая соединительная линия 153"/>
            <p:cNvCxnSpPr/>
            <p:nvPr/>
          </p:nvCxnSpPr>
          <p:spPr>
            <a:xfrm rot="5400000" flipH="1" flipV="1">
              <a:off x="981395" y="5682686"/>
              <a:ext cx="357190" cy="15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Овал 154"/>
            <p:cNvSpPr/>
            <p:nvPr/>
          </p:nvSpPr>
          <p:spPr>
            <a:xfrm>
              <a:off x="1080000" y="5429264"/>
              <a:ext cx="142876" cy="142876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</p:grpSp>
      <p:cxnSp>
        <p:nvCxnSpPr>
          <p:cNvPr id="159" name="Прямая соединительная линия 158"/>
          <p:cNvCxnSpPr/>
          <p:nvPr/>
        </p:nvCxnSpPr>
        <p:spPr>
          <a:xfrm rot="5400000">
            <a:off x="7769982" y="5857098"/>
            <a:ext cx="28575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Прямоугольник 159"/>
          <p:cNvSpPr/>
          <p:nvPr/>
        </p:nvSpPr>
        <p:spPr>
          <a:xfrm>
            <a:off x="7770776" y="600076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</a:t>
            </a:r>
          </a:p>
        </p:txBody>
      </p:sp>
      <p:grpSp>
        <p:nvGrpSpPr>
          <p:cNvPr id="176" name="Группа 175"/>
          <p:cNvGrpSpPr/>
          <p:nvPr/>
        </p:nvGrpSpPr>
        <p:grpSpPr>
          <a:xfrm>
            <a:off x="6372000" y="5420898"/>
            <a:ext cx="1582876" cy="436994"/>
            <a:chOff x="6418148" y="5420898"/>
            <a:chExt cx="1582876" cy="436994"/>
          </a:xfrm>
        </p:grpSpPr>
        <p:grpSp>
          <p:nvGrpSpPr>
            <p:cNvPr id="161" name="Группа 160"/>
            <p:cNvGrpSpPr/>
            <p:nvPr/>
          </p:nvGrpSpPr>
          <p:grpSpPr>
            <a:xfrm>
              <a:off x="6418148" y="5425081"/>
              <a:ext cx="142876" cy="432811"/>
              <a:chOff x="1080000" y="5429264"/>
              <a:chExt cx="142876" cy="432811"/>
            </a:xfrm>
          </p:grpSpPr>
          <p:cxnSp>
            <p:nvCxnSpPr>
              <p:cNvPr id="162" name="Прямая соединительная линия 161"/>
              <p:cNvCxnSpPr/>
              <p:nvPr/>
            </p:nvCxnSpPr>
            <p:spPr>
              <a:xfrm rot="5400000" flipH="1" flipV="1">
                <a:off x="981395" y="5682686"/>
                <a:ext cx="35719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Овал 162"/>
              <p:cNvSpPr/>
              <p:nvPr/>
            </p:nvSpPr>
            <p:spPr>
              <a:xfrm>
                <a:off x="1080000" y="5429264"/>
                <a:ext cx="142876" cy="14287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64" name="Группа 163"/>
            <p:cNvGrpSpPr/>
            <p:nvPr/>
          </p:nvGrpSpPr>
          <p:grpSpPr>
            <a:xfrm>
              <a:off x="6796148" y="5425081"/>
              <a:ext cx="142876" cy="432811"/>
              <a:chOff x="1080000" y="5429264"/>
              <a:chExt cx="142876" cy="432811"/>
            </a:xfrm>
          </p:grpSpPr>
          <p:cxnSp>
            <p:nvCxnSpPr>
              <p:cNvPr id="165" name="Прямая соединительная линия 164"/>
              <p:cNvCxnSpPr/>
              <p:nvPr/>
            </p:nvCxnSpPr>
            <p:spPr>
              <a:xfrm rot="5400000" flipH="1" flipV="1">
                <a:off x="981395" y="5682686"/>
                <a:ext cx="35719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Овал 165"/>
              <p:cNvSpPr/>
              <p:nvPr/>
            </p:nvSpPr>
            <p:spPr>
              <a:xfrm>
                <a:off x="1080000" y="5429264"/>
                <a:ext cx="142876" cy="14287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67" name="Группа 166"/>
            <p:cNvGrpSpPr/>
            <p:nvPr/>
          </p:nvGrpSpPr>
          <p:grpSpPr>
            <a:xfrm>
              <a:off x="7498148" y="5420898"/>
              <a:ext cx="142876" cy="432811"/>
              <a:chOff x="1080000" y="5429264"/>
              <a:chExt cx="142876" cy="432811"/>
            </a:xfrm>
          </p:grpSpPr>
          <p:cxnSp>
            <p:nvCxnSpPr>
              <p:cNvPr id="168" name="Прямая соединительная линия 167"/>
              <p:cNvCxnSpPr/>
              <p:nvPr/>
            </p:nvCxnSpPr>
            <p:spPr>
              <a:xfrm rot="5400000" flipH="1" flipV="1">
                <a:off x="981395" y="5682686"/>
                <a:ext cx="35719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Овал 168"/>
              <p:cNvSpPr/>
              <p:nvPr/>
            </p:nvSpPr>
            <p:spPr>
              <a:xfrm>
                <a:off x="1080000" y="5429264"/>
                <a:ext cx="142876" cy="14287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70" name="Группа 169"/>
            <p:cNvGrpSpPr/>
            <p:nvPr/>
          </p:nvGrpSpPr>
          <p:grpSpPr>
            <a:xfrm>
              <a:off x="7858148" y="5425081"/>
              <a:ext cx="142876" cy="432811"/>
              <a:chOff x="1080000" y="5429264"/>
              <a:chExt cx="142876" cy="432811"/>
            </a:xfrm>
          </p:grpSpPr>
          <p:cxnSp>
            <p:nvCxnSpPr>
              <p:cNvPr id="171" name="Прямая соединительная линия 170"/>
              <p:cNvCxnSpPr/>
              <p:nvPr/>
            </p:nvCxnSpPr>
            <p:spPr>
              <a:xfrm rot="5400000" flipH="1" flipV="1">
                <a:off x="981395" y="5682686"/>
                <a:ext cx="35719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Овал 171"/>
              <p:cNvSpPr/>
              <p:nvPr/>
            </p:nvSpPr>
            <p:spPr>
              <a:xfrm>
                <a:off x="1080000" y="5429264"/>
                <a:ext cx="142876" cy="14287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73" name="Группа 172"/>
            <p:cNvGrpSpPr/>
            <p:nvPr/>
          </p:nvGrpSpPr>
          <p:grpSpPr>
            <a:xfrm>
              <a:off x="7138148" y="5425081"/>
              <a:ext cx="142876" cy="432811"/>
              <a:chOff x="1080000" y="5429264"/>
              <a:chExt cx="142876" cy="432811"/>
            </a:xfrm>
          </p:grpSpPr>
          <p:cxnSp>
            <p:nvCxnSpPr>
              <p:cNvPr id="174" name="Прямая соединительная линия 173"/>
              <p:cNvCxnSpPr/>
              <p:nvPr/>
            </p:nvCxnSpPr>
            <p:spPr>
              <a:xfrm rot="5400000" flipH="1" flipV="1">
                <a:off x="981395" y="5682686"/>
                <a:ext cx="35719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Овал 174"/>
              <p:cNvSpPr/>
              <p:nvPr/>
            </p:nvSpPr>
            <p:spPr>
              <a:xfrm>
                <a:off x="1080000" y="5429264"/>
                <a:ext cx="142876" cy="14287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Тренировочные задания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114298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rgbClr val="0033CC"/>
                </a:solidFill>
              </a:rPr>
              <a:t>ЗАДАЙТЕ ПОСЛЕДОВАТЕЛЬНОСТИ</a:t>
            </a:r>
            <a:r>
              <a:rPr lang="en-US" sz="3000" dirty="0">
                <a:solidFill>
                  <a:srgbClr val="0033CC"/>
                </a:solidFill>
              </a:rPr>
              <a:t>:</a:t>
            </a:r>
            <a:r>
              <a:rPr lang="ru-RU" sz="3000" dirty="0">
                <a:solidFill>
                  <a:srgbClr val="0033CC"/>
                </a:solidFill>
              </a:rPr>
              <a:t> </a:t>
            </a:r>
            <a:endParaRPr lang="ru-RU" sz="3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1928802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i="1" dirty="0"/>
              <a:t>1) Словесным (описательным) способом</a:t>
            </a:r>
            <a:r>
              <a:rPr lang="en-US" sz="3000" i="1" dirty="0"/>
              <a:t>:</a:t>
            </a:r>
            <a:endParaRPr lang="ru-RU" sz="3000" i="1" dirty="0"/>
          </a:p>
          <a:p>
            <a:r>
              <a:rPr lang="ru-RU" sz="3000" dirty="0"/>
              <a:t>	а) </a:t>
            </a:r>
            <a:r>
              <a:rPr lang="en-US" sz="3000" dirty="0"/>
              <a:t>{2; 3; 5; 7; 11; 13; …}</a:t>
            </a:r>
          </a:p>
          <a:p>
            <a:r>
              <a:rPr lang="ru-RU" sz="3000" dirty="0"/>
              <a:t>	б) </a:t>
            </a:r>
            <a:r>
              <a:rPr lang="en-US" sz="3000" dirty="0"/>
              <a:t>{1; 4; 9; 16; 25; …}</a:t>
            </a:r>
          </a:p>
          <a:p>
            <a:r>
              <a:rPr lang="ru-RU" sz="3000" dirty="0"/>
              <a:t>	в) </a:t>
            </a:r>
            <a:r>
              <a:rPr lang="en-US" sz="3000" dirty="0"/>
              <a:t>{1; 1; 1; …}</a:t>
            </a:r>
            <a:endParaRPr lang="ru-RU" sz="3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421481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srgbClr val="C00000"/>
                </a:solidFill>
              </a:rPr>
              <a:t>а) последовательность простых чисел</a:t>
            </a:r>
          </a:p>
          <a:p>
            <a:r>
              <a:rPr lang="ru-RU" sz="3000" dirty="0">
                <a:solidFill>
                  <a:srgbClr val="C00000"/>
                </a:solidFill>
              </a:rPr>
              <a:t>б) последовательность квадратов натуральных чисел</a:t>
            </a:r>
            <a:endParaRPr lang="en-US" sz="3000" dirty="0">
              <a:solidFill>
                <a:srgbClr val="C00000"/>
              </a:solidFill>
            </a:endParaRPr>
          </a:p>
          <a:p>
            <a:r>
              <a:rPr lang="ru-RU" sz="3000" dirty="0">
                <a:solidFill>
                  <a:srgbClr val="C00000"/>
                </a:solidFill>
              </a:rPr>
              <a:t>В) последовательность, все члены которой равны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Тренировочные задания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114298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rgbClr val="0033CC"/>
                </a:solidFill>
              </a:rPr>
              <a:t>ЗАДАЙТЕ ПОСЛЕДОВАТЕЛЬНОСТИ</a:t>
            </a:r>
            <a:r>
              <a:rPr lang="en-US" sz="3000" dirty="0">
                <a:solidFill>
                  <a:srgbClr val="0033CC"/>
                </a:solidFill>
              </a:rPr>
              <a:t>:</a:t>
            </a:r>
            <a:r>
              <a:rPr lang="ru-RU" sz="3000" dirty="0">
                <a:solidFill>
                  <a:srgbClr val="0033CC"/>
                </a:solidFill>
              </a:rPr>
              <a:t> </a:t>
            </a:r>
            <a:endParaRPr lang="ru-RU" sz="3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928662" y="1785926"/>
            <a:ext cx="6929486" cy="2296182"/>
            <a:chOff x="928662" y="3990338"/>
            <a:chExt cx="6929486" cy="2296182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928662" y="3990338"/>
              <a:ext cx="6929486" cy="209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000" i="1" dirty="0"/>
                <a:t>2) С помощью формулы </a:t>
              </a:r>
              <a:r>
                <a:rPr lang="en-US" sz="3000" i="1" dirty="0"/>
                <a:t>n-</a:t>
              </a:r>
              <a:r>
                <a:rPr lang="ru-RU" sz="3000" i="1" dirty="0" err="1"/>
                <a:t>ного</a:t>
              </a:r>
              <a:r>
                <a:rPr lang="ru-RU" sz="3000" i="1" dirty="0"/>
                <a:t> члена</a:t>
              </a:r>
              <a:r>
                <a:rPr lang="en-US" sz="3000" i="1" dirty="0"/>
                <a:t>:</a:t>
              </a:r>
              <a:endParaRPr lang="ru-RU" sz="3000" i="1" dirty="0"/>
            </a:p>
            <a:p>
              <a:r>
                <a:rPr lang="ru-RU" sz="3000" dirty="0"/>
                <a:t>	а) </a:t>
              </a:r>
              <a:r>
                <a:rPr lang="en-US" sz="3000" dirty="0"/>
                <a:t>{</a:t>
              </a:r>
              <a:r>
                <a:rPr lang="ru-RU" sz="3000" dirty="0"/>
                <a:t>1</a:t>
              </a:r>
              <a:r>
                <a:rPr lang="en-US" sz="3000" dirty="0"/>
                <a:t>; 3; 5; 7; </a:t>
              </a:r>
              <a:r>
                <a:rPr lang="ru-RU" sz="3000" dirty="0"/>
                <a:t>9</a:t>
              </a:r>
              <a:r>
                <a:rPr lang="en-US" sz="3000" dirty="0"/>
                <a:t>; …}</a:t>
              </a:r>
            </a:p>
            <a:p>
              <a:r>
                <a:rPr lang="ru-RU" sz="3000" dirty="0"/>
                <a:t>	б) </a:t>
              </a:r>
              <a:r>
                <a:rPr lang="en-US" sz="3000" dirty="0"/>
                <a:t>{</a:t>
              </a:r>
              <a:r>
                <a:rPr lang="ru-RU" sz="3000" dirty="0"/>
                <a:t>6</a:t>
              </a:r>
              <a:r>
                <a:rPr lang="en-US" sz="3000" dirty="0"/>
                <a:t>; </a:t>
              </a:r>
              <a:r>
                <a:rPr lang="ru-RU" sz="3000" dirty="0"/>
                <a:t>11</a:t>
              </a:r>
              <a:r>
                <a:rPr lang="en-US" sz="3000" dirty="0"/>
                <a:t>; </a:t>
              </a:r>
              <a:r>
                <a:rPr lang="ru-RU" sz="3000" dirty="0"/>
                <a:t>16</a:t>
              </a:r>
              <a:r>
                <a:rPr lang="en-US" sz="3000" dirty="0"/>
                <a:t>; </a:t>
              </a:r>
              <a:r>
                <a:rPr lang="ru-RU" sz="3000" dirty="0"/>
                <a:t>21</a:t>
              </a:r>
              <a:r>
                <a:rPr lang="en-US" sz="3000" dirty="0"/>
                <a:t>; …}</a:t>
              </a:r>
              <a:endParaRPr lang="ru-RU" sz="3000" dirty="0"/>
            </a:p>
            <a:p>
              <a:endParaRPr lang="en-US" sz="1000" dirty="0"/>
            </a:p>
            <a:p>
              <a:r>
                <a:rPr lang="ru-RU" sz="3000" dirty="0"/>
                <a:t>	в) </a:t>
              </a:r>
              <a:r>
                <a:rPr lang="en-US" sz="3000" dirty="0"/>
                <a:t>{ </a:t>
              </a:r>
              <a:r>
                <a:rPr lang="ru-RU" sz="3000" dirty="0"/>
                <a:t>   </a:t>
              </a:r>
              <a:r>
                <a:rPr lang="en-US" sz="3000" dirty="0"/>
                <a:t>; </a:t>
              </a:r>
              <a:r>
                <a:rPr lang="ru-RU" sz="3000" dirty="0"/>
                <a:t>    </a:t>
              </a:r>
              <a:r>
                <a:rPr lang="en-US" sz="3000" dirty="0"/>
                <a:t>;</a:t>
              </a:r>
              <a:r>
                <a:rPr lang="ru-RU" sz="3000" dirty="0"/>
                <a:t>    </a:t>
              </a:r>
              <a:r>
                <a:rPr lang="en-US" sz="3000" dirty="0"/>
                <a:t>; …}</a:t>
              </a:r>
              <a:endParaRPr lang="ru-RU" sz="3000" dirty="0"/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05062" y="5362595"/>
              <a:ext cx="209550" cy="923925"/>
            </a:xfrm>
            <a:prstGeom prst="rect">
              <a:avLst/>
            </a:prstGeom>
            <a:noFill/>
          </p:spPr>
        </p:pic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76566" y="5357826"/>
              <a:ext cx="209550" cy="923925"/>
            </a:xfrm>
            <a:prstGeom prst="rect">
              <a:avLst/>
            </a:prstGeom>
            <a:noFill/>
          </p:spPr>
        </p:pic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6632" y="5357826"/>
              <a:ext cx="209550" cy="923925"/>
            </a:xfrm>
            <a:prstGeom prst="rect">
              <a:avLst/>
            </a:prstGeom>
            <a:noFill/>
          </p:spPr>
        </p:pic>
      </p:grp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429132"/>
            <a:ext cx="2409825" cy="514350"/>
          </a:xfrm>
          <a:prstGeom prst="rect">
            <a:avLst/>
          </a:prstGeom>
          <a:noFill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072074"/>
            <a:ext cx="2457450" cy="514350"/>
          </a:xfrm>
          <a:prstGeom prst="rect">
            <a:avLst/>
          </a:prstGeom>
          <a:noFill/>
        </p:spPr>
      </p:pic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572140"/>
            <a:ext cx="2238375" cy="933450"/>
          </a:xfrm>
          <a:prstGeom prst="rect">
            <a:avLst/>
          </a:prstGeom>
          <a:noFill/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943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0" y="3333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Тренировочные задания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114298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i="1" dirty="0">
                <a:solidFill>
                  <a:srgbClr val="0033CC"/>
                </a:solidFill>
              </a:rPr>
              <a:t>3) Назовите несколько первых членов последовательности, в которой</a:t>
            </a:r>
            <a:r>
              <a:rPr lang="en-US" sz="3000" i="1" dirty="0">
                <a:solidFill>
                  <a:srgbClr val="0033CC"/>
                </a:solidFill>
              </a:rPr>
              <a:t>:</a:t>
            </a:r>
            <a:endParaRPr lang="ru-RU" sz="3000" i="1" dirty="0">
              <a:solidFill>
                <a:srgbClr val="0033CC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943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2357430"/>
            <a:ext cx="69294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/>
              <a:t>	а) </a:t>
            </a:r>
            <a:r>
              <a:rPr lang="en-US" sz="3000" dirty="0"/>
              <a:t>a</a:t>
            </a:r>
            <a:r>
              <a:rPr lang="en-US" sz="3200" baseline="-25000" dirty="0"/>
              <a:t>1</a:t>
            </a:r>
            <a:r>
              <a:rPr lang="en-US" sz="3000" dirty="0"/>
              <a:t> = 1, a</a:t>
            </a:r>
            <a:r>
              <a:rPr lang="en-US" sz="3000" baseline="-25000" dirty="0"/>
              <a:t>n+1</a:t>
            </a:r>
            <a:r>
              <a:rPr lang="en-US" sz="3000" dirty="0"/>
              <a:t> = a</a:t>
            </a:r>
            <a:r>
              <a:rPr lang="en-US" sz="3000" baseline="-25000" dirty="0"/>
              <a:t>n</a:t>
            </a:r>
          </a:p>
          <a:p>
            <a:r>
              <a:rPr lang="ru-RU" sz="3000" dirty="0"/>
              <a:t>	б)</a:t>
            </a:r>
            <a:r>
              <a:rPr lang="en-US" sz="3000" dirty="0"/>
              <a:t> a</a:t>
            </a:r>
            <a:r>
              <a:rPr lang="en-US" sz="3000" baseline="-25000" dirty="0"/>
              <a:t>1</a:t>
            </a:r>
            <a:r>
              <a:rPr lang="en-US" sz="3000" dirty="0"/>
              <a:t> = 1, a</a:t>
            </a:r>
            <a:r>
              <a:rPr lang="en-US" sz="3000" baseline="-25000" dirty="0"/>
              <a:t>n+1</a:t>
            </a:r>
            <a:r>
              <a:rPr lang="en-US" sz="3000" dirty="0"/>
              <a:t> = a</a:t>
            </a:r>
            <a:r>
              <a:rPr lang="en-US" sz="3000" baseline="-25000" dirty="0"/>
              <a:t>n</a:t>
            </a:r>
            <a:r>
              <a:rPr lang="en-US" sz="3000" dirty="0"/>
              <a:t> + 2</a:t>
            </a:r>
          </a:p>
          <a:p>
            <a:r>
              <a:rPr lang="ru-RU" sz="3000" dirty="0"/>
              <a:t>	в)</a:t>
            </a:r>
            <a:r>
              <a:rPr lang="en-US" sz="3000" dirty="0"/>
              <a:t> a</a:t>
            </a:r>
            <a:r>
              <a:rPr lang="en-US" sz="3000" baseline="-25000" dirty="0"/>
              <a:t>1</a:t>
            </a:r>
            <a:r>
              <a:rPr lang="en-US" sz="3000" dirty="0"/>
              <a:t> = 1, a</a:t>
            </a:r>
            <a:r>
              <a:rPr lang="en-US" sz="3000" baseline="-25000" dirty="0"/>
              <a:t>2</a:t>
            </a:r>
            <a:r>
              <a:rPr lang="en-US" sz="3000" dirty="0"/>
              <a:t> = 1, a</a:t>
            </a:r>
            <a:r>
              <a:rPr lang="en-US" sz="3000" baseline="-25000" dirty="0"/>
              <a:t>n+2</a:t>
            </a:r>
            <a:r>
              <a:rPr lang="en-US" sz="3000" dirty="0"/>
              <a:t> = a</a:t>
            </a:r>
            <a:r>
              <a:rPr lang="en-US" sz="3000" baseline="-25000" dirty="0"/>
              <a:t>n+1</a:t>
            </a:r>
            <a:r>
              <a:rPr lang="en-US" sz="3000" dirty="0"/>
              <a:t> + a</a:t>
            </a:r>
            <a:r>
              <a:rPr lang="en-US" sz="3000" baseline="-25000" dirty="0"/>
              <a:t>n</a:t>
            </a:r>
            <a:endParaRPr lang="ru-RU" sz="3000" baseline="-25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643174" y="44291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000" dirty="0">
                <a:solidFill>
                  <a:srgbClr val="C00000"/>
                </a:solidFill>
              </a:rPr>
              <a:t>а) </a:t>
            </a:r>
            <a:r>
              <a:rPr lang="en-US" sz="3000" dirty="0">
                <a:solidFill>
                  <a:srgbClr val="C00000"/>
                </a:solidFill>
              </a:rPr>
              <a:t>{1; 1; 1; …}</a:t>
            </a:r>
            <a:endParaRPr lang="en-US" sz="3000" baseline="-25000" dirty="0">
              <a:solidFill>
                <a:srgbClr val="C00000"/>
              </a:solidFill>
            </a:endParaRPr>
          </a:p>
          <a:p>
            <a:r>
              <a:rPr lang="ru-RU" sz="3000" dirty="0">
                <a:solidFill>
                  <a:srgbClr val="C00000"/>
                </a:solidFill>
              </a:rPr>
              <a:t>б)</a:t>
            </a:r>
            <a:r>
              <a:rPr lang="en-US" sz="3000" dirty="0">
                <a:solidFill>
                  <a:srgbClr val="C00000"/>
                </a:solidFill>
              </a:rPr>
              <a:t> {1; 3; 5;…}</a:t>
            </a:r>
          </a:p>
          <a:p>
            <a:r>
              <a:rPr lang="ru-RU" sz="3000" dirty="0">
                <a:solidFill>
                  <a:srgbClr val="C00000"/>
                </a:solidFill>
              </a:rPr>
              <a:t>в)</a:t>
            </a:r>
            <a:r>
              <a:rPr lang="en-US" sz="3000" dirty="0">
                <a:solidFill>
                  <a:srgbClr val="C00000"/>
                </a:solidFill>
              </a:rPr>
              <a:t> {1; 1; 2; 3;…}</a:t>
            </a:r>
            <a:endParaRPr lang="ru-RU" sz="3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626</Words>
  <Application>Microsoft Office PowerPoint</Application>
  <PresentationFormat>Экран (4:3)</PresentationFormat>
  <Paragraphs>158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101</cp:revision>
  <dcterms:modified xsi:type="dcterms:W3CDTF">2019-12-22T17:08:23Z</dcterms:modified>
</cp:coreProperties>
</file>