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67" r:id="rId3"/>
    <p:sldId id="257" r:id="rId4"/>
    <p:sldId id="261" r:id="rId5"/>
    <p:sldId id="258" r:id="rId6"/>
    <p:sldId id="259" r:id="rId7"/>
    <p:sldId id="260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5" autoAdjust="0"/>
    <p:restoredTop sz="94630" autoAdjust="0"/>
  </p:normalViewPr>
  <p:slideViewPr>
    <p:cSldViewPr>
      <p:cViewPr varScale="1">
        <p:scale>
          <a:sx n="85" d="100"/>
          <a:sy n="85" d="100"/>
        </p:scale>
        <p:origin x="1152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28" y="4267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3891653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Цикл уроков для 9 класса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285728"/>
            <a:ext cx="9144000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000" dirty="0">
                <a:solidFill>
                  <a:srgbClr val="FF0000"/>
                </a:solidFill>
              </a:rPr>
              <a:t>Последовательности </a:t>
            </a:r>
          </a:p>
          <a:p>
            <a:pPr algn="ctr"/>
            <a:r>
              <a:rPr lang="ru-RU" sz="5000" dirty="0">
                <a:solidFill>
                  <a:srgbClr val="0070C0"/>
                </a:solidFill>
              </a:rPr>
              <a:t>(</a:t>
            </a:r>
            <a:r>
              <a:rPr lang="ru-RU" sz="5000" i="1" dirty="0">
                <a:solidFill>
                  <a:srgbClr val="0070C0"/>
                </a:solidFill>
              </a:rPr>
              <a:t>можно ли объять необъятное…</a:t>
            </a:r>
            <a:r>
              <a:rPr lang="ru-RU" sz="5000" dirty="0">
                <a:solidFill>
                  <a:srgbClr val="0070C0"/>
                </a:solidFill>
              </a:rPr>
              <a:t>)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0" y="5286388"/>
            <a:ext cx="9144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dirty="0">
                <a:solidFill>
                  <a:srgbClr val="C00000"/>
                </a:solidFill>
                <a:latin typeface="Times New Roman" pitchFamily="18" charset="0"/>
              </a:rPr>
              <a:t>Учитель – </a:t>
            </a:r>
            <a:r>
              <a:rPr lang="ru-RU" sz="3000" dirty="0" err="1">
                <a:solidFill>
                  <a:srgbClr val="C00000"/>
                </a:solidFill>
                <a:latin typeface="Times New Roman" pitchFamily="18" charset="0"/>
              </a:rPr>
              <a:t>Закуцкая</a:t>
            </a:r>
            <a:r>
              <a:rPr lang="ru-RU" sz="3000" dirty="0">
                <a:solidFill>
                  <a:srgbClr val="C00000"/>
                </a:solidFill>
                <a:latin typeface="Times New Roman" pitchFamily="18" charset="0"/>
              </a:rPr>
              <a:t> М.В.</a:t>
            </a:r>
          </a:p>
          <a:p>
            <a:pPr algn="ctr"/>
            <a:r>
              <a:rPr lang="ru-RU" sz="3000" dirty="0">
                <a:solidFill>
                  <a:srgbClr val="C00000"/>
                </a:solidFill>
                <a:latin typeface="Times New Roman" pitchFamily="18" charset="0"/>
              </a:rPr>
              <a:t>ГОУ лицей № 179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 flipH="1" flipV="1">
            <a:off x="-45720" y="164782"/>
            <a:ext cx="45719" cy="495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143116"/>
            <a:ext cx="8229600" cy="435771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dirty="0">
                <a:solidFill>
                  <a:schemeClr val="bg1"/>
                </a:solidFill>
                <a:latin typeface="Times New Roman" pitchFamily="18" charset="0"/>
              </a:rPr>
              <a:t>5; 16; 27; 38; </a:t>
            </a:r>
          </a:p>
          <a:p>
            <a:pPr>
              <a:buNone/>
            </a:pPr>
            <a:endParaRPr lang="ru-RU" sz="3200" dirty="0">
              <a:solidFill>
                <a:schemeClr val="bg1"/>
              </a:solidFill>
              <a:latin typeface="Times New Roman" pitchFamily="18" charset="0"/>
            </a:endParaRPr>
          </a:p>
          <a:p>
            <a:pPr>
              <a:buNone/>
            </a:pPr>
            <a:r>
              <a:rPr lang="ru-RU" sz="3200" dirty="0">
                <a:solidFill>
                  <a:schemeClr val="bg1"/>
                </a:solidFill>
                <a:latin typeface="Times New Roman" pitchFamily="18" charset="0"/>
              </a:rPr>
              <a:t>                  3; 7; 11; 15; 19; </a:t>
            </a:r>
            <a:endParaRPr lang="ru-RU" sz="3200" dirty="0">
              <a:solidFill>
                <a:srgbClr val="C00000"/>
              </a:solidFill>
              <a:latin typeface="Times New Roman" pitchFamily="18" charset="0"/>
            </a:endParaRPr>
          </a:p>
          <a:p>
            <a:pPr>
              <a:buNone/>
            </a:pPr>
            <a:endParaRPr lang="ru-RU" sz="3200" dirty="0">
              <a:solidFill>
                <a:schemeClr val="bg1"/>
              </a:solidFill>
              <a:latin typeface="Times New Roman" pitchFamily="18" charset="0"/>
            </a:endParaRPr>
          </a:p>
          <a:p>
            <a:pPr>
              <a:buNone/>
            </a:pPr>
            <a:r>
              <a:rPr lang="ru-RU" sz="3200" dirty="0">
                <a:solidFill>
                  <a:schemeClr val="bg1"/>
                </a:solidFill>
                <a:latin typeface="Times New Roman" pitchFamily="18" charset="0"/>
              </a:rPr>
              <a:t>                              -16; -13; -10;</a:t>
            </a:r>
            <a:r>
              <a:rPr lang="ru-RU" sz="3200" dirty="0">
                <a:solidFill>
                  <a:srgbClr val="C00000"/>
                </a:solidFill>
                <a:latin typeface="Times New Roman" pitchFamily="18" charset="0"/>
              </a:rPr>
              <a:t> </a:t>
            </a:r>
          </a:p>
          <a:p>
            <a:pPr>
              <a:buNone/>
            </a:pPr>
            <a:endParaRPr lang="ru-RU" sz="3200" dirty="0">
              <a:solidFill>
                <a:schemeClr val="bg1"/>
              </a:solidFill>
              <a:latin typeface="Times New Roman" pitchFamily="18" charset="0"/>
            </a:endParaRPr>
          </a:p>
          <a:p>
            <a:pPr lvl="1">
              <a:buNone/>
            </a:pPr>
            <a:r>
              <a:rPr lang="ru-RU" sz="3000" dirty="0">
                <a:solidFill>
                  <a:schemeClr val="bg1"/>
                </a:solidFill>
                <a:latin typeface="Times New Roman" pitchFamily="18" charset="0"/>
              </a:rPr>
              <a:t>                                       92; 87; 82; </a:t>
            </a:r>
            <a:endParaRPr lang="ru-RU" sz="3000" dirty="0">
              <a:solidFill>
                <a:srgbClr val="C00000"/>
              </a:solidFill>
              <a:latin typeface="Times New Roman" pitchFamily="18" charset="0"/>
            </a:endParaRPr>
          </a:p>
          <a:p>
            <a:pPr lvl="1">
              <a:buNone/>
            </a:pPr>
            <a:endParaRPr lang="ru-RU" sz="29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928818"/>
          </a:xfrm>
        </p:spPr>
        <p:txBody>
          <a:bodyPr>
            <a:normAutofit/>
          </a:bodyPr>
          <a:lstStyle/>
          <a:p>
            <a:pPr algn="ctr"/>
            <a:r>
              <a:rPr lang="ru-RU" sz="3200" dirty="0">
                <a:solidFill>
                  <a:schemeClr val="accent5"/>
                </a:solidFill>
                <a:effectLst/>
                <a:latin typeface="Times New Roman" pitchFamily="18" charset="0"/>
                <a:cs typeface="Times New Roman" pitchFamily="18" charset="0"/>
              </a:rPr>
              <a:t>Найти несколько следующих членов</a:t>
            </a:r>
            <a:br>
              <a:rPr lang="ru-RU" sz="3200" dirty="0">
                <a:solidFill>
                  <a:schemeClr val="accent5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solidFill>
                  <a:schemeClr val="accent5"/>
                </a:solidFill>
                <a:effectLst/>
                <a:latin typeface="Times New Roman" pitchFamily="18" charset="0"/>
                <a:cs typeface="Times New Roman" pitchFamily="18" charset="0"/>
              </a:rPr>
              <a:t>в последовательностях: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0" y="142852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Урок 4. Арифметическая прогрессия.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V="1">
            <a:off x="142876" y="857232"/>
            <a:ext cx="8858280" cy="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Прямоугольник 5"/>
          <p:cNvSpPr/>
          <p:nvPr/>
        </p:nvSpPr>
        <p:spPr>
          <a:xfrm>
            <a:off x="2928926" y="2143116"/>
            <a:ext cx="242239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3200" dirty="0">
                <a:solidFill>
                  <a:srgbClr val="C00000"/>
                </a:solidFill>
                <a:latin typeface="Times New Roman" pitchFamily="18" charset="0"/>
              </a:rPr>
              <a:t>49; 60; 71;…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072066" y="3286124"/>
            <a:ext cx="235745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C00000"/>
                </a:solidFill>
                <a:latin typeface="Times New Roman" pitchFamily="18" charset="0"/>
              </a:rPr>
              <a:t>23; 27; 31;...</a:t>
            </a:r>
            <a:endParaRPr lang="ru-RU" sz="32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357950" y="5500702"/>
            <a:ext cx="385765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C00000"/>
                </a:solidFill>
                <a:latin typeface="Times New Roman" pitchFamily="18" charset="0"/>
              </a:rPr>
              <a:t>77; 72; 67;…</a:t>
            </a:r>
            <a:endParaRPr lang="ru-RU" sz="32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857884" y="4429132"/>
            <a:ext cx="364333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C00000"/>
                </a:solidFill>
                <a:latin typeface="Times New Roman" pitchFamily="18" charset="0"/>
              </a:rPr>
              <a:t>- 7; - 4; -1… 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8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8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8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6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7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3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4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285860"/>
            <a:ext cx="914400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Арифметической прогрессией </a:t>
            </a:r>
            <a:r>
              <a:rPr lang="ru-RU" sz="3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называется </a:t>
            </a:r>
            <a:r>
              <a:rPr lang="ru-RU" sz="3000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последовательность</a:t>
            </a:r>
            <a:r>
              <a:rPr lang="ru-RU" sz="3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в которой каждый член,    начиная  </a:t>
            </a:r>
            <a:r>
              <a:rPr lang="ru-RU" sz="3000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 второго</a:t>
            </a:r>
            <a:r>
              <a:rPr lang="ru-RU" sz="3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     равен предыдущему, сложенному  </a:t>
            </a:r>
            <a:r>
              <a:rPr lang="ru-RU" sz="3000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 постоянным</a:t>
            </a:r>
            <a:r>
              <a:rPr lang="ru-RU" sz="3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для данной прогрессии числом,  называемым       </a:t>
            </a:r>
            <a:r>
              <a:rPr lang="ru-RU" sz="3000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разностью</a:t>
            </a:r>
            <a:r>
              <a:rPr lang="ru-RU" sz="3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прогрессии.</a:t>
            </a:r>
          </a:p>
          <a:p>
            <a:pPr algn="ctr"/>
            <a:endParaRPr lang="ru-RU" sz="3000" dirty="0">
              <a:solidFill>
                <a:srgbClr val="C00000"/>
              </a:solidFill>
            </a:endParaRPr>
          </a:p>
          <a:p>
            <a:pPr algn="ctr"/>
            <a:endParaRPr lang="ru-RU" sz="3000" dirty="0">
              <a:solidFill>
                <a:srgbClr val="C00000"/>
              </a:solidFill>
            </a:endParaRPr>
          </a:p>
          <a:p>
            <a:pPr algn="ctr"/>
            <a:r>
              <a:rPr lang="ru-RU" sz="3000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Progressia</a:t>
            </a:r>
            <a:r>
              <a:rPr lang="ru-RU" sz="3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(лат.) – движение вперёд</a:t>
            </a:r>
          </a:p>
          <a:p>
            <a:pPr algn="ctr"/>
            <a:r>
              <a:rPr lang="ru-RU" sz="3000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Difference</a:t>
            </a:r>
            <a:r>
              <a:rPr lang="ru-RU" sz="3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(англ.) - разность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142852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Определение арифметической прогрессии.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V="1">
            <a:off x="142876" y="857232"/>
            <a:ext cx="8858280" cy="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1381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1381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1381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9" name="Содержимое 118"/>
          <p:cNvSpPr>
            <a:spLocks noGrp="1"/>
          </p:cNvSpPr>
          <p:nvPr>
            <p:ph idx="1"/>
          </p:nvPr>
        </p:nvSpPr>
        <p:spPr>
          <a:xfrm>
            <a:off x="428596" y="1571612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dirty="0">
                <a:solidFill>
                  <a:schemeClr val="bg1"/>
                </a:solidFill>
                <a:latin typeface="Times New Roman" pitchFamily="18" charset="0"/>
              </a:rPr>
              <a:t>a</a:t>
            </a:r>
            <a:r>
              <a:rPr lang="ru-RU" sz="4400" baseline="-25000" dirty="0">
                <a:solidFill>
                  <a:schemeClr val="bg1"/>
                </a:solidFill>
                <a:latin typeface="Times New Roman" pitchFamily="18" charset="0"/>
              </a:rPr>
              <a:t>2</a:t>
            </a:r>
            <a:r>
              <a:rPr lang="ru-RU" sz="4400" dirty="0">
                <a:solidFill>
                  <a:schemeClr val="bg1"/>
                </a:solidFill>
                <a:latin typeface="Times New Roman" pitchFamily="18" charset="0"/>
              </a:rPr>
              <a:t> = a</a:t>
            </a:r>
            <a:r>
              <a:rPr lang="ru-RU" sz="4400" baseline="-25000" dirty="0">
                <a:solidFill>
                  <a:schemeClr val="bg1"/>
                </a:solidFill>
                <a:latin typeface="Times New Roman" pitchFamily="18" charset="0"/>
              </a:rPr>
              <a:t>1</a:t>
            </a:r>
            <a:r>
              <a:rPr lang="ru-RU" sz="4400" dirty="0">
                <a:solidFill>
                  <a:schemeClr val="bg1"/>
                </a:solidFill>
                <a:latin typeface="Times New Roman" pitchFamily="18" charset="0"/>
              </a:rPr>
              <a:t> + </a:t>
            </a:r>
            <a:r>
              <a:rPr lang="ru-RU" sz="4400" dirty="0" err="1">
                <a:solidFill>
                  <a:schemeClr val="bg1"/>
                </a:solidFill>
                <a:latin typeface="Times New Roman" pitchFamily="18" charset="0"/>
              </a:rPr>
              <a:t>d</a:t>
            </a:r>
            <a:endParaRPr lang="ru-RU" sz="4400" dirty="0">
              <a:solidFill>
                <a:schemeClr val="bg1"/>
              </a:solidFill>
              <a:latin typeface="Times New Roman" pitchFamily="18" charset="0"/>
            </a:endParaRPr>
          </a:p>
          <a:p>
            <a:pPr algn="ctr">
              <a:buNone/>
            </a:pPr>
            <a:r>
              <a:rPr lang="ru-RU" sz="4400" dirty="0">
                <a:solidFill>
                  <a:schemeClr val="bg1"/>
                </a:solidFill>
                <a:latin typeface="Times New Roman" pitchFamily="18" charset="0"/>
              </a:rPr>
              <a:t>a</a:t>
            </a:r>
            <a:r>
              <a:rPr lang="ru-RU" sz="4400" baseline="-25000" dirty="0">
                <a:solidFill>
                  <a:schemeClr val="bg1"/>
                </a:solidFill>
                <a:latin typeface="Times New Roman" pitchFamily="18" charset="0"/>
              </a:rPr>
              <a:t>3</a:t>
            </a:r>
            <a:r>
              <a:rPr lang="ru-RU" sz="4400" dirty="0">
                <a:solidFill>
                  <a:schemeClr val="bg1"/>
                </a:solidFill>
                <a:latin typeface="Times New Roman" pitchFamily="18" charset="0"/>
              </a:rPr>
              <a:t> = a</a:t>
            </a:r>
            <a:r>
              <a:rPr lang="ru-RU" sz="4400" baseline="-25000" dirty="0">
                <a:solidFill>
                  <a:schemeClr val="bg1"/>
                </a:solidFill>
                <a:latin typeface="Times New Roman" pitchFamily="18" charset="0"/>
              </a:rPr>
              <a:t>2</a:t>
            </a:r>
            <a:r>
              <a:rPr lang="ru-RU" sz="4400" dirty="0">
                <a:solidFill>
                  <a:schemeClr val="bg1"/>
                </a:solidFill>
                <a:latin typeface="Times New Roman" pitchFamily="18" charset="0"/>
              </a:rPr>
              <a:t> + </a:t>
            </a:r>
            <a:r>
              <a:rPr lang="ru-RU" sz="4400" dirty="0" err="1">
                <a:solidFill>
                  <a:schemeClr val="bg1"/>
                </a:solidFill>
                <a:latin typeface="Times New Roman" pitchFamily="18" charset="0"/>
              </a:rPr>
              <a:t>d</a:t>
            </a:r>
            <a:r>
              <a:rPr lang="ru-RU" sz="4400" dirty="0">
                <a:solidFill>
                  <a:schemeClr val="bg1"/>
                </a:solidFill>
                <a:latin typeface="Times New Roman" pitchFamily="18" charset="0"/>
              </a:rPr>
              <a:t> = (a</a:t>
            </a:r>
            <a:r>
              <a:rPr lang="ru-RU" sz="4400" baseline="-25000" dirty="0">
                <a:solidFill>
                  <a:schemeClr val="bg1"/>
                </a:solidFill>
                <a:latin typeface="Times New Roman" pitchFamily="18" charset="0"/>
              </a:rPr>
              <a:t>1</a:t>
            </a:r>
            <a:r>
              <a:rPr lang="ru-RU" sz="4400" dirty="0">
                <a:solidFill>
                  <a:schemeClr val="bg1"/>
                </a:solidFill>
                <a:latin typeface="Times New Roman" pitchFamily="18" charset="0"/>
              </a:rPr>
              <a:t>+ </a:t>
            </a:r>
            <a:r>
              <a:rPr lang="ru-RU" sz="4400" dirty="0" err="1">
                <a:solidFill>
                  <a:schemeClr val="bg1"/>
                </a:solidFill>
                <a:latin typeface="Times New Roman" pitchFamily="18" charset="0"/>
              </a:rPr>
              <a:t>d</a:t>
            </a:r>
            <a:r>
              <a:rPr lang="ru-RU" sz="4400" dirty="0">
                <a:solidFill>
                  <a:schemeClr val="bg1"/>
                </a:solidFill>
                <a:latin typeface="Times New Roman" pitchFamily="18" charset="0"/>
              </a:rPr>
              <a:t>) + </a:t>
            </a:r>
            <a:r>
              <a:rPr lang="ru-RU" sz="4400" dirty="0" err="1">
                <a:solidFill>
                  <a:schemeClr val="bg1"/>
                </a:solidFill>
                <a:latin typeface="Times New Roman" pitchFamily="18" charset="0"/>
              </a:rPr>
              <a:t>d</a:t>
            </a:r>
            <a:r>
              <a:rPr lang="ru-RU" sz="4400" dirty="0">
                <a:solidFill>
                  <a:schemeClr val="bg1"/>
                </a:solidFill>
                <a:latin typeface="Times New Roman" pitchFamily="18" charset="0"/>
              </a:rPr>
              <a:t> = a</a:t>
            </a:r>
            <a:r>
              <a:rPr lang="ru-RU" sz="4400" baseline="-25000" dirty="0">
                <a:solidFill>
                  <a:schemeClr val="bg1"/>
                </a:solidFill>
                <a:latin typeface="Times New Roman" pitchFamily="18" charset="0"/>
              </a:rPr>
              <a:t>1</a:t>
            </a:r>
            <a:r>
              <a:rPr lang="ru-RU" sz="4400" dirty="0">
                <a:solidFill>
                  <a:schemeClr val="bg1"/>
                </a:solidFill>
                <a:latin typeface="Times New Roman" pitchFamily="18" charset="0"/>
              </a:rPr>
              <a:t> + 2d</a:t>
            </a:r>
            <a:endParaRPr lang="ru-RU" sz="4400" baseline="-25000" dirty="0">
              <a:solidFill>
                <a:schemeClr val="bg1"/>
              </a:solidFill>
              <a:latin typeface="Times New Roman" pitchFamily="18" charset="0"/>
            </a:endParaRPr>
          </a:p>
          <a:p>
            <a:pPr algn="ctr">
              <a:buNone/>
            </a:pPr>
            <a:r>
              <a:rPr lang="ru-RU" sz="4400" dirty="0">
                <a:solidFill>
                  <a:schemeClr val="bg1"/>
                </a:solidFill>
                <a:latin typeface="Times New Roman" pitchFamily="18" charset="0"/>
              </a:rPr>
              <a:t>a</a:t>
            </a:r>
            <a:r>
              <a:rPr lang="ru-RU" sz="4400" baseline="-25000" dirty="0">
                <a:solidFill>
                  <a:schemeClr val="bg1"/>
                </a:solidFill>
                <a:latin typeface="Times New Roman" pitchFamily="18" charset="0"/>
              </a:rPr>
              <a:t>4</a:t>
            </a:r>
            <a:r>
              <a:rPr lang="ru-RU" sz="4400" dirty="0">
                <a:solidFill>
                  <a:schemeClr val="bg1"/>
                </a:solidFill>
                <a:latin typeface="Times New Roman" pitchFamily="18" charset="0"/>
              </a:rPr>
              <a:t> = a</a:t>
            </a:r>
            <a:r>
              <a:rPr lang="ru-RU" sz="4400" baseline="-25000" dirty="0">
                <a:solidFill>
                  <a:schemeClr val="bg1"/>
                </a:solidFill>
                <a:latin typeface="Times New Roman" pitchFamily="18" charset="0"/>
              </a:rPr>
              <a:t>3</a:t>
            </a:r>
            <a:r>
              <a:rPr lang="ru-RU" sz="4400" dirty="0">
                <a:solidFill>
                  <a:schemeClr val="bg1"/>
                </a:solidFill>
                <a:latin typeface="Times New Roman" pitchFamily="18" charset="0"/>
              </a:rPr>
              <a:t> + </a:t>
            </a:r>
            <a:r>
              <a:rPr lang="ru-RU" sz="4400" dirty="0" err="1">
                <a:solidFill>
                  <a:schemeClr val="bg1"/>
                </a:solidFill>
                <a:latin typeface="Times New Roman" pitchFamily="18" charset="0"/>
              </a:rPr>
              <a:t>d</a:t>
            </a:r>
            <a:r>
              <a:rPr lang="ru-RU" sz="4400" dirty="0">
                <a:solidFill>
                  <a:schemeClr val="bg1"/>
                </a:solidFill>
                <a:latin typeface="Times New Roman" pitchFamily="18" charset="0"/>
              </a:rPr>
              <a:t> = (a</a:t>
            </a:r>
            <a:r>
              <a:rPr lang="ru-RU" sz="4400" baseline="-25000" dirty="0">
                <a:solidFill>
                  <a:schemeClr val="bg1"/>
                </a:solidFill>
                <a:latin typeface="Times New Roman" pitchFamily="18" charset="0"/>
              </a:rPr>
              <a:t>1</a:t>
            </a:r>
            <a:r>
              <a:rPr lang="ru-RU" sz="4400" dirty="0">
                <a:solidFill>
                  <a:schemeClr val="bg1"/>
                </a:solidFill>
                <a:latin typeface="Times New Roman" pitchFamily="18" charset="0"/>
              </a:rPr>
              <a:t>+ 2d) + </a:t>
            </a:r>
            <a:r>
              <a:rPr lang="ru-RU" sz="4400" dirty="0" err="1">
                <a:solidFill>
                  <a:schemeClr val="bg1"/>
                </a:solidFill>
                <a:latin typeface="Times New Roman" pitchFamily="18" charset="0"/>
              </a:rPr>
              <a:t>d</a:t>
            </a:r>
            <a:r>
              <a:rPr lang="ru-RU" sz="4400" dirty="0">
                <a:solidFill>
                  <a:schemeClr val="bg1"/>
                </a:solidFill>
                <a:latin typeface="Times New Roman" pitchFamily="18" charset="0"/>
              </a:rPr>
              <a:t> = a</a:t>
            </a:r>
            <a:r>
              <a:rPr lang="ru-RU" sz="4400" baseline="-25000" dirty="0">
                <a:solidFill>
                  <a:schemeClr val="bg1"/>
                </a:solidFill>
                <a:latin typeface="Times New Roman" pitchFamily="18" charset="0"/>
              </a:rPr>
              <a:t>1</a:t>
            </a:r>
            <a:r>
              <a:rPr lang="ru-RU" sz="4400" dirty="0">
                <a:solidFill>
                  <a:schemeClr val="bg1"/>
                </a:solidFill>
                <a:latin typeface="Times New Roman" pitchFamily="18" charset="0"/>
              </a:rPr>
              <a:t> + 3d</a:t>
            </a:r>
          </a:p>
          <a:p>
            <a:pPr algn="ctr">
              <a:buNone/>
            </a:pPr>
            <a:r>
              <a:rPr lang="ru-RU" sz="4400" baseline="-25000" dirty="0">
                <a:solidFill>
                  <a:schemeClr val="bg1"/>
                </a:solidFill>
                <a:latin typeface="Times New Roman" pitchFamily="18" charset="0"/>
              </a:rPr>
              <a:t>……………………………………………………………………………….</a:t>
            </a:r>
          </a:p>
          <a:p>
            <a:pPr>
              <a:buNone/>
            </a:pPr>
            <a:endParaRPr lang="ru-RU" sz="4400" baseline="-25000" dirty="0">
              <a:solidFill>
                <a:schemeClr val="bg1"/>
              </a:solidFill>
              <a:latin typeface="Times New Roman" pitchFamily="18" charset="0"/>
            </a:endParaRPr>
          </a:p>
          <a:p>
            <a:pPr>
              <a:buNone/>
            </a:pPr>
            <a:r>
              <a:rPr lang="ru-RU" sz="4400" dirty="0">
                <a:solidFill>
                  <a:schemeClr val="bg1"/>
                </a:solidFill>
                <a:latin typeface="Times New Roman" pitchFamily="18" charset="0"/>
              </a:rPr>
              <a:t>                   </a:t>
            </a:r>
            <a:r>
              <a:rPr lang="ru-RU" sz="4400" dirty="0" err="1">
                <a:solidFill>
                  <a:schemeClr val="bg1"/>
                </a:solidFill>
                <a:latin typeface="Times New Roman" pitchFamily="18" charset="0"/>
              </a:rPr>
              <a:t>a</a:t>
            </a:r>
            <a:r>
              <a:rPr lang="ru-RU" sz="4400" baseline="-25000" dirty="0" err="1">
                <a:solidFill>
                  <a:schemeClr val="bg1"/>
                </a:solidFill>
                <a:latin typeface="Times New Roman" pitchFamily="18" charset="0"/>
              </a:rPr>
              <a:t>n</a:t>
            </a:r>
            <a:r>
              <a:rPr lang="ru-RU" sz="4400" dirty="0">
                <a:solidFill>
                  <a:schemeClr val="bg1"/>
                </a:solidFill>
                <a:latin typeface="Times New Roman" pitchFamily="18" charset="0"/>
              </a:rPr>
              <a:t> = a</a:t>
            </a:r>
            <a:r>
              <a:rPr lang="ru-RU" sz="4400" baseline="-25000" dirty="0">
                <a:solidFill>
                  <a:schemeClr val="bg1"/>
                </a:solidFill>
                <a:latin typeface="Times New Roman" pitchFamily="18" charset="0"/>
              </a:rPr>
              <a:t>1</a:t>
            </a:r>
            <a:r>
              <a:rPr lang="ru-RU" sz="4400" dirty="0">
                <a:solidFill>
                  <a:schemeClr val="bg1"/>
                </a:solidFill>
                <a:latin typeface="Times New Roman" pitchFamily="18" charset="0"/>
              </a:rPr>
              <a:t> + (</a:t>
            </a:r>
            <a:r>
              <a:rPr lang="ru-RU" sz="4400" dirty="0" err="1">
                <a:solidFill>
                  <a:schemeClr val="bg1"/>
                </a:solidFill>
                <a:latin typeface="Times New Roman" pitchFamily="18" charset="0"/>
              </a:rPr>
              <a:t>n</a:t>
            </a:r>
            <a:r>
              <a:rPr lang="ru-RU" sz="4400" dirty="0">
                <a:solidFill>
                  <a:schemeClr val="bg1"/>
                </a:solidFill>
                <a:latin typeface="Times New Roman" pitchFamily="18" charset="0"/>
              </a:rPr>
              <a:t> – 1)</a:t>
            </a:r>
            <a:r>
              <a:rPr lang="ru-RU" sz="4400" dirty="0" err="1">
                <a:solidFill>
                  <a:schemeClr val="bg1"/>
                </a:solidFill>
                <a:latin typeface="Times New Roman" pitchFamily="18" charset="0"/>
              </a:rPr>
              <a:t>d</a:t>
            </a:r>
            <a:endParaRPr lang="ru-RU" sz="44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118" name="Заголовок 11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Из определения арифметической прогрессии следует: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0"/>
                                        <p:tgtEl>
                                          <p:spTgt spid="1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1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0" fill="hold"/>
                                        <p:tgtEl>
                                          <p:spTgt spid="1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0"/>
                                        <p:tgtEl>
                                          <p:spTgt spid="1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0" fill="hold"/>
                                        <p:tgtEl>
                                          <p:spTgt spid="1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0" fill="hold"/>
                                        <p:tgtEl>
                                          <p:spTgt spid="1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0"/>
                                        <p:tgtEl>
                                          <p:spTgt spid="1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0" fill="hold"/>
                                        <p:tgtEl>
                                          <p:spTgt spid="1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0" fill="hold"/>
                                        <p:tgtEl>
                                          <p:spTgt spid="1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Содержимое 18"/>
          <p:cNvSpPr>
            <a:spLocks noGrp="1"/>
          </p:cNvSpPr>
          <p:nvPr>
            <p:ph idx="1"/>
          </p:nvPr>
        </p:nvSpPr>
        <p:spPr>
          <a:xfrm>
            <a:off x="0" y="1071546"/>
            <a:ext cx="9144000" cy="557214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Проверим утверждение для </a:t>
            </a:r>
            <a:r>
              <a:rPr lang="ru-RU" sz="32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= 1 (верно).</a:t>
            </a:r>
          </a:p>
          <a:p>
            <a:pPr>
              <a:buNone/>
            </a:pPr>
            <a:endParaRPr lang="ru-RU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Докажем, что из этого следует его справедливость </a:t>
            </a:r>
          </a:p>
          <a:p>
            <a:pPr algn="ctr">
              <a:buNone/>
            </a:pP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en-US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 = k + 1, </a:t>
            </a: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en-US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en-US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3200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k+1</a:t>
            </a: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= a</a:t>
            </a:r>
            <a:r>
              <a:rPr lang="ru-RU" sz="3200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en-US" sz="32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kd</a:t>
            </a:r>
            <a:r>
              <a:rPr lang="en-US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>
              <a:buNone/>
            </a:pPr>
            <a:r>
              <a:rPr lang="ru-RU" sz="32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3200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k+1</a:t>
            </a: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ru-RU" sz="32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3200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k</a:t>
            </a: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+ </a:t>
            </a:r>
            <a:r>
              <a:rPr lang="ru-RU" sz="32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a</a:t>
            </a:r>
            <a:r>
              <a:rPr lang="ru-RU" sz="3200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+ (</a:t>
            </a:r>
            <a:r>
              <a:rPr lang="en-US" sz="32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k</a:t>
            </a: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– 1)</a:t>
            </a:r>
            <a:r>
              <a:rPr lang="ru-RU" sz="32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+ d =</a:t>
            </a: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a</a:t>
            </a:r>
            <a:r>
              <a:rPr lang="ru-RU" sz="3200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+ (</a:t>
            </a:r>
            <a:r>
              <a:rPr lang="en-US" sz="32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k</a:t>
            </a: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– 1</a:t>
            </a:r>
            <a:r>
              <a:rPr lang="en-US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+ 1</a:t>
            </a: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32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=</a:t>
            </a:r>
          </a:p>
          <a:p>
            <a:pPr algn="ctr">
              <a:buNone/>
            </a:pPr>
            <a:r>
              <a:rPr lang="en-US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3200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+ k</a:t>
            </a:r>
            <a:r>
              <a:rPr lang="ru-RU" sz="32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>
              <a:buNone/>
            </a:pP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en-US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en-US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., </a:t>
            </a: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формула </a:t>
            </a:r>
            <a:r>
              <a:rPr lang="en-US" sz="3200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3200" b="1" baseline="-25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= a</a:t>
            </a:r>
            <a:r>
              <a:rPr lang="ru-RU" sz="3200" b="1" baseline="-25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+ (</a:t>
            </a:r>
            <a:r>
              <a:rPr lang="en-US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– 1)</a:t>
            </a:r>
            <a:r>
              <a:rPr lang="ru-RU" sz="32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верна</a:t>
            </a:r>
          </a:p>
          <a:p>
            <a:pPr algn="ctr">
              <a:buNone/>
            </a:pP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для любого</a:t>
            </a:r>
          </a:p>
          <a:p>
            <a:pPr algn="ctr">
              <a:buNone/>
            </a:pP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натурального </a:t>
            </a:r>
            <a:r>
              <a:rPr lang="ru-RU" sz="32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8" name="Группа 27"/>
          <p:cNvGrpSpPr/>
          <p:nvPr/>
        </p:nvGrpSpPr>
        <p:grpSpPr>
          <a:xfrm>
            <a:off x="71406" y="1571612"/>
            <a:ext cx="8858312" cy="1163879"/>
            <a:chOff x="0" y="5786454"/>
            <a:chExt cx="9144000" cy="1163879"/>
          </a:xfrm>
        </p:grpSpPr>
        <p:sp>
          <p:nvSpPr>
            <p:cNvPr id="27" name="Прямоугольник 26"/>
            <p:cNvSpPr/>
            <p:nvPr/>
          </p:nvSpPr>
          <p:spPr>
            <a:xfrm>
              <a:off x="0" y="5934670"/>
              <a:ext cx="9144000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buNone/>
              </a:pPr>
              <a:r>
                <a:rPr lang="ru-RU" sz="3000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Пусть утверждение верно для </a:t>
              </a:r>
              <a:r>
                <a:rPr lang="ru-RU" sz="3000" dirty="0" err="1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n</a:t>
              </a:r>
              <a:r>
                <a:rPr lang="ru-RU" sz="3000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3000" dirty="0" err="1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k</a:t>
              </a:r>
              <a:r>
                <a:rPr lang="ru-RU" sz="3000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 (</a:t>
              </a:r>
              <a:r>
                <a:rPr lang="ru-RU" sz="3000" dirty="0" err="1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k</a:t>
              </a:r>
              <a:r>
                <a:rPr lang="ru-RU" sz="3000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3000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  </a:t>
              </a:r>
              <a:r>
                <a:rPr lang="ru-RU" sz="3000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N), т.е.</a:t>
              </a:r>
              <a:endParaRPr lang="en-US" sz="3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algn="ctr">
                <a:buNone/>
              </a:pPr>
              <a:r>
                <a:rPr lang="en-US" sz="3000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3000" dirty="0" err="1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a</a:t>
              </a:r>
              <a:r>
                <a:rPr lang="en-US" sz="3000" baseline="-25000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k</a:t>
              </a:r>
              <a:r>
                <a:rPr lang="ru-RU" sz="3000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 = a</a:t>
              </a:r>
              <a:r>
                <a:rPr lang="ru-RU" sz="3000" baseline="-25000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1</a:t>
              </a:r>
              <a:r>
                <a:rPr lang="ru-RU" sz="3000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 + (</a:t>
              </a:r>
              <a:r>
                <a:rPr lang="en-US" sz="3000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k</a:t>
              </a:r>
              <a:r>
                <a:rPr lang="ru-RU" sz="3000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 – 1)</a:t>
              </a:r>
              <a:r>
                <a:rPr lang="ru-RU" sz="3000" dirty="0" err="1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d</a:t>
              </a:r>
              <a:r>
                <a:rPr lang="en-US" sz="3000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.</a:t>
              </a:r>
            </a:p>
          </p:txBody>
        </p:sp>
        <p:pic>
          <p:nvPicPr>
            <p:cNvPr id="26" name="Picture 5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858000" y="5786454"/>
              <a:ext cx="285752" cy="857256"/>
            </a:xfrm>
            <a:prstGeom prst="rect">
              <a:avLst/>
            </a:prstGeom>
            <a:noFill/>
          </p:spPr>
        </p:pic>
      </p:grpSp>
      <p:sp>
        <p:nvSpPr>
          <p:cNvPr id="3" name="Прямоугольник 2"/>
          <p:cNvSpPr/>
          <p:nvPr/>
        </p:nvSpPr>
        <p:spPr>
          <a:xfrm>
            <a:off x="0" y="142852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>
                <a:solidFill>
                  <a:srgbClr val="C00000"/>
                </a:solidFill>
              </a:rPr>
              <a:t>Доказательство: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V="1">
            <a:off x="142876" y="857232"/>
            <a:ext cx="8858280" cy="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0" y="1142984"/>
            <a:ext cx="91440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dirty="0">
                <a:solidFill>
                  <a:srgbClr val="0033CC"/>
                </a:solidFill>
              </a:rPr>
              <a:t> </a:t>
            </a:r>
            <a:endParaRPr lang="ru-RU" sz="3000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1381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1381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285728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1381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0" y="933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0" y="142852"/>
            <a:ext cx="9144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0" y="933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3" dur="80"/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4" dur="80"/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80"/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0" dur="80"/>
                                        <p:tgtEl>
                                          <p:spTgt spid="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1" dur="80"/>
                                        <p:tgtEl>
                                          <p:spTgt spid="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80"/>
                                        <p:tgtEl>
                                          <p:spTgt spid="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142852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>
                <a:solidFill>
                  <a:srgbClr val="C00000"/>
                </a:solidFill>
              </a:rPr>
              <a:t>Разность арифметической прогрессии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V="1">
            <a:off x="142876" y="857232"/>
            <a:ext cx="8858280" cy="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0" y="785794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i="1" dirty="0">
                <a:solidFill>
                  <a:srgbClr val="0070C0"/>
                </a:solidFill>
              </a:rPr>
              <a:t> </a:t>
            </a:r>
            <a:r>
              <a:rPr lang="ru-RU" sz="3200" dirty="0">
                <a:solidFill>
                  <a:srgbClr val="0070C0"/>
                </a:solidFill>
              </a:rPr>
              <a:t>По формуле </a:t>
            </a:r>
            <a:r>
              <a:rPr lang="en-US" sz="3200" dirty="0">
                <a:solidFill>
                  <a:srgbClr val="0070C0"/>
                </a:solidFill>
              </a:rPr>
              <a:t>n</a:t>
            </a:r>
            <a:r>
              <a:rPr lang="ru-RU" sz="3200" dirty="0">
                <a:solidFill>
                  <a:srgbClr val="0070C0"/>
                </a:solidFill>
              </a:rPr>
              <a:t>-</a:t>
            </a:r>
            <a:r>
              <a:rPr lang="ru-RU" sz="3200" dirty="0" err="1">
                <a:solidFill>
                  <a:srgbClr val="0070C0"/>
                </a:solidFill>
              </a:rPr>
              <a:t>ного</a:t>
            </a:r>
            <a:r>
              <a:rPr lang="ru-RU" sz="3200" dirty="0">
                <a:solidFill>
                  <a:srgbClr val="0070C0"/>
                </a:solidFill>
              </a:rPr>
              <a:t> члена </a:t>
            </a:r>
            <a:r>
              <a:rPr lang="ru-RU" sz="3200">
                <a:solidFill>
                  <a:srgbClr val="0070C0"/>
                </a:solidFill>
              </a:rPr>
              <a:t>арифметической прогрессии:</a:t>
            </a:r>
            <a:endParaRPr lang="ru-RU" sz="3200" dirty="0">
              <a:solidFill>
                <a:srgbClr val="0070C0"/>
              </a:solidFill>
            </a:endParaRPr>
          </a:p>
          <a:p>
            <a:pPr algn="ctr"/>
            <a:endParaRPr lang="ru-RU" sz="3200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1381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1381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1381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0" y="3286124"/>
            <a:ext cx="9144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a</a:t>
            </a:r>
            <a:r>
              <a:rPr lang="en-US" sz="3200" baseline="-25000" dirty="0">
                <a:solidFill>
                  <a:schemeClr val="bg1"/>
                </a:solidFill>
              </a:rPr>
              <a:t>m</a:t>
            </a:r>
            <a:r>
              <a:rPr lang="en-US" sz="3200" dirty="0">
                <a:solidFill>
                  <a:schemeClr val="bg1"/>
                </a:solidFill>
              </a:rPr>
              <a:t>– a</a:t>
            </a:r>
            <a:r>
              <a:rPr lang="en-US" sz="3200" baseline="-25000" dirty="0">
                <a:solidFill>
                  <a:schemeClr val="bg1"/>
                </a:solidFill>
              </a:rPr>
              <a:t>n</a:t>
            </a:r>
            <a:r>
              <a:rPr lang="en-US" sz="3200" dirty="0">
                <a:solidFill>
                  <a:schemeClr val="bg1"/>
                </a:solidFill>
              </a:rPr>
              <a:t> = d( m – 1 – n + 1)</a:t>
            </a:r>
            <a:endParaRPr lang="ru-RU" sz="3200" dirty="0">
              <a:solidFill>
                <a:schemeClr val="bg1"/>
              </a:solidFill>
            </a:endParaRPr>
          </a:p>
        </p:txBody>
      </p:sp>
      <p:cxnSp>
        <p:nvCxnSpPr>
          <p:cNvPr id="25" name="Прямая соединительная линия 24"/>
          <p:cNvCxnSpPr/>
          <p:nvPr/>
        </p:nvCxnSpPr>
        <p:spPr>
          <a:xfrm flipV="1">
            <a:off x="4857752" y="3357562"/>
            <a:ext cx="428628" cy="35719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flipV="1">
            <a:off x="6143636" y="3429000"/>
            <a:ext cx="428628" cy="35719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0" y="13620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174" name="Rectangle 6"/>
          <p:cNvSpPr>
            <a:spLocks noChangeArrowheads="1"/>
          </p:cNvSpPr>
          <p:nvPr/>
        </p:nvSpPr>
        <p:spPr bwMode="auto">
          <a:xfrm>
            <a:off x="0" y="13620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176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177" name="Rectangle 9"/>
          <p:cNvSpPr>
            <a:spLocks noChangeArrowheads="1"/>
          </p:cNvSpPr>
          <p:nvPr/>
        </p:nvSpPr>
        <p:spPr bwMode="auto">
          <a:xfrm>
            <a:off x="0" y="13620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182" name="Rectangle 14"/>
          <p:cNvSpPr>
            <a:spLocks noChangeArrowheads="1"/>
          </p:cNvSpPr>
          <p:nvPr/>
        </p:nvSpPr>
        <p:spPr bwMode="auto">
          <a:xfrm>
            <a:off x="0" y="5000636"/>
            <a:ext cx="91440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Разность </a:t>
            </a:r>
            <a:r>
              <a:rPr kumimoji="0" lang="ru-RU" sz="3200" b="0" i="0" u="none" strike="noStrike" cap="none" normalizeH="0" baseline="0" dirty="0" err="1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а.п</a:t>
            </a:r>
            <a:r>
              <a:rPr kumimoji="0" lang="ru-RU" sz="3200" b="0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равна разности любых двух её членов,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делённой на разность их номеров.</a:t>
            </a:r>
            <a:endParaRPr kumimoji="0" lang="ru-RU" sz="3200" b="0" i="0" u="none" strike="noStrike" cap="none" normalizeH="0" baseline="0" dirty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</p:txBody>
      </p:sp>
      <p:sp>
        <p:nvSpPr>
          <p:cNvPr id="7184" name="Rectangle 1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7183" name="Picture 1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00430" y="4071942"/>
            <a:ext cx="2219325" cy="904875"/>
          </a:xfrm>
          <a:prstGeom prst="rect">
            <a:avLst/>
          </a:prstGeom>
          <a:noFill/>
        </p:spPr>
      </p:pic>
      <p:sp>
        <p:nvSpPr>
          <p:cNvPr id="7185" name="Rectangle 17"/>
          <p:cNvSpPr>
            <a:spLocks noChangeArrowheads="1"/>
          </p:cNvSpPr>
          <p:nvPr/>
        </p:nvSpPr>
        <p:spPr bwMode="auto">
          <a:xfrm>
            <a:off x="0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188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189" name="Rectangle 21"/>
          <p:cNvSpPr>
            <a:spLocks noChangeArrowheads="1"/>
          </p:cNvSpPr>
          <p:nvPr/>
        </p:nvSpPr>
        <p:spPr bwMode="auto">
          <a:xfrm>
            <a:off x="0" y="10096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190" name="Rectangle 22"/>
          <p:cNvSpPr>
            <a:spLocks noChangeArrowheads="1"/>
          </p:cNvSpPr>
          <p:nvPr/>
        </p:nvSpPr>
        <p:spPr bwMode="auto">
          <a:xfrm>
            <a:off x="0" y="1562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pSp>
        <p:nvGrpSpPr>
          <p:cNvPr id="36" name="Группа 35"/>
          <p:cNvGrpSpPr/>
          <p:nvPr/>
        </p:nvGrpSpPr>
        <p:grpSpPr>
          <a:xfrm>
            <a:off x="0" y="2000240"/>
            <a:ext cx="9501158" cy="1144596"/>
            <a:chOff x="0" y="2000240"/>
            <a:chExt cx="9501158" cy="1144596"/>
          </a:xfrm>
        </p:grpSpPr>
        <p:cxnSp>
          <p:nvCxnSpPr>
            <p:cNvPr id="22" name="Прямая соединительная линия 21"/>
            <p:cNvCxnSpPr/>
            <p:nvPr/>
          </p:nvCxnSpPr>
          <p:spPr>
            <a:xfrm>
              <a:off x="2571736" y="3143248"/>
              <a:ext cx="4071966" cy="1588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3" name="Группа 32"/>
            <p:cNvGrpSpPr/>
            <p:nvPr/>
          </p:nvGrpSpPr>
          <p:grpSpPr>
            <a:xfrm>
              <a:off x="0" y="2000240"/>
              <a:ext cx="9501158" cy="1077218"/>
              <a:chOff x="0" y="2000240"/>
              <a:chExt cx="9501158" cy="1077218"/>
            </a:xfrm>
          </p:grpSpPr>
          <p:sp>
            <p:nvSpPr>
              <p:cNvPr id="7169" name="Rectangle 1"/>
              <p:cNvSpPr>
                <a:spLocks noChangeArrowheads="1"/>
              </p:cNvSpPr>
              <p:nvPr/>
            </p:nvSpPr>
            <p:spPr bwMode="auto">
              <a:xfrm>
                <a:off x="0" y="2000240"/>
                <a:ext cx="9501158" cy="10772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3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Times New Roman" pitchFamily="18" charset="0"/>
                    <a:cs typeface="Times New Roman" pitchFamily="18" charset="0"/>
                  </a:rPr>
                  <a:t>                                       </a:t>
                </a:r>
                <a:r>
                  <a:rPr kumimoji="0" lang="ru-RU" sz="3200" b="0" i="0" u="none" strike="noStrike" cap="none" normalizeH="0" baseline="0" dirty="0" err="1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Calibri" pitchFamily="34" charset="0"/>
                    <a:ea typeface="Times New Roman" pitchFamily="18" charset="0"/>
                    <a:cs typeface="Times New Roman" pitchFamily="18" charset="0"/>
                  </a:rPr>
                  <a:t>a</a:t>
                </a:r>
                <a:r>
                  <a:rPr kumimoji="0" lang="ru-RU" sz="3200" b="0" i="0" u="none" strike="noStrike" cap="none" normalizeH="0" baseline="-30000" dirty="0" err="1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Calibri" pitchFamily="34" charset="0"/>
                    <a:ea typeface="Times New Roman" pitchFamily="18" charset="0"/>
                    <a:cs typeface="Times New Roman" pitchFamily="18" charset="0"/>
                  </a:rPr>
                  <a:t>m</a:t>
                </a:r>
                <a:r>
                  <a:rPr kumimoji="0" lang="ru-RU" sz="3200" b="0" i="0" u="none" strike="noStrike" cap="none" normalizeH="0" baseline="0" dirty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Calibri" pitchFamily="34" charset="0"/>
                    <a:ea typeface="Times New Roman" pitchFamily="18" charset="0"/>
                    <a:cs typeface="Times New Roman" pitchFamily="18" charset="0"/>
                  </a:rPr>
                  <a:t> = a</a:t>
                </a:r>
                <a:r>
                  <a:rPr kumimoji="0" lang="ru-RU" sz="3200" b="0" i="0" u="none" strike="noStrike" cap="none" normalizeH="0" baseline="-30000" dirty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Calibri" pitchFamily="34" charset="0"/>
                    <a:ea typeface="Times New Roman" pitchFamily="18" charset="0"/>
                    <a:cs typeface="Times New Roman" pitchFamily="18" charset="0"/>
                  </a:rPr>
                  <a:t>1 </a:t>
                </a:r>
                <a:r>
                  <a:rPr kumimoji="0" lang="ru-RU" sz="3200" b="0" i="0" u="none" strike="noStrike" cap="none" normalizeH="0" baseline="0" dirty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Calibri" pitchFamily="34" charset="0"/>
                    <a:ea typeface="Times New Roman" pitchFamily="18" charset="0"/>
                    <a:cs typeface="Times New Roman" pitchFamily="18" charset="0"/>
                  </a:rPr>
                  <a:t>+ </a:t>
                </a:r>
                <a:r>
                  <a:rPr kumimoji="0" lang="ru-RU" sz="3200" b="0" i="0" u="none" strike="noStrike" cap="none" normalizeH="0" baseline="0" dirty="0" err="1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Calibri" pitchFamily="34" charset="0"/>
                    <a:ea typeface="Times New Roman" pitchFamily="18" charset="0"/>
                    <a:cs typeface="Times New Roman" pitchFamily="18" charset="0"/>
                  </a:rPr>
                  <a:t>d</a:t>
                </a:r>
                <a:r>
                  <a:rPr kumimoji="0" lang="ru-RU" sz="3200" b="0" i="0" u="none" strike="noStrike" cap="none" normalizeH="0" baseline="0" dirty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Calibri" pitchFamily="34" charset="0"/>
                    <a:ea typeface="Times New Roman" pitchFamily="18" charset="0"/>
                    <a:cs typeface="Times New Roman" pitchFamily="18" charset="0"/>
                  </a:rPr>
                  <a:t>(</a:t>
                </a:r>
                <a:r>
                  <a:rPr kumimoji="0" lang="ru-RU" sz="3200" b="0" i="0" u="none" strike="noStrike" cap="none" normalizeH="0" baseline="0" dirty="0" err="1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Calibri" pitchFamily="34" charset="0"/>
                    <a:ea typeface="Times New Roman" pitchFamily="18" charset="0"/>
                    <a:cs typeface="Times New Roman" pitchFamily="18" charset="0"/>
                  </a:rPr>
                  <a:t>m</a:t>
                </a:r>
                <a:r>
                  <a:rPr kumimoji="0" lang="ru-RU" sz="3200" b="0" i="0" u="none" strike="noStrike" cap="none" normalizeH="0" baseline="0" dirty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Calibri" pitchFamily="34" charset="0"/>
                    <a:ea typeface="Times New Roman" pitchFamily="18" charset="0"/>
                    <a:cs typeface="Times New Roman" pitchFamily="18" charset="0"/>
                  </a:rPr>
                  <a:t> – 1)</a:t>
                </a:r>
                <a:endParaRPr kumimoji="0" lang="ru-RU" sz="900" b="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Arial" pitchFamily="34" charset="0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3200" b="0" i="0" u="none" strike="noStrike" cap="none" normalizeH="0" baseline="0" dirty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Calibri" pitchFamily="34" charset="0"/>
                    <a:ea typeface="Times New Roman" pitchFamily="18" charset="0"/>
                    <a:cs typeface="Times New Roman" pitchFamily="18" charset="0"/>
                  </a:rPr>
                  <a:t>                                       </a:t>
                </a:r>
                <a:r>
                  <a:rPr kumimoji="0" lang="ru-RU" sz="3200" b="0" i="0" u="none" strike="noStrike" cap="none" normalizeH="0" baseline="0" dirty="0" err="1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Calibri" pitchFamily="34" charset="0"/>
                    <a:ea typeface="Times New Roman" pitchFamily="18" charset="0"/>
                    <a:cs typeface="Times New Roman" pitchFamily="18" charset="0"/>
                  </a:rPr>
                  <a:t>a</a:t>
                </a:r>
                <a:r>
                  <a:rPr kumimoji="0" lang="ru-RU" sz="3200" b="0" i="0" u="none" strike="noStrike" cap="none" normalizeH="0" baseline="-30000" dirty="0" err="1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Calibri" pitchFamily="34" charset="0"/>
                    <a:ea typeface="Times New Roman" pitchFamily="18" charset="0"/>
                    <a:cs typeface="Times New Roman" pitchFamily="18" charset="0"/>
                  </a:rPr>
                  <a:t>n</a:t>
                </a:r>
                <a:r>
                  <a:rPr kumimoji="0" lang="ru-RU" sz="3200" b="0" i="0" u="none" strike="noStrike" cap="none" normalizeH="0" baseline="0" dirty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Calibri" pitchFamily="34" charset="0"/>
                    <a:ea typeface="Times New Roman" pitchFamily="18" charset="0"/>
                    <a:cs typeface="Times New Roman" pitchFamily="18" charset="0"/>
                  </a:rPr>
                  <a:t> = a</a:t>
                </a:r>
                <a:r>
                  <a:rPr kumimoji="0" lang="ru-RU" sz="3200" b="0" i="0" u="none" strike="noStrike" cap="none" normalizeH="0" baseline="-30000" dirty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Calibri" pitchFamily="34" charset="0"/>
                    <a:ea typeface="Times New Roman" pitchFamily="18" charset="0"/>
                    <a:cs typeface="Times New Roman" pitchFamily="18" charset="0"/>
                  </a:rPr>
                  <a:t>1 </a:t>
                </a:r>
                <a:r>
                  <a:rPr kumimoji="0" lang="ru-RU" sz="3200" b="0" i="0" u="none" strike="noStrike" cap="none" normalizeH="0" baseline="0" dirty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Calibri" pitchFamily="34" charset="0"/>
                    <a:ea typeface="Times New Roman" pitchFamily="18" charset="0"/>
                    <a:cs typeface="Times New Roman" pitchFamily="18" charset="0"/>
                  </a:rPr>
                  <a:t>+  </a:t>
                </a:r>
                <a:r>
                  <a:rPr kumimoji="0" lang="ru-RU" sz="3200" b="0" i="0" u="none" strike="noStrike" cap="none" normalizeH="0" baseline="0" dirty="0" err="1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Calibri" pitchFamily="34" charset="0"/>
                    <a:ea typeface="Times New Roman" pitchFamily="18" charset="0"/>
                    <a:cs typeface="Times New Roman" pitchFamily="18" charset="0"/>
                  </a:rPr>
                  <a:t>d</a:t>
                </a:r>
                <a:r>
                  <a:rPr kumimoji="0" lang="ru-RU" sz="3200" b="0" i="0" u="none" strike="noStrike" cap="none" normalizeH="0" baseline="0" dirty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Calibri" pitchFamily="34" charset="0"/>
                    <a:ea typeface="Times New Roman" pitchFamily="18" charset="0"/>
                    <a:cs typeface="Times New Roman" pitchFamily="18" charset="0"/>
                  </a:rPr>
                  <a:t>(</a:t>
                </a:r>
                <a:r>
                  <a:rPr kumimoji="0" lang="ru-RU" sz="3200" b="0" i="0" u="none" strike="noStrike" cap="none" normalizeH="0" baseline="0" dirty="0" err="1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Calibri" pitchFamily="34" charset="0"/>
                    <a:ea typeface="Times New Roman" pitchFamily="18" charset="0"/>
                    <a:cs typeface="Times New Roman" pitchFamily="18" charset="0"/>
                  </a:rPr>
                  <a:t>n</a:t>
                </a:r>
                <a:r>
                  <a:rPr kumimoji="0" lang="ru-RU" sz="3200" b="0" i="0" u="none" strike="noStrike" cap="none" normalizeH="0" baseline="0" dirty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Calibri" pitchFamily="34" charset="0"/>
                    <a:ea typeface="Times New Roman" pitchFamily="18" charset="0"/>
                    <a:cs typeface="Times New Roman" pitchFamily="18" charset="0"/>
                  </a:rPr>
                  <a:t> – 1)</a:t>
                </a:r>
                <a:endParaRPr kumimoji="0" lang="ru-RU" sz="1800" b="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34" name="Левая фигурная скобка 33"/>
              <p:cNvSpPr/>
              <p:nvPr/>
            </p:nvSpPr>
            <p:spPr>
              <a:xfrm>
                <a:off x="3428992" y="2143116"/>
                <a:ext cx="214314" cy="928694"/>
              </a:xfrm>
              <a:prstGeom prst="leftBrac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32" name="Прямая соединительная линия 31"/>
              <p:cNvCxnSpPr/>
              <p:nvPr/>
            </p:nvCxnSpPr>
            <p:spPr>
              <a:xfrm>
                <a:off x="2928926" y="2643182"/>
                <a:ext cx="285752" cy="1588"/>
              </a:xfrm>
              <a:prstGeom prst="line">
                <a:avLst/>
              </a:prstGeom>
              <a:ln w="254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71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71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3" grpId="0"/>
      <p:bldP spid="718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1381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1381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1381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0" y="1733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4" name="Текст 2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sz="3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3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вариант</a:t>
            </a:r>
          </a:p>
        </p:txBody>
      </p:sp>
      <p:sp>
        <p:nvSpPr>
          <p:cNvPr id="29" name="Содержимое 28"/>
          <p:cNvSpPr>
            <a:spLocks noGrp="1"/>
          </p:cNvSpPr>
          <p:nvPr>
            <p:ph sz="half" idx="2"/>
          </p:nvPr>
        </p:nvSpPr>
        <p:spPr>
          <a:xfrm>
            <a:off x="428596" y="2143116"/>
            <a:ext cx="4040188" cy="3951288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1) 19; 32; 45; 58; … - </a:t>
            </a:r>
            <a:r>
              <a:rPr lang="ru-RU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а.п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>
              <a:buNone/>
            </a:pP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Задать её формулой </a:t>
            </a:r>
            <a:r>
              <a:rPr lang="ru-RU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n-ного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члена.</a:t>
            </a:r>
          </a:p>
          <a:p>
            <a:pPr algn="ctr">
              <a:buNone/>
            </a:pP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2) Найти разность </a:t>
            </a:r>
            <a:r>
              <a:rPr lang="ru-RU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а.п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., если</a:t>
            </a:r>
          </a:p>
          <a:p>
            <a:pPr algn="ctr">
              <a:buNone/>
            </a:pP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– а</a:t>
            </a:r>
            <a:r>
              <a:rPr lang="ru-RU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= - 21,3.</a:t>
            </a:r>
          </a:p>
          <a:p>
            <a:pPr>
              <a:buNone/>
            </a:pP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3) Между числами – 5 и 7 вставить три числа так, чтобы вместе с данными они образовали </a:t>
            </a:r>
            <a:r>
              <a:rPr lang="ru-RU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а.п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  <p:sp>
        <p:nvSpPr>
          <p:cNvPr id="30" name="Содержимое 29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1) 99; 74; 49; 24; … - </a:t>
            </a:r>
            <a:r>
              <a:rPr lang="ru-RU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а.п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>
              <a:buNone/>
            </a:pP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Задать её формулой </a:t>
            </a:r>
            <a:r>
              <a:rPr lang="ru-RU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n-ного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члена.</a:t>
            </a:r>
          </a:p>
          <a:p>
            <a:pPr algn="ctr">
              <a:buNone/>
            </a:pP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2) Найти разность </a:t>
            </a:r>
            <a:r>
              <a:rPr lang="ru-RU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а.п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., если</a:t>
            </a:r>
          </a:p>
          <a:p>
            <a:pPr algn="ctr">
              <a:buNone/>
            </a:pP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– а</a:t>
            </a:r>
            <a:r>
              <a:rPr lang="ru-RU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= - 78,4.</a:t>
            </a:r>
          </a:p>
          <a:p>
            <a:pPr>
              <a:buNone/>
            </a:pP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3) Между числами – 28 и 12 вставить четыре числа так, чтобы вместе с данными они образовали </a:t>
            </a:r>
            <a:r>
              <a:rPr lang="ru-RU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а.п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>
                <a:solidFill>
                  <a:srgbClr val="C00000"/>
                </a:solidFill>
                <a:effectLst/>
                <a:latin typeface="Times New Roman" pitchFamily="18" charset="0"/>
              </a:rPr>
              <a:t>Самостоятельная работа</a:t>
            </a:r>
          </a:p>
        </p:txBody>
      </p:sp>
      <p:sp>
        <p:nvSpPr>
          <p:cNvPr id="26" name="Текст 25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pPr algn="ctr"/>
            <a:r>
              <a:rPr lang="ru-RU" sz="3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en-US" sz="3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вариант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Прямая соединительная линия 5"/>
          <p:cNvCxnSpPr/>
          <p:nvPr/>
        </p:nvCxnSpPr>
        <p:spPr>
          <a:xfrm flipV="1">
            <a:off x="142876" y="857232"/>
            <a:ext cx="8858280" cy="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0" y="1381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0" y="285728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9462" name="Rectangle 6"/>
          <p:cNvSpPr>
            <a:spLocks noChangeArrowheads="1"/>
          </p:cNvSpPr>
          <p:nvPr/>
        </p:nvSpPr>
        <p:spPr bwMode="auto">
          <a:xfrm>
            <a:off x="0" y="1381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464" name="Rectangle 8"/>
          <p:cNvSpPr>
            <a:spLocks noChangeArrowheads="1"/>
          </p:cNvSpPr>
          <p:nvPr/>
        </p:nvSpPr>
        <p:spPr bwMode="auto">
          <a:xfrm>
            <a:off x="0" y="357166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9465" name="Rectangle 9"/>
          <p:cNvSpPr>
            <a:spLocks noChangeArrowheads="1"/>
          </p:cNvSpPr>
          <p:nvPr/>
        </p:nvSpPr>
        <p:spPr bwMode="auto">
          <a:xfrm>
            <a:off x="0" y="13906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467" name="Rectangle 11"/>
          <p:cNvSpPr>
            <a:spLocks noChangeArrowheads="1"/>
          </p:cNvSpPr>
          <p:nvPr/>
        </p:nvSpPr>
        <p:spPr bwMode="auto">
          <a:xfrm>
            <a:off x="0" y="357166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9468" name="Rectangle 12"/>
          <p:cNvSpPr>
            <a:spLocks noChangeArrowheads="1"/>
          </p:cNvSpPr>
          <p:nvPr/>
        </p:nvSpPr>
        <p:spPr bwMode="auto">
          <a:xfrm>
            <a:off x="0" y="1381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285728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0" y="11620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0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6" name="Rectangle 8"/>
          <p:cNvSpPr>
            <a:spLocks noChangeArrowheads="1"/>
          </p:cNvSpPr>
          <p:nvPr/>
        </p:nvSpPr>
        <p:spPr bwMode="auto">
          <a:xfrm>
            <a:off x="152400" y="36669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8" name="Содержимое 17"/>
          <p:cNvSpPr>
            <a:spLocks noGrp="1"/>
          </p:cNvSpPr>
          <p:nvPr>
            <p:ph idx="1"/>
          </p:nvPr>
        </p:nvSpPr>
        <p:spPr>
          <a:xfrm>
            <a:off x="0" y="1571612"/>
            <a:ext cx="91440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Сборник заданий для подготовки к ГИА в 9 классе  </a:t>
            </a:r>
          </a:p>
          <a:p>
            <a:pPr algn="ctr">
              <a:buNone/>
            </a:pP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Изд-во «Просвещение» Москва 2011</a:t>
            </a:r>
          </a:p>
          <a:p>
            <a:pPr algn="ctr">
              <a:buNone/>
            </a:pP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№№ 7.1 – 7.5</a:t>
            </a:r>
          </a:p>
          <a:p>
            <a:pPr algn="ctr">
              <a:buNone/>
            </a:pP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Выучить:</a:t>
            </a:r>
          </a:p>
          <a:p>
            <a:pPr marL="514350" indent="-514350" algn="ctr">
              <a:buNone/>
            </a:pP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1) определение </a:t>
            </a:r>
            <a:r>
              <a:rPr lang="ru-RU" sz="32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а.п</a:t>
            </a: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.;</a:t>
            </a:r>
          </a:p>
          <a:p>
            <a:pPr marL="514350" indent="-514350" algn="ctr">
              <a:buNone/>
            </a:pP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2) вывод формулы </a:t>
            </a:r>
            <a:r>
              <a:rPr lang="ru-RU" sz="32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n-ного</a:t>
            </a: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члена </a:t>
            </a:r>
            <a:r>
              <a:rPr lang="ru-RU" sz="32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а.п</a:t>
            </a: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.;</a:t>
            </a:r>
          </a:p>
          <a:p>
            <a:pPr marL="514350" indent="-514350" algn="ctr">
              <a:buNone/>
            </a:pP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3) вывод формулы для нахождения разности </a:t>
            </a:r>
            <a:r>
              <a:rPr lang="ru-RU" sz="32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а.п</a:t>
            </a: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ctr">
              <a:buNone/>
            </a:pPr>
            <a:endParaRPr lang="ru-RU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57232"/>
          </a:xfrm>
        </p:spPr>
        <p:txBody>
          <a:bodyPr>
            <a:normAutofit/>
          </a:bodyPr>
          <a:lstStyle/>
          <a:p>
            <a:pPr algn="ctr"/>
            <a:r>
              <a:rPr lang="ru-RU" sz="4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Домашнее задание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" dur="80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" dur="80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80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80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80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80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4" dur="80"/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5" dur="80"/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80"/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9" dur="80"/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0" dur="80"/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80"/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1018</TotalTime>
  <Words>475</Words>
  <Application>Microsoft Office PowerPoint</Application>
  <PresentationFormat>Экран (4:3)</PresentationFormat>
  <Paragraphs>75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Arial</vt:lpstr>
      <vt:lpstr>Calibri</vt:lpstr>
      <vt:lpstr>Constantia</vt:lpstr>
      <vt:lpstr>Times New Roman</vt:lpstr>
      <vt:lpstr>Wingdings 2</vt:lpstr>
      <vt:lpstr>Бумажная</vt:lpstr>
      <vt:lpstr>Презентация PowerPoint</vt:lpstr>
      <vt:lpstr>Найти несколько следующих членов в последовательностях:</vt:lpstr>
      <vt:lpstr>Презентация PowerPoint</vt:lpstr>
      <vt:lpstr>Из определения арифметической прогрессии следует:</vt:lpstr>
      <vt:lpstr>Презентация PowerPoint</vt:lpstr>
      <vt:lpstr>Презентация PowerPoint</vt:lpstr>
      <vt:lpstr>Самостоятельная работа</vt:lpstr>
      <vt:lpstr>Домашнее задание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Закуцкая Марина Владимировна</dc:creator>
  <cp:lastModifiedBy>Денис Карпов</cp:lastModifiedBy>
  <cp:revision>146</cp:revision>
  <dcterms:modified xsi:type="dcterms:W3CDTF">2019-12-22T17:07:57Z</dcterms:modified>
</cp:coreProperties>
</file>