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69" r:id="rId4"/>
    <p:sldId id="270" r:id="rId5"/>
    <p:sldId id="271" r:id="rId6"/>
    <p:sldId id="265" r:id="rId7"/>
    <p:sldId id="266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0" autoAdjust="0"/>
  </p:normalViewPr>
  <p:slideViewPr>
    <p:cSldViewPr>
      <p:cViewPr varScale="1">
        <p:scale>
          <a:sx n="85" d="100"/>
          <a:sy n="85" d="100"/>
        </p:scale>
        <p:origin x="11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9165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Цикл уроков для 9 класса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85728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solidFill>
                  <a:srgbClr val="FF0000"/>
                </a:solidFill>
              </a:rPr>
              <a:t>Последовательности </a:t>
            </a:r>
          </a:p>
          <a:p>
            <a:pPr algn="ctr"/>
            <a:r>
              <a:rPr lang="ru-RU" sz="5000" dirty="0">
                <a:solidFill>
                  <a:srgbClr val="FF0000"/>
                </a:solidFill>
              </a:rPr>
              <a:t>(</a:t>
            </a:r>
            <a:r>
              <a:rPr lang="ru-RU" sz="5000" i="1" dirty="0">
                <a:solidFill>
                  <a:srgbClr val="FF0000"/>
                </a:solidFill>
              </a:rPr>
              <a:t>можно ли объять необъятное…</a:t>
            </a:r>
            <a:r>
              <a:rPr lang="ru-RU" sz="50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78645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/>
              <a:t>Учитель – </a:t>
            </a:r>
            <a:r>
              <a:rPr lang="ru-RU" sz="3000" dirty="0" err="1"/>
              <a:t>Закуцкая</a:t>
            </a:r>
            <a:r>
              <a:rPr lang="ru-RU" sz="3000" dirty="0"/>
              <a:t> М.В.</a:t>
            </a:r>
          </a:p>
          <a:p>
            <a:pPr algn="ctr"/>
            <a:r>
              <a:rPr lang="ru-RU" sz="3000" dirty="0"/>
              <a:t>ГОУ лицей № 179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-45720" y="164782"/>
            <a:ext cx="45719" cy="4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4291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Характеристическое свойство </a:t>
            </a:r>
            <a:r>
              <a:rPr lang="ru-RU" sz="12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1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en-US" sz="12800" dirty="0">
                <a:solidFill>
                  <a:schemeClr val="bg1"/>
                </a:solidFill>
              </a:rPr>
              <a:t>a</a:t>
            </a:r>
            <a:r>
              <a:rPr lang="en-US" sz="12800" baseline="-25000" dirty="0">
                <a:solidFill>
                  <a:schemeClr val="bg1"/>
                </a:solidFill>
              </a:rPr>
              <a:t>n</a:t>
            </a:r>
            <a:r>
              <a:rPr lang="en-US" sz="12800" dirty="0">
                <a:solidFill>
                  <a:schemeClr val="bg1"/>
                </a:solidFill>
              </a:rPr>
              <a:t> – a</a:t>
            </a:r>
            <a:r>
              <a:rPr lang="en-US" sz="12800" baseline="-25000" dirty="0">
                <a:solidFill>
                  <a:schemeClr val="bg1"/>
                </a:solidFill>
              </a:rPr>
              <a:t>n-1</a:t>
            </a:r>
            <a:r>
              <a:rPr lang="en-US" sz="12800" dirty="0">
                <a:solidFill>
                  <a:schemeClr val="bg1"/>
                </a:solidFill>
              </a:rPr>
              <a:t> = d</a:t>
            </a:r>
            <a:endParaRPr lang="ru-RU" sz="128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1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a</a:t>
            </a:r>
            <a:r>
              <a:rPr lang="en-US" sz="12800" baseline="-25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n + 1</a:t>
            </a:r>
            <a:r>
              <a:rPr lang="en-US" sz="1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– a</a:t>
            </a:r>
            <a:r>
              <a:rPr lang="en-US" sz="12800" baseline="-250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n</a:t>
            </a:r>
            <a:r>
              <a:rPr lang="en-US" sz="1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= d</a:t>
            </a:r>
            <a:endParaRPr lang="ru-RU" sz="1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>
              <a:buNone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12800" dirty="0">
                <a:solidFill>
                  <a:schemeClr val="bg1"/>
                </a:solidFill>
              </a:rPr>
              <a:t>a</a:t>
            </a:r>
            <a:r>
              <a:rPr lang="en-US" sz="12800" baseline="-25000" dirty="0">
                <a:solidFill>
                  <a:schemeClr val="bg1"/>
                </a:solidFill>
              </a:rPr>
              <a:t>n</a:t>
            </a:r>
            <a:r>
              <a:rPr lang="en-US" sz="12800" dirty="0">
                <a:solidFill>
                  <a:schemeClr val="bg1"/>
                </a:solidFill>
              </a:rPr>
              <a:t> – a</a:t>
            </a:r>
            <a:r>
              <a:rPr lang="en-US" sz="12800" baseline="-25000" dirty="0">
                <a:solidFill>
                  <a:schemeClr val="bg1"/>
                </a:solidFill>
              </a:rPr>
              <a:t>n-1</a:t>
            </a:r>
            <a:r>
              <a:rPr lang="en-US" sz="12800" dirty="0">
                <a:solidFill>
                  <a:schemeClr val="bg1"/>
                </a:solidFill>
              </a:rPr>
              <a:t> = a</a:t>
            </a:r>
            <a:r>
              <a:rPr lang="en-US" sz="12800" baseline="-25000" dirty="0">
                <a:solidFill>
                  <a:schemeClr val="bg1"/>
                </a:solidFill>
              </a:rPr>
              <a:t>n + 1</a:t>
            </a:r>
            <a:r>
              <a:rPr lang="en-US" sz="12800" dirty="0">
                <a:solidFill>
                  <a:schemeClr val="bg1"/>
                </a:solidFill>
              </a:rPr>
              <a:t>  – a</a:t>
            </a:r>
            <a:r>
              <a:rPr lang="en-US" sz="12800" baseline="-25000" dirty="0">
                <a:solidFill>
                  <a:schemeClr val="bg1"/>
                </a:solidFill>
              </a:rPr>
              <a:t>n</a:t>
            </a:r>
            <a:endParaRPr lang="ru-RU" sz="12800" baseline="-250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12800" dirty="0">
                <a:solidFill>
                  <a:schemeClr val="bg1"/>
                </a:solidFill>
              </a:rPr>
              <a:t>2a</a:t>
            </a:r>
            <a:r>
              <a:rPr lang="en-US" sz="12800" baseline="-25000" dirty="0">
                <a:solidFill>
                  <a:schemeClr val="bg1"/>
                </a:solidFill>
              </a:rPr>
              <a:t>n</a:t>
            </a:r>
            <a:r>
              <a:rPr lang="en-US" sz="12800" dirty="0">
                <a:solidFill>
                  <a:schemeClr val="bg1"/>
                </a:solidFill>
              </a:rPr>
              <a:t> = a</a:t>
            </a:r>
            <a:r>
              <a:rPr lang="en-US" sz="12800" baseline="-25000" dirty="0">
                <a:solidFill>
                  <a:schemeClr val="bg1"/>
                </a:solidFill>
              </a:rPr>
              <a:t>n + 1</a:t>
            </a:r>
            <a:r>
              <a:rPr lang="en-US" sz="12800" dirty="0">
                <a:solidFill>
                  <a:schemeClr val="bg1"/>
                </a:solidFill>
              </a:rPr>
              <a:t>  +  a</a:t>
            </a:r>
            <a:r>
              <a:rPr lang="en-US" sz="12800" baseline="-25000" dirty="0">
                <a:solidFill>
                  <a:schemeClr val="bg1"/>
                </a:solidFill>
              </a:rPr>
              <a:t>n-1</a:t>
            </a:r>
            <a:endParaRPr lang="ru-RU" sz="12800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sz="12800" dirty="0"/>
          </a:p>
          <a:p>
            <a:pPr algn="ctr">
              <a:buNone/>
            </a:pPr>
            <a:endParaRPr lang="ru-RU" sz="12800" dirty="0"/>
          </a:p>
          <a:p>
            <a:pPr algn="ctr">
              <a:buNone/>
            </a:pPr>
            <a:r>
              <a:rPr lang="ru-RU" sz="12800" dirty="0">
                <a:solidFill>
                  <a:srgbClr val="0070C0"/>
                </a:solidFill>
                <a:latin typeface="Times New Roman" pitchFamily="18" charset="0"/>
              </a:rPr>
              <a:t>Верно и обратное утверждение.</a:t>
            </a:r>
          </a:p>
          <a:p>
            <a:pPr algn="ctr">
              <a:buNone/>
            </a:pPr>
            <a:r>
              <a:rPr lang="ru-RU" sz="12800" dirty="0">
                <a:solidFill>
                  <a:srgbClr val="0070C0"/>
                </a:solidFill>
                <a:latin typeface="Times New Roman" pitchFamily="18" charset="0"/>
              </a:rPr>
              <a:t>Попробуйте сформулировать и доказать его его.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Урок 5. Свойства членов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</a:rPr>
              <a:t>а.п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3857628"/>
            <a:ext cx="3086100" cy="952500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Необходимое условие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2143116"/>
            <a:ext cx="4500562" cy="38576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Если последовательность 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3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то каждый её член, начиная со второго, равен 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среднему арифметическому </a:t>
            </a:r>
            <a:r>
              <a:rPr lang="ru-RU" sz="3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предыдущего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0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последующего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членов.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Если в последовательности каждый член, начиная со второго, является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средним арифметическим  </a:t>
            </a:r>
            <a:r>
              <a:rPr lang="ru-RU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предыдущего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последующего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членов, то эта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 – арифметическая прогрессия.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Характеристическое свойство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Достаточное условие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Попробуйте сформулировать характеристическое свойство арифметической прогрессии, заменив слова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«предыдущий»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«последующий»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«равноотстоящие члены»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Запишите сформулированное таким образом свойство в виде формулы.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Попытайтесь доказать его.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Характеристическое свойство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(продолжение)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0034" y="1571612"/>
            <a:ext cx="4040188" cy="6397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 вариант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0" y="2285992"/>
            <a:ext cx="4643438" cy="3951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</a:p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786314" y="2285992"/>
            <a:ext cx="4357686" cy="39512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</a:p>
          <a:p>
            <a:pPr algn="ctr">
              <a:buNone/>
            </a:pPr>
            <a:r>
              <a:rPr lang="ru-RU" sz="4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44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Свойство номеров членов </a:t>
            </a:r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>
                <a:solidFill>
                  <a:srgbClr val="0070C0"/>
                </a:solidFill>
              </a:rPr>
              <a:t> вариант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285720" y="285728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128586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0033CC"/>
                </a:solidFill>
              </a:rPr>
              <a:t>	</a:t>
            </a:r>
            <a:endParaRPr lang="en-US" sz="3000" dirty="0"/>
          </a:p>
          <a:p>
            <a:endParaRPr lang="en-US" sz="3000" dirty="0"/>
          </a:p>
          <a:p>
            <a:r>
              <a:rPr lang="en-US" sz="3000" dirty="0"/>
              <a:t>	</a:t>
            </a:r>
            <a:endParaRPr lang="en-US" sz="3000" baseline="30000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78579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35716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571472" y="22859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Хозяин нанял работника на неделю</a:t>
            </a:r>
          </a:p>
          <a:p>
            <a:pPr algn="ctr">
              <a:buNone/>
            </a:pP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(с понедельника по воскресенье включительно), повышая ему каждый день зарплату на одну и ту же величину.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Сколько всего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получил работник, если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четверг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ему заплатили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 рубля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1443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Хозяин и работник (старинная задача)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0" y="128586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0033CC"/>
                </a:solidFill>
              </a:rPr>
              <a:t>	</a:t>
            </a:r>
            <a:endParaRPr lang="en-US" sz="3000" dirty="0"/>
          </a:p>
          <a:p>
            <a:r>
              <a:rPr lang="en-US" sz="3000" dirty="0"/>
              <a:t>	</a:t>
            </a:r>
          </a:p>
          <a:p>
            <a:endParaRPr lang="en-US" sz="3000" dirty="0">
              <a:solidFill>
                <a:srgbClr val="0033CC"/>
              </a:solidFill>
            </a:endParaRPr>
          </a:p>
          <a:p>
            <a:pPr algn="ctr"/>
            <a:r>
              <a:rPr lang="en-US" sz="3000" dirty="0"/>
              <a:t>	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задачи</a:t>
            </a: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72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Пн.     а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Вт.    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+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Ср.   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+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d</a:t>
            </a: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Чт.   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+ 3d   - </a:t>
            </a:r>
            <a:r>
              <a:rPr lang="ru-RU" sz="5400" dirty="0">
                <a:solidFill>
                  <a:srgbClr val="C00000"/>
                </a:solidFill>
                <a:latin typeface="Times New Roman" pitchFamily="18" charset="0"/>
              </a:rPr>
              <a:t>3рубля  </a:t>
            </a:r>
          </a:p>
          <a:p>
            <a:pPr algn="ctr">
              <a:buNone/>
            </a:pP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Птн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.   а + 4d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Сб.     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+ 5d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Вс.      а + 6d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Всего:  7а + 21d = 7(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</a:rPr>
              <a:t>a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+ 3d) = 7* 3 = 21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на применение свойства 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арифметической прогрессии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572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Дано: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40</a:t>
            </a:r>
            <a:endParaRPr lang="ru-RU" sz="35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Найти: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2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 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31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18,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Найти: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3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Дано: 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= 7,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63</a:t>
            </a:r>
          </a:p>
          <a:p>
            <a:pPr algn="ctr">
              <a:buNone/>
            </a:pPr>
            <a:r>
              <a:rPr lang="ru-RU" sz="3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Найти: a</a:t>
            </a:r>
            <a:r>
              <a:rPr lang="ru-RU" sz="35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3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Выучить формулировки свойств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и соответствующие формулы.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Вывести характеристическое свойство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равноотстоящих членов.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Решить из сборника подготовки к ГИА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 7.14; 7.29 (2)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992</TotalTime>
  <Words>434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Constantia</vt:lpstr>
      <vt:lpstr>Times New Roman</vt:lpstr>
      <vt:lpstr>Wingdings 2</vt:lpstr>
      <vt:lpstr>Бумажная</vt:lpstr>
      <vt:lpstr>Презентация PowerPoint</vt:lpstr>
      <vt:lpstr>Урок 5. Свойства членов а.п.</vt:lpstr>
      <vt:lpstr>Характеристическое свойство а.п.</vt:lpstr>
      <vt:lpstr>Характеристическое свойство а.п. (продолжение)</vt:lpstr>
      <vt:lpstr>Свойство номеров членов а.п.</vt:lpstr>
      <vt:lpstr>Хозяин и работник (старинная задача)</vt:lpstr>
      <vt:lpstr>Решение задачи</vt:lpstr>
      <vt:lpstr>Задачи на применение свойства   арифметической прогрессии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149</cp:revision>
  <dcterms:modified xsi:type="dcterms:W3CDTF">2019-12-22T17:07:32Z</dcterms:modified>
</cp:coreProperties>
</file>