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  <p:sldId id="275" r:id="rId3"/>
    <p:sldId id="276" r:id="rId4"/>
    <p:sldId id="277" r:id="rId5"/>
    <p:sldId id="279" r:id="rId6"/>
    <p:sldId id="27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Немецкий математик Карл Фридрих Гаусс</a:t>
            </a:r>
          </a:p>
          <a:p>
            <a:pPr algn="ctr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1777 – 1855</a:t>
            </a:r>
          </a:p>
          <a:p>
            <a:pPr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</a:rPr>
              <a:t>1 + 2 + 3 + … + 98 + 99 + 100 =</a:t>
            </a:r>
          </a:p>
          <a:p>
            <a:pPr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</a:rPr>
              <a:t>101</a:t>
            </a:r>
          </a:p>
          <a:p>
            <a:pPr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</a:rPr>
              <a:t>101</a:t>
            </a:r>
          </a:p>
          <a:p>
            <a:pPr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</a:rPr>
              <a:t>101</a:t>
            </a:r>
          </a:p>
          <a:p>
            <a:pPr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</a:rPr>
              <a:t>=101        50 = </a:t>
            </a:r>
          </a:p>
          <a:p>
            <a:pPr algn="ctr">
              <a:buNone/>
            </a:pPr>
            <a:r>
              <a:rPr lang="ru-RU" sz="3200" dirty="0">
                <a:solidFill>
                  <a:srgbClr val="0070C0"/>
                </a:solidFill>
                <a:latin typeface="Times New Roman" pitchFamily="18" charset="0"/>
              </a:rPr>
              <a:t>= </a:t>
            </a:r>
            <a:r>
              <a:rPr lang="ru-RU" sz="6000" dirty="0">
                <a:solidFill>
                  <a:srgbClr val="0070C0"/>
                </a:solidFill>
                <a:latin typeface="Times New Roman" pitchFamily="18" charset="0"/>
              </a:rPr>
              <a:t>5050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Урок 6 Сумма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</a:rPr>
              <a:t>n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 первых членов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</a:rPr>
              <a:t>а.п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000232" y="314324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лилиния 10"/>
          <p:cNvSpPr/>
          <p:nvPr/>
        </p:nvSpPr>
        <p:spPr>
          <a:xfrm>
            <a:off x="2006600" y="3124200"/>
            <a:ext cx="4610100" cy="1143000"/>
          </a:xfrm>
          <a:custGeom>
            <a:avLst/>
            <a:gdLst>
              <a:gd name="connsiteX0" fmla="*/ 0 w 4610100"/>
              <a:gd name="connsiteY0" fmla="*/ 0 h 1143000"/>
              <a:gd name="connsiteX1" fmla="*/ 25400 w 4610100"/>
              <a:gd name="connsiteY1" fmla="*/ 165100 h 1143000"/>
              <a:gd name="connsiteX2" fmla="*/ 50800 w 4610100"/>
              <a:gd name="connsiteY2" fmla="*/ 203200 h 1143000"/>
              <a:gd name="connsiteX3" fmla="*/ 63500 w 4610100"/>
              <a:gd name="connsiteY3" fmla="*/ 241300 h 1143000"/>
              <a:gd name="connsiteX4" fmla="*/ 88900 w 4610100"/>
              <a:gd name="connsiteY4" fmla="*/ 279400 h 1143000"/>
              <a:gd name="connsiteX5" fmla="*/ 165100 w 4610100"/>
              <a:gd name="connsiteY5" fmla="*/ 393700 h 1143000"/>
              <a:gd name="connsiteX6" fmla="*/ 190500 w 4610100"/>
              <a:gd name="connsiteY6" fmla="*/ 431800 h 1143000"/>
              <a:gd name="connsiteX7" fmla="*/ 254000 w 4610100"/>
              <a:gd name="connsiteY7" fmla="*/ 482600 h 1143000"/>
              <a:gd name="connsiteX8" fmla="*/ 304800 w 4610100"/>
              <a:gd name="connsiteY8" fmla="*/ 546100 h 1143000"/>
              <a:gd name="connsiteX9" fmla="*/ 381000 w 4610100"/>
              <a:gd name="connsiteY9" fmla="*/ 609600 h 1143000"/>
              <a:gd name="connsiteX10" fmla="*/ 457200 w 4610100"/>
              <a:gd name="connsiteY10" fmla="*/ 660400 h 1143000"/>
              <a:gd name="connsiteX11" fmla="*/ 571500 w 4610100"/>
              <a:gd name="connsiteY11" fmla="*/ 749300 h 1143000"/>
              <a:gd name="connsiteX12" fmla="*/ 647700 w 4610100"/>
              <a:gd name="connsiteY12" fmla="*/ 774700 h 1143000"/>
              <a:gd name="connsiteX13" fmla="*/ 800100 w 4610100"/>
              <a:gd name="connsiteY13" fmla="*/ 863600 h 1143000"/>
              <a:gd name="connsiteX14" fmla="*/ 838200 w 4610100"/>
              <a:gd name="connsiteY14" fmla="*/ 889000 h 1143000"/>
              <a:gd name="connsiteX15" fmla="*/ 889000 w 4610100"/>
              <a:gd name="connsiteY15" fmla="*/ 901700 h 1143000"/>
              <a:gd name="connsiteX16" fmla="*/ 927100 w 4610100"/>
              <a:gd name="connsiteY16" fmla="*/ 914400 h 1143000"/>
              <a:gd name="connsiteX17" fmla="*/ 977900 w 4610100"/>
              <a:gd name="connsiteY17" fmla="*/ 927100 h 1143000"/>
              <a:gd name="connsiteX18" fmla="*/ 1092200 w 4610100"/>
              <a:gd name="connsiteY18" fmla="*/ 977900 h 1143000"/>
              <a:gd name="connsiteX19" fmla="*/ 1193800 w 4610100"/>
              <a:gd name="connsiteY19" fmla="*/ 1016000 h 1143000"/>
              <a:gd name="connsiteX20" fmla="*/ 1244600 w 4610100"/>
              <a:gd name="connsiteY20" fmla="*/ 1054100 h 1143000"/>
              <a:gd name="connsiteX21" fmla="*/ 1447800 w 4610100"/>
              <a:gd name="connsiteY21" fmla="*/ 1079500 h 1143000"/>
              <a:gd name="connsiteX22" fmla="*/ 1676400 w 4610100"/>
              <a:gd name="connsiteY22" fmla="*/ 1104900 h 1143000"/>
              <a:gd name="connsiteX23" fmla="*/ 2057400 w 4610100"/>
              <a:gd name="connsiteY23" fmla="*/ 1130300 h 1143000"/>
              <a:gd name="connsiteX24" fmla="*/ 2222500 w 4610100"/>
              <a:gd name="connsiteY24" fmla="*/ 1143000 h 1143000"/>
              <a:gd name="connsiteX25" fmla="*/ 3302000 w 4610100"/>
              <a:gd name="connsiteY25" fmla="*/ 1130300 h 1143000"/>
              <a:gd name="connsiteX26" fmla="*/ 3505200 w 4610100"/>
              <a:gd name="connsiteY26" fmla="*/ 1054100 h 1143000"/>
              <a:gd name="connsiteX27" fmla="*/ 3644900 w 4610100"/>
              <a:gd name="connsiteY27" fmla="*/ 990600 h 1143000"/>
              <a:gd name="connsiteX28" fmla="*/ 3683000 w 4610100"/>
              <a:gd name="connsiteY28" fmla="*/ 965200 h 1143000"/>
              <a:gd name="connsiteX29" fmla="*/ 3733800 w 4610100"/>
              <a:gd name="connsiteY29" fmla="*/ 927100 h 1143000"/>
              <a:gd name="connsiteX30" fmla="*/ 3797300 w 4610100"/>
              <a:gd name="connsiteY30" fmla="*/ 901700 h 1143000"/>
              <a:gd name="connsiteX31" fmla="*/ 3835400 w 4610100"/>
              <a:gd name="connsiteY31" fmla="*/ 889000 h 1143000"/>
              <a:gd name="connsiteX32" fmla="*/ 3911600 w 4610100"/>
              <a:gd name="connsiteY32" fmla="*/ 838200 h 1143000"/>
              <a:gd name="connsiteX33" fmla="*/ 3987800 w 4610100"/>
              <a:gd name="connsiteY33" fmla="*/ 787400 h 1143000"/>
              <a:gd name="connsiteX34" fmla="*/ 4025900 w 4610100"/>
              <a:gd name="connsiteY34" fmla="*/ 736600 h 1143000"/>
              <a:gd name="connsiteX35" fmla="*/ 4064000 w 4610100"/>
              <a:gd name="connsiteY35" fmla="*/ 711200 h 1143000"/>
              <a:gd name="connsiteX36" fmla="*/ 4102100 w 4610100"/>
              <a:gd name="connsiteY36" fmla="*/ 673100 h 1143000"/>
              <a:gd name="connsiteX37" fmla="*/ 4178300 w 4610100"/>
              <a:gd name="connsiteY37" fmla="*/ 622300 h 1143000"/>
              <a:gd name="connsiteX38" fmla="*/ 4241800 w 4610100"/>
              <a:gd name="connsiteY38" fmla="*/ 546100 h 1143000"/>
              <a:gd name="connsiteX39" fmla="*/ 4279900 w 4610100"/>
              <a:gd name="connsiteY39" fmla="*/ 508000 h 1143000"/>
              <a:gd name="connsiteX40" fmla="*/ 4305300 w 4610100"/>
              <a:gd name="connsiteY40" fmla="*/ 469900 h 1143000"/>
              <a:gd name="connsiteX41" fmla="*/ 4381500 w 4610100"/>
              <a:gd name="connsiteY41" fmla="*/ 406400 h 1143000"/>
              <a:gd name="connsiteX42" fmla="*/ 4470400 w 4610100"/>
              <a:gd name="connsiteY42" fmla="*/ 317500 h 1143000"/>
              <a:gd name="connsiteX43" fmla="*/ 4584700 w 4610100"/>
              <a:gd name="connsiteY43" fmla="*/ 215900 h 1143000"/>
              <a:gd name="connsiteX44" fmla="*/ 4597400 w 4610100"/>
              <a:gd name="connsiteY44" fmla="*/ 177800 h 1143000"/>
              <a:gd name="connsiteX45" fmla="*/ 4610100 w 4610100"/>
              <a:gd name="connsiteY45" fmla="*/ 254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610100" h="1143000">
                <a:moveTo>
                  <a:pt x="0" y="0"/>
                </a:moveTo>
                <a:cubicBezTo>
                  <a:pt x="2550" y="22946"/>
                  <a:pt x="8902" y="126604"/>
                  <a:pt x="25400" y="165100"/>
                </a:cubicBezTo>
                <a:cubicBezTo>
                  <a:pt x="31413" y="179129"/>
                  <a:pt x="43974" y="189548"/>
                  <a:pt x="50800" y="203200"/>
                </a:cubicBezTo>
                <a:cubicBezTo>
                  <a:pt x="56787" y="215174"/>
                  <a:pt x="57513" y="229326"/>
                  <a:pt x="63500" y="241300"/>
                </a:cubicBezTo>
                <a:cubicBezTo>
                  <a:pt x="70326" y="254952"/>
                  <a:pt x="81327" y="266148"/>
                  <a:pt x="88900" y="279400"/>
                </a:cubicBezTo>
                <a:cubicBezTo>
                  <a:pt x="157684" y="399772"/>
                  <a:pt x="57714" y="250518"/>
                  <a:pt x="165100" y="393700"/>
                </a:cubicBezTo>
                <a:cubicBezTo>
                  <a:pt x="174258" y="405911"/>
                  <a:pt x="179707" y="421007"/>
                  <a:pt x="190500" y="431800"/>
                </a:cubicBezTo>
                <a:cubicBezTo>
                  <a:pt x="209667" y="450967"/>
                  <a:pt x="234833" y="463433"/>
                  <a:pt x="254000" y="482600"/>
                </a:cubicBezTo>
                <a:cubicBezTo>
                  <a:pt x="273167" y="501767"/>
                  <a:pt x="285633" y="526933"/>
                  <a:pt x="304800" y="546100"/>
                </a:cubicBezTo>
                <a:cubicBezTo>
                  <a:pt x="328179" y="569479"/>
                  <a:pt x="354549" y="589762"/>
                  <a:pt x="381000" y="609600"/>
                </a:cubicBezTo>
                <a:cubicBezTo>
                  <a:pt x="405422" y="627916"/>
                  <a:pt x="435614" y="638814"/>
                  <a:pt x="457200" y="660400"/>
                </a:cubicBezTo>
                <a:cubicBezTo>
                  <a:pt x="499011" y="702211"/>
                  <a:pt x="510737" y="718919"/>
                  <a:pt x="571500" y="749300"/>
                </a:cubicBezTo>
                <a:cubicBezTo>
                  <a:pt x="595447" y="761274"/>
                  <a:pt x="622300" y="766233"/>
                  <a:pt x="647700" y="774700"/>
                </a:cubicBezTo>
                <a:cubicBezTo>
                  <a:pt x="743764" y="846748"/>
                  <a:pt x="652783" y="783245"/>
                  <a:pt x="800100" y="863600"/>
                </a:cubicBezTo>
                <a:cubicBezTo>
                  <a:pt x="813500" y="870909"/>
                  <a:pt x="824171" y="882987"/>
                  <a:pt x="838200" y="889000"/>
                </a:cubicBezTo>
                <a:cubicBezTo>
                  <a:pt x="854243" y="895876"/>
                  <a:pt x="872217" y="896905"/>
                  <a:pt x="889000" y="901700"/>
                </a:cubicBezTo>
                <a:cubicBezTo>
                  <a:pt x="901872" y="905378"/>
                  <a:pt x="914228" y="910722"/>
                  <a:pt x="927100" y="914400"/>
                </a:cubicBezTo>
                <a:cubicBezTo>
                  <a:pt x="943883" y="919195"/>
                  <a:pt x="961341" y="921580"/>
                  <a:pt x="977900" y="927100"/>
                </a:cubicBezTo>
                <a:cubicBezTo>
                  <a:pt x="1079840" y="961080"/>
                  <a:pt x="1003684" y="941018"/>
                  <a:pt x="1092200" y="977900"/>
                </a:cubicBezTo>
                <a:cubicBezTo>
                  <a:pt x="1125587" y="991811"/>
                  <a:pt x="1161449" y="999824"/>
                  <a:pt x="1193800" y="1016000"/>
                </a:cubicBezTo>
                <a:cubicBezTo>
                  <a:pt x="1212732" y="1025466"/>
                  <a:pt x="1224065" y="1048966"/>
                  <a:pt x="1244600" y="1054100"/>
                </a:cubicBezTo>
                <a:cubicBezTo>
                  <a:pt x="1310822" y="1070656"/>
                  <a:pt x="1380067" y="1071033"/>
                  <a:pt x="1447800" y="1079500"/>
                </a:cubicBezTo>
                <a:cubicBezTo>
                  <a:pt x="1547344" y="1091943"/>
                  <a:pt x="1570626" y="1095702"/>
                  <a:pt x="1676400" y="1104900"/>
                </a:cubicBezTo>
                <a:cubicBezTo>
                  <a:pt x="1876397" y="1122291"/>
                  <a:pt x="1834700" y="1115453"/>
                  <a:pt x="2057400" y="1130300"/>
                </a:cubicBezTo>
                <a:cubicBezTo>
                  <a:pt x="2112474" y="1133972"/>
                  <a:pt x="2167467" y="1138767"/>
                  <a:pt x="2222500" y="1143000"/>
                </a:cubicBezTo>
                <a:lnTo>
                  <a:pt x="3302000" y="1130300"/>
                </a:lnTo>
                <a:cubicBezTo>
                  <a:pt x="3411474" y="1127894"/>
                  <a:pt x="3379820" y="1095893"/>
                  <a:pt x="3505200" y="1054100"/>
                </a:cubicBezTo>
                <a:cubicBezTo>
                  <a:pt x="3559144" y="1036119"/>
                  <a:pt x="3588113" y="1028458"/>
                  <a:pt x="3644900" y="990600"/>
                </a:cubicBezTo>
                <a:cubicBezTo>
                  <a:pt x="3657600" y="982133"/>
                  <a:pt x="3670580" y="974072"/>
                  <a:pt x="3683000" y="965200"/>
                </a:cubicBezTo>
                <a:cubicBezTo>
                  <a:pt x="3700224" y="952897"/>
                  <a:pt x="3715297" y="937379"/>
                  <a:pt x="3733800" y="927100"/>
                </a:cubicBezTo>
                <a:cubicBezTo>
                  <a:pt x="3753728" y="916029"/>
                  <a:pt x="3775954" y="909705"/>
                  <a:pt x="3797300" y="901700"/>
                </a:cubicBezTo>
                <a:cubicBezTo>
                  <a:pt x="3809835" y="897000"/>
                  <a:pt x="3823698" y="895501"/>
                  <a:pt x="3835400" y="889000"/>
                </a:cubicBezTo>
                <a:cubicBezTo>
                  <a:pt x="3862085" y="874175"/>
                  <a:pt x="3886200" y="855133"/>
                  <a:pt x="3911600" y="838200"/>
                </a:cubicBezTo>
                <a:cubicBezTo>
                  <a:pt x="3937000" y="821267"/>
                  <a:pt x="3969484" y="811822"/>
                  <a:pt x="3987800" y="787400"/>
                </a:cubicBezTo>
                <a:cubicBezTo>
                  <a:pt x="4000500" y="770467"/>
                  <a:pt x="4010933" y="751567"/>
                  <a:pt x="4025900" y="736600"/>
                </a:cubicBezTo>
                <a:cubicBezTo>
                  <a:pt x="4036693" y="725807"/>
                  <a:pt x="4052274" y="720971"/>
                  <a:pt x="4064000" y="711200"/>
                </a:cubicBezTo>
                <a:cubicBezTo>
                  <a:pt x="4077798" y="699702"/>
                  <a:pt x="4087923" y="684127"/>
                  <a:pt x="4102100" y="673100"/>
                </a:cubicBezTo>
                <a:cubicBezTo>
                  <a:pt x="4126197" y="654358"/>
                  <a:pt x="4156714" y="643886"/>
                  <a:pt x="4178300" y="622300"/>
                </a:cubicBezTo>
                <a:cubicBezTo>
                  <a:pt x="4289610" y="510990"/>
                  <a:pt x="4153393" y="652188"/>
                  <a:pt x="4241800" y="546100"/>
                </a:cubicBezTo>
                <a:cubicBezTo>
                  <a:pt x="4253298" y="532302"/>
                  <a:pt x="4268402" y="521798"/>
                  <a:pt x="4279900" y="508000"/>
                </a:cubicBezTo>
                <a:cubicBezTo>
                  <a:pt x="4289671" y="496274"/>
                  <a:pt x="4294507" y="480693"/>
                  <a:pt x="4305300" y="469900"/>
                </a:cubicBezTo>
                <a:cubicBezTo>
                  <a:pt x="4422881" y="352319"/>
                  <a:pt x="4256666" y="552039"/>
                  <a:pt x="4381500" y="406400"/>
                </a:cubicBezTo>
                <a:cubicBezTo>
                  <a:pt x="4502150" y="265642"/>
                  <a:pt x="4332817" y="441325"/>
                  <a:pt x="4470400" y="317500"/>
                </a:cubicBezTo>
                <a:cubicBezTo>
                  <a:pt x="4594676" y="205652"/>
                  <a:pt x="4500870" y="271787"/>
                  <a:pt x="4584700" y="215900"/>
                </a:cubicBezTo>
                <a:cubicBezTo>
                  <a:pt x="4588933" y="203200"/>
                  <a:pt x="4595631" y="191070"/>
                  <a:pt x="4597400" y="177800"/>
                </a:cubicBezTo>
                <a:cubicBezTo>
                  <a:pt x="4604137" y="127271"/>
                  <a:pt x="4610100" y="25400"/>
                  <a:pt x="4610100" y="2540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2590800" y="3073400"/>
            <a:ext cx="3162300" cy="738664"/>
          </a:xfrm>
          <a:custGeom>
            <a:avLst/>
            <a:gdLst>
              <a:gd name="connsiteX0" fmla="*/ 0 w 3162300"/>
              <a:gd name="connsiteY0" fmla="*/ 25400 h 738664"/>
              <a:gd name="connsiteX1" fmla="*/ 101600 w 3162300"/>
              <a:gd name="connsiteY1" fmla="*/ 114300 h 738664"/>
              <a:gd name="connsiteX2" fmla="*/ 127000 w 3162300"/>
              <a:gd name="connsiteY2" fmla="*/ 190500 h 738664"/>
              <a:gd name="connsiteX3" fmla="*/ 215900 w 3162300"/>
              <a:gd name="connsiteY3" fmla="*/ 317500 h 738664"/>
              <a:gd name="connsiteX4" fmla="*/ 355600 w 3162300"/>
              <a:gd name="connsiteY4" fmla="*/ 444500 h 738664"/>
              <a:gd name="connsiteX5" fmla="*/ 482600 w 3162300"/>
              <a:gd name="connsiteY5" fmla="*/ 546100 h 738664"/>
              <a:gd name="connsiteX6" fmla="*/ 596900 w 3162300"/>
              <a:gd name="connsiteY6" fmla="*/ 596900 h 738664"/>
              <a:gd name="connsiteX7" fmla="*/ 635000 w 3162300"/>
              <a:gd name="connsiteY7" fmla="*/ 622300 h 738664"/>
              <a:gd name="connsiteX8" fmla="*/ 749300 w 3162300"/>
              <a:gd name="connsiteY8" fmla="*/ 635000 h 738664"/>
              <a:gd name="connsiteX9" fmla="*/ 876300 w 3162300"/>
              <a:gd name="connsiteY9" fmla="*/ 660400 h 738664"/>
              <a:gd name="connsiteX10" fmla="*/ 965200 w 3162300"/>
              <a:gd name="connsiteY10" fmla="*/ 685800 h 738664"/>
              <a:gd name="connsiteX11" fmla="*/ 1041400 w 3162300"/>
              <a:gd name="connsiteY11" fmla="*/ 698500 h 738664"/>
              <a:gd name="connsiteX12" fmla="*/ 1079500 w 3162300"/>
              <a:gd name="connsiteY12" fmla="*/ 711200 h 738664"/>
              <a:gd name="connsiteX13" fmla="*/ 1879600 w 3162300"/>
              <a:gd name="connsiteY13" fmla="*/ 736600 h 738664"/>
              <a:gd name="connsiteX14" fmla="*/ 2565400 w 3162300"/>
              <a:gd name="connsiteY14" fmla="*/ 723900 h 738664"/>
              <a:gd name="connsiteX15" fmla="*/ 2616200 w 3162300"/>
              <a:gd name="connsiteY15" fmla="*/ 711200 h 738664"/>
              <a:gd name="connsiteX16" fmla="*/ 2692400 w 3162300"/>
              <a:gd name="connsiteY16" fmla="*/ 647700 h 738664"/>
              <a:gd name="connsiteX17" fmla="*/ 2730500 w 3162300"/>
              <a:gd name="connsiteY17" fmla="*/ 635000 h 738664"/>
              <a:gd name="connsiteX18" fmla="*/ 2768600 w 3162300"/>
              <a:gd name="connsiteY18" fmla="*/ 596900 h 738664"/>
              <a:gd name="connsiteX19" fmla="*/ 2806700 w 3162300"/>
              <a:gd name="connsiteY19" fmla="*/ 571500 h 738664"/>
              <a:gd name="connsiteX20" fmla="*/ 2844800 w 3162300"/>
              <a:gd name="connsiteY20" fmla="*/ 495300 h 738664"/>
              <a:gd name="connsiteX21" fmla="*/ 2882900 w 3162300"/>
              <a:gd name="connsiteY21" fmla="*/ 444500 h 738664"/>
              <a:gd name="connsiteX22" fmla="*/ 2971800 w 3162300"/>
              <a:gd name="connsiteY22" fmla="*/ 342900 h 738664"/>
              <a:gd name="connsiteX23" fmla="*/ 3035300 w 3162300"/>
              <a:gd name="connsiteY23" fmla="*/ 254000 h 738664"/>
              <a:gd name="connsiteX24" fmla="*/ 3111500 w 3162300"/>
              <a:gd name="connsiteY24" fmla="*/ 177800 h 738664"/>
              <a:gd name="connsiteX25" fmla="*/ 3124200 w 3162300"/>
              <a:gd name="connsiteY25" fmla="*/ 139700 h 738664"/>
              <a:gd name="connsiteX26" fmla="*/ 3136900 w 3162300"/>
              <a:gd name="connsiteY26" fmla="*/ 76200 h 738664"/>
              <a:gd name="connsiteX27" fmla="*/ 3162300 w 3162300"/>
              <a:gd name="connsiteY27" fmla="*/ 0 h 738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162300" h="738664">
                <a:moveTo>
                  <a:pt x="0" y="25400"/>
                </a:moveTo>
                <a:cubicBezTo>
                  <a:pt x="33867" y="55033"/>
                  <a:pt x="74162" y="78631"/>
                  <a:pt x="101600" y="114300"/>
                </a:cubicBezTo>
                <a:cubicBezTo>
                  <a:pt x="117924" y="135522"/>
                  <a:pt x="112148" y="168223"/>
                  <a:pt x="127000" y="190500"/>
                </a:cubicBezTo>
                <a:cubicBezTo>
                  <a:pt x="142078" y="213118"/>
                  <a:pt x="192393" y="291643"/>
                  <a:pt x="215900" y="317500"/>
                </a:cubicBezTo>
                <a:cubicBezTo>
                  <a:pt x="404492" y="524951"/>
                  <a:pt x="228481" y="328938"/>
                  <a:pt x="355600" y="444500"/>
                </a:cubicBezTo>
                <a:cubicBezTo>
                  <a:pt x="469497" y="548043"/>
                  <a:pt x="399781" y="518494"/>
                  <a:pt x="482600" y="546100"/>
                </a:cubicBezTo>
                <a:cubicBezTo>
                  <a:pt x="589224" y="626068"/>
                  <a:pt x="473325" y="550559"/>
                  <a:pt x="596900" y="596900"/>
                </a:cubicBezTo>
                <a:cubicBezTo>
                  <a:pt x="611192" y="602259"/>
                  <a:pt x="620192" y="618598"/>
                  <a:pt x="635000" y="622300"/>
                </a:cubicBezTo>
                <a:cubicBezTo>
                  <a:pt x="672190" y="631597"/>
                  <a:pt x="711435" y="629021"/>
                  <a:pt x="749300" y="635000"/>
                </a:cubicBezTo>
                <a:cubicBezTo>
                  <a:pt x="791943" y="641733"/>
                  <a:pt x="834276" y="650512"/>
                  <a:pt x="876300" y="660400"/>
                </a:cubicBezTo>
                <a:cubicBezTo>
                  <a:pt x="906300" y="667459"/>
                  <a:pt x="935170" y="678870"/>
                  <a:pt x="965200" y="685800"/>
                </a:cubicBezTo>
                <a:cubicBezTo>
                  <a:pt x="990291" y="691590"/>
                  <a:pt x="1016263" y="692914"/>
                  <a:pt x="1041400" y="698500"/>
                </a:cubicBezTo>
                <a:cubicBezTo>
                  <a:pt x="1054468" y="701404"/>
                  <a:pt x="1066230" y="709431"/>
                  <a:pt x="1079500" y="711200"/>
                </a:cubicBezTo>
                <a:cubicBezTo>
                  <a:pt x="1285480" y="738664"/>
                  <a:pt x="1865558" y="736325"/>
                  <a:pt x="1879600" y="736600"/>
                </a:cubicBezTo>
                <a:lnTo>
                  <a:pt x="2565400" y="723900"/>
                </a:lnTo>
                <a:cubicBezTo>
                  <a:pt x="2582844" y="723298"/>
                  <a:pt x="2600157" y="718076"/>
                  <a:pt x="2616200" y="711200"/>
                </a:cubicBezTo>
                <a:cubicBezTo>
                  <a:pt x="2674371" y="686269"/>
                  <a:pt x="2637474" y="684318"/>
                  <a:pt x="2692400" y="647700"/>
                </a:cubicBezTo>
                <a:cubicBezTo>
                  <a:pt x="2703539" y="640274"/>
                  <a:pt x="2717800" y="639233"/>
                  <a:pt x="2730500" y="635000"/>
                </a:cubicBezTo>
                <a:cubicBezTo>
                  <a:pt x="2743200" y="622300"/>
                  <a:pt x="2754802" y="608398"/>
                  <a:pt x="2768600" y="596900"/>
                </a:cubicBezTo>
                <a:cubicBezTo>
                  <a:pt x="2780326" y="587129"/>
                  <a:pt x="2795907" y="582293"/>
                  <a:pt x="2806700" y="571500"/>
                </a:cubicBezTo>
                <a:cubicBezTo>
                  <a:pt x="2850948" y="527252"/>
                  <a:pt x="2817255" y="543503"/>
                  <a:pt x="2844800" y="495300"/>
                </a:cubicBezTo>
                <a:cubicBezTo>
                  <a:pt x="2855302" y="476922"/>
                  <a:pt x="2870762" y="461840"/>
                  <a:pt x="2882900" y="444500"/>
                </a:cubicBezTo>
                <a:cubicBezTo>
                  <a:pt x="2947723" y="351896"/>
                  <a:pt x="2905522" y="387085"/>
                  <a:pt x="2971800" y="342900"/>
                </a:cubicBezTo>
                <a:cubicBezTo>
                  <a:pt x="2989468" y="316398"/>
                  <a:pt x="3015047" y="276504"/>
                  <a:pt x="3035300" y="254000"/>
                </a:cubicBezTo>
                <a:cubicBezTo>
                  <a:pt x="3059330" y="227300"/>
                  <a:pt x="3111500" y="177800"/>
                  <a:pt x="3111500" y="177800"/>
                </a:cubicBezTo>
                <a:cubicBezTo>
                  <a:pt x="3115733" y="165100"/>
                  <a:pt x="3120953" y="152687"/>
                  <a:pt x="3124200" y="139700"/>
                </a:cubicBezTo>
                <a:cubicBezTo>
                  <a:pt x="3129435" y="118759"/>
                  <a:pt x="3131220" y="97025"/>
                  <a:pt x="3136900" y="76200"/>
                </a:cubicBezTo>
                <a:cubicBezTo>
                  <a:pt x="3143945" y="50369"/>
                  <a:pt x="3162300" y="0"/>
                  <a:pt x="3162300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3162300" y="2971800"/>
            <a:ext cx="1892300" cy="596900"/>
          </a:xfrm>
          <a:custGeom>
            <a:avLst/>
            <a:gdLst>
              <a:gd name="connsiteX0" fmla="*/ 0 w 1892300"/>
              <a:gd name="connsiteY0" fmla="*/ 88900 h 596900"/>
              <a:gd name="connsiteX1" fmla="*/ 165100 w 1892300"/>
              <a:gd name="connsiteY1" fmla="*/ 241300 h 596900"/>
              <a:gd name="connsiteX2" fmla="*/ 215900 w 1892300"/>
              <a:gd name="connsiteY2" fmla="*/ 279400 h 596900"/>
              <a:gd name="connsiteX3" fmla="*/ 292100 w 1892300"/>
              <a:gd name="connsiteY3" fmla="*/ 368300 h 596900"/>
              <a:gd name="connsiteX4" fmla="*/ 393700 w 1892300"/>
              <a:gd name="connsiteY4" fmla="*/ 419100 h 596900"/>
              <a:gd name="connsiteX5" fmla="*/ 469900 w 1892300"/>
              <a:gd name="connsiteY5" fmla="*/ 482600 h 596900"/>
              <a:gd name="connsiteX6" fmla="*/ 558800 w 1892300"/>
              <a:gd name="connsiteY6" fmla="*/ 508000 h 596900"/>
              <a:gd name="connsiteX7" fmla="*/ 609600 w 1892300"/>
              <a:gd name="connsiteY7" fmla="*/ 533400 h 596900"/>
              <a:gd name="connsiteX8" fmla="*/ 660400 w 1892300"/>
              <a:gd name="connsiteY8" fmla="*/ 546100 h 596900"/>
              <a:gd name="connsiteX9" fmla="*/ 711200 w 1892300"/>
              <a:gd name="connsiteY9" fmla="*/ 571500 h 596900"/>
              <a:gd name="connsiteX10" fmla="*/ 889000 w 1892300"/>
              <a:gd name="connsiteY10" fmla="*/ 596900 h 596900"/>
              <a:gd name="connsiteX11" fmla="*/ 1168400 w 1892300"/>
              <a:gd name="connsiteY11" fmla="*/ 558800 h 596900"/>
              <a:gd name="connsiteX12" fmla="*/ 1282700 w 1892300"/>
              <a:gd name="connsiteY12" fmla="*/ 520700 h 596900"/>
              <a:gd name="connsiteX13" fmla="*/ 1320800 w 1892300"/>
              <a:gd name="connsiteY13" fmla="*/ 508000 h 596900"/>
              <a:gd name="connsiteX14" fmla="*/ 1397000 w 1892300"/>
              <a:gd name="connsiteY14" fmla="*/ 457200 h 596900"/>
              <a:gd name="connsiteX15" fmla="*/ 1435100 w 1892300"/>
              <a:gd name="connsiteY15" fmla="*/ 431800 h 596900"/>
              <a:gd name="connsiteX16" fmla="*/ 1511300 w 1892300"/>
              <a:gd name="connsiteY16" fmla="*/ 381000 h 596900"/>
              <a:gd name="connsiteX17" fmla="*/ 1574800 w 1892300"/>
              <a:gd name="connsiteY17" fmla="*/ 304800 h 596900"/>
              <a:gd name="connsiteX18" fmla="*/ 1612900 w 1892300"/>
              <a:gd name="connsiteY18" fmla="*/ 292100 h 596900"/>
              <a:gd name="connsiteX19" fmla="*/ 1638300 w 1892300"/>
              <a:gd name="connsiteY19" fmla="*/ 254000 h 596900"/>
              <a:gd name="connsiteX20" fmla="*/ 1676400 w 1892300"/>
              <a:gd name="connsiteY20" fmla="*/ 241300 h 596900"/>
              <a:gd name="connsiteX21" fmla="*/ 1714500 w 1892300"/>
              <a:gd name="connsiteY21" fmla="*/ 215900 h 596900"/>
              <a:gd name="connsiteX22" fmla="*/ 1803400 w 1892300"/>
              <a:gd name="connsiteY22" fmla="*/ 101600 h 596900"/>
              <a:gd name="connsiteX23" fmla="*/ 1816100 w 1892300"/>
              <a:gd name="connsiteY23" fmla="*/ 76200 h 596900"/>
              <a:gd name="connsiteX24" fmla="*/ 1803400 w 1892300"/>
              <a:gd name="connsiteY24" fmla="*/ 88900 h 596900"/>
              <a:gd name="connsiteX25" fmla="*/ 1790700 w 1892300"/>
              <a:gd name="connsiteY25" fmla="*/ 114300 h 596900"/>
              <a:gd name="connsiteX26" fmla="*/ 1892300 w 1892300"/>
              <a:gd name="connsiteY26" fmla="*/ 88900 h 596900"/>
              <a:gd name="connsiteX27" fmla="*/ 1803400 w 1892300"/>
              <a:gd name="connsiteY27" fmla="*/ 63500 h 596900"/>
              <a:gd name="connsiteX28" fmla="*/ 1816100 w 1892300"/>
              <a:gd name="connsiteY28" fmla="*/ 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92300" h="596900">
                <a:moveTo>
                  <a:pt x="0" y="88900"/>
                </a:moveTo>
                <a:cubicBezTo>
                  <a:pt x="55033" y="139700"/>
                  <a:pt x="108941" y="191748"/>
                  <a:pt x="165100" y="241300"/>
                </a:cubicBezTo>
                <a:cubicBezTo>
                  <a:pt x="180972" y="255304"/>
                  <a:pt x="200933" y="264433"/>
                  <a:pt x="215900" y="279400"/>
                </a:cubicBezTo>
                <a:cubicBezTo>
                  <a:pt x="302364" y="365864"/>
                  <a:pt x="155543" y="262089"/>
                  <a:pt x="292100" y="368300"/>
                </a:cubicBezTo>
                <a:cubicBezTo>
                  <a:pt x="387152" y="442230"/>
                  <a:pt x="321296" y="382898"/>
                  <a:pt x="393700" y="419100"/>
                </a:cubicBezTo>
                <a:cubicBezTo>
                  <a:pt x="476802" y="460651"/>
                  <a:pt x="385638" y="426425"/>
                  <a:pt x="469900" y="482600"/>
                </a:cubicBezTo>
                <a:cubicBezTo>
                  <a:pt x="483058" y="491372"/>
                  <a:pt x="549123" y="504371"/>
                  <a:pt x="558800" y="508000"/>
                </a:cubicBezTo>
                <a:cubicBezTo>
                  <a:pt x="576527" y="514647"/>
                  <a:pt x="591873" y="526753"/>
                  <a:pt x="609600" y="533400"/>
                </a:cubicBezTo>
                <a:cubicBezTo>
                  <a:pt x="625943" y="539529"/>
                  <a:pt x="644057" y="539971"/>
                  <a:pt x="660400" y="546100"/>
                </a:cubicBezTo>
                <a:cubicBezTo>
                  <a:pt x="678127" y="552747"/>
                  <a:pt x="693066" y="566060"/>
                  <a:pt x="711200" y="571500"/>
                </a:cubicBezTo>
                <a:cubicBezTo>
                  <a:pt x="737359" y="579348"/>
                  <a:pt x="872796" y="594875"/>
                  <a:pt x="889000" y="596900"/>
                </a:cubicBezTo>
                <a:cubicBezTo>
                  <a:pt x="1047923" y="585548"/>
                  <a:pt x="1040705" y="596357"/>
                  <a:pt x="1168400" y="558800"/>
                </a:cubicBezTo>
                <a:cubicBezTo>
                  <a:pt x="1206929" y="547468"/>
                  <a:pt x="1244600" y="533400"/>
                  <a:pt x="1282700" y="520700"/>
                </a:cubicBezTo>
                <a:cubicBezTo>
                  <a:pt x="1295400" y="516467"/>
                  <a:pt x="1309661" y="515426"/>
                  <a:pt x="1320800" y="508000"/>
                </a:cubicBezTo>
                <a:lnTo>
                  <a:pt x="1397000" y="457200"/>
                </a:lnTo>
                <a:cubicBezTo>
                  <a:pt x="1409700" y="448733"/>
                  <a:pt x="1424307" y="442593"/>
                  <a:pt x="1435100" y="431800"/>
                </a:cubicBezTo>
                <a:cubicBezTo>
                  <a:pt x="1482666" y="384234"/>
                  <a:pt x="1456161" y="399380"/>
                  <a:pt x="1511300" y="381000"/>
                </a:cubicBezTo>
                <a:cubicBezTo>
                  <a:pt x="1530042" y="352887"/>
                  <a:pt x="1545464" y="324357"/>
                  <a:pt x="1574800" y="304800"/>
                </a:cubicBezTo>
                <a:cubicBezTo>
                  <a:pt x="1585939" y="297374"/>
                  <a:pt x="1600200" y="296333"/>
                  <a:pt x="1612900" y="292100"/>
                </a:cubicBezTo>
                <a:cubicBezTo>
                  <a:pt x="1621367" y="279400"/>
                  <a:pt x="1626381" y="263535"/>
                  <a:pt x="1638300" y="254000"/>
                </a:cubicBezTo>
                <a:cubicBezTo>
                  <a:pt x="1648753" y="245637"/>
                  <a:pt x="1664426" y="247287"/>
                  <a:pt x="1676400" y="241300"/>
                </a:cubicBezTo>
                <a:cubicBezTo>
                  <a:pt x="1690052" y="234474"/>
                  <a:pt x="1702774" y="225671"/>
                  <a:pt x="1714500" y="215900"/>
                </a:cubicBezTo>
                <a:cubicBezTo>
                  <a:pt x="1750338" y="186035"/>
                  <a:pt x="1783171" y="142058"/>
                  <a:pt x="1803400" y="101600"/>
                </a:cubicBezTo>
                <a:lnTo>
                  <a:pt x="1816100" y="76200"/>
                </a:lnTo>
                <a:lnTo>
                  <a:pt x="1803400" y="88900"/>
                </a:lnTo>
                <a:lnTo>
                  <a:pt x="1790700" y="114300"/>
                </a:lnTo>
                <a:cubicBezTo>
                  <a:pt x="1883670" y="87737"/>
                  <a:pt x="1848781" y="88900"/>
                  <a:pt x="1892300" y="88900"/>
                </a:cubicBezTo>
                <a:cubicBezTo>
                  <a:pt x="1862667" y="80433"/>
                  <a:pt x="1823457" y="86900"/>
                  <a:pt x="1803400" y="63500"/>
                </a:cubicBezTo>
                <a:cubicBezTo>
                  <a:pt x="1789352" y="47111"/>
                  <a:pt x="1816100" y="0"/>
                  <a:pt x="1816100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4143372" y="4357694"/>
            <a:ext cx="914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  <a:ln cmpd="sng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   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+ …+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algn="ctr">
              <a:buNone/>
            </a:pPr>
            <a:r>
              <a:rPr lang="en-US" sz="5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n-1 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n-2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…+ a</a:t>
            </a:r>
            <a:r>
              <a:rPr lang="en-US" sz="5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66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___________________________________________________</a:t>
            </a:r>
            <a:endParaRPr lang="ru-RU" sz="266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2S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(a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+ (a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n-1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+ … + (a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40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5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                 ∙n</a:t>
            </a:r>
            <a:endParaRPr lang="ru-RU" sz="5400" dirty="0">
              <a:solidFill>
                <a:schemeClr val="bg1"/>
              </a:solidFill>
            </a:endParaRPr>
          </a:p>
          <a:p>
            <a:pPr>
              <a:buNone/>
            </a:pP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Сумма </a:t>
            </a:r>
            <a:r>
              <a:rPr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первых членов а</a:t>
            </a:r>
            <a:r>
              <a:rPr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sz="4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786322"/>
            <a:ext cx="2500330" cy="1752601"/>
          </a:xfrm>
          <a:prstGeom prst="rect">
            <a:avLst/>
          </a:prstGeom>
          <a:noFill/>
        </p:spPr>
      </p:pic>
      <p:sp>
        <p:nvSpPr>
          <p:cNvPr id="8" name="Левая фигурная скобка 7"/>
          <p:cNvSpPr/>
          <p:nvPr/>
        </p:nvSpPr>
        <p:spPr>
          <a:xfrm>
            <a:off x="142844" y="1571612"/>
            <a:ext cx="642942" cy="1500198"/>
          </a:xfrm>
          <a:prstGeom prst="lef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14612" y="2214554"/>
            <a:ext cx="4104762" cy="149523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372576" cy="2214554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Выражение </a:t>
            </a:r>
            <a:r>
              <a:rPr lang="ru-RU" sz="4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400" baseline="-25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через a</a:t>
            </a:r>
            <a:r>
              <a:rPr lang="ru-RU" sz="4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1000100" y="2500306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7000892" y="2643182"/>
            <a:ext cx="1071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∙n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marL="514350" indent="-51435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Найти сумму первых 25 членов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если    </a:t>
            </a:r>
          </a:p>
          <a:p>
            <a:pPr marL="514350" indent="-51435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её тринадцатый член равен 5.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Найти сумму первых 16 членов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если сумма её третьего и четырнадцатого членов равна 12.</a:t>
            </a:r>
          </a:p>
          <a:p>
            <a:pPr marL="514350" indent="-51435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Найти пятый член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если сумма её первых четырех членов равна 22, а первых восьми членов равна 72. </a:t>
            </a:r>
          </a:p>
          <a:p>
            <a:pPr marL="514350" indent="-514350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4) Решить уравнение, если известно, что слагаемые в левой его части составляют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+ 8 + 11 + … +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185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Задачи на нахождение суммы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dirty="0" err="1">
                <a:solidFill>
                  <a:srgbClr val="C00000"/>
                </a:solidFill>
                <a:latin typeface="Times New Roman" pitchFamily="18" charset="0"/>
              </a:rPr>
              <a:t>n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 первых членов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</a:rPr>
              <a:t>а.п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2071678"/>
            <a:ext cx="8229600" cy="4429156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5) Найти сумму всех двузначных чисел, кратных 3 и не превосходящих 96.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6) Найти сумму всех целых чисел, больших – 30, но меньших 30, дающих при делении на 5 остаток 2.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7) Найти пятый член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если сумма её первых четырёх членов равна 22, а первых восьми – 92.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8) Является ли арифметической прогрессией последовательность, сумма первых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членов которой вычисляется по формуле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solidFill>
                  <a:srgbClr val="C00000"/>
                </a:solidFill>
              </a:rPr>
              <a:t>S</a:t>
            </a:r>
            <a:r>
              <a:rPr lang="en-US" baseline="-25000" dirty="0" err="1">
                <a:solidFill>
                  <a:srgbClr val="C00000"/>
                </a:solidFill>
              </a:rPr>
              <a:t>n</a:t>
            </a:r>
            <a:r>
              <a:rPr lang="en-US" dirty="0">
                <a:solidFill>
                  <a:srgbClr val="C00000"/>
                </a:solidFill>
              </a:rPr>
              <a:t> = n – n</a:t>
            </a:r>
            <a:r>
              <a:rPr lang="en-US" baseline="30000" dirty="0">
                <a:solidFill>
                  <a:srgbClr val="C00000"/>
                </a:solidFill>
              </a:rPr>
              <a:t>2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15370" cy="1714512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Times New Roman" pitchFamily="18" charset="0"/>
              </a:rPr>
              <a:t>Задачи на нахождение суммы</a:t>
            </a:r>
            <a:br>
              <a:rPr lang="ru-RU" sz="4400" dirty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4400" dirty="0" err="1">
                <a:solidFill>
                  <a:srgbClr val="C00000"/>
                </a:solidFill>
                <a:latin typeface="Times New Roman" pitchFamily="18" charset="0"/>
              </a:rPr>
              <a:t>n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</a:rPr>
              <a:t> первых членов </a:t>
            </a:r>
            <a:r>
              <a:rPr lang="ru-RU" sz="4400" dirty="0" err="1">
                <a:solidFill>
                  <a:srgbClr val="C00000"/>
                </a:solidFill>
                <a:latin typeface="Times New Roman" pitchFamily="18" charset="0"/>
              </a:rPr>
              <a:t>а.п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</a:rPr>
              <a:t>.</a:t>
            </a:r>
            <a:r>
              <a:rPr sz="4400">
                <a:solidFill>
                  <a:srgbClr val="C00000"/>
                </a:solidFill>
                <a:latin typeface="Times New Roman" pitchFamily="18" charset="0"/>
              </a:rPr>
              <a:t> (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</a:rPr>
              <a:t>продолжение)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298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Constantia</vt:lpstr>
      <vt:lpstr>Times New Roman</vt:lpstr>
      <vt:lpstr>Wingdings 2</vt:lpstr>
      <vt:lpstr>Бумажная</vt:lpstr>
      <vt:lpstr>Урок 6 Сумма n первых членов а.п.</vt:lpstr>
      <vt:lpstr> Сумма n первых членов а.п.</vt:lpstr>
      <vt:lpstr>Выражение Sn через a1   и d  </vt:lpstr>
      <vt:lpstr>Задачи на нахождение суммы n первых членов а.п.</vt:lpstr>
      <vt:lpstr>Задачи на нахождение суммы n первых членов а.п. (продолжение)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158</cp:revision>
  <dcterms:modified xsi:type="dcterms:W3CDTF">2019-12-22T17:07:00Z</dcterms:modified>
</cp:coreProperties>
</file>