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7" r:id="rId3"/>
    <p:sldId id="257" r:id="rId4"/>
    <p:sldId id="261" r:id="rId5"/>
    <p:sldId id="258" r:id="rId6"/>
    <p:sldId id="259" r:id="rId7"/>
    <p:sldId id="260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30" autoAdjust="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426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891653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Цикл уроков для 9 класса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85728"/>
            <a:ext cx="9144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dirty="0">
                <a:solidFill>
                  <a:srgbClr val="FF0000"/>
                </a:solidFill>
              </a:rPr>
              <a:t>Последовательности </a:t>
            </a:r>
          </a:p>
          <a:p>
            <a:pPr algn="ctr"/>
            <a:r>
              <a:rPr lang="ru-RU" sz="5000" dirty="0">
                <a:solidFill>
                  <a:srgbClr val="0070C0"/>
                </a:solidFill>
              </a:rPr>
              <a:t>(</a:t>
            </a:r>
            <a:r>
              <a:rPr lang="ru-RU" sz="5000" i="1" dirty="0">
                <a:solidFill>
                  <a:srgbClr val="0070C0"/>
                </a:solidFill>
              </a:rPr>
              <a:t>можно ли объять необъятное…</a:t>
            </a:r>
            <a:r>
              <a:rPr lang="ru-RU" sz="5000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286388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solidFill>
                  <a:srgbClr val="C00000"/>
                </a:solidFill>
                <a:latin typeface="Times New Roman" pitchFamily="18" charset="0"/>
              </a:rPr>
              <a:t>Учитель – Закуцкая М.В.</a:t>
            </a:r>
          </a:p>
          <a:p>
            <a:pPr algn="ctr"/>
            <a:r>
              <a:rPr lang="ru-RU" sz="3000" dirty="0">
                <a:solidFill>
                  <a:srgbClr val="C00000"/>
                </a:solidFill>
                <a:latin typeface="Times New Roman" pitchFamily="18" charset="0"/>
              </a:rPr>
              <a:t>ГОУ лицей № 179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-45720" y="164782"/>
            <a:ext cx="45719" cy="4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3577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2; 4; 8; 16; </a:t>
            </a:r>
          </a:p>
          <a:p>
            <a:pPr>
              <a:buNone/>
            </a:pPr>
            <a:endParaRPr lang="ru-RU" sz="3200"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                  0,5; 0,05; 0,005; </a:t>
            </a:r>
            <a:endParaRPr lang="ru-RU" sz="3200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buNone/>
            </a:pPr>
            <a:endParaRPr lang="ru-RU" sz="3200" dirty="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                                 - 6; 12; -24;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  <a:p>
            <a:pPr>
              <a:buNone/>
            </a:pPr>
            <a:endParaRPr lang="ru-RU" sz="3200" dirty="0">
              <a:solidFill>
                <a:schemeClr val="bg1"/>
              </a:solidFill>
              <a:latin typeface="Times New Roman" pitchFamily="18" charset="0"/>
            </a:endParaRPr>
          </a:p>
          <a:p>
            <a:pPr lvl="1">
              <a:buNone/>
            </a:pPr>
            <a:r>
              <a:rPr lang="ru-RU" sz="3000" dirty="0">
                <a:solidFill>
                  <a:schemeClr val="bg1"/>
                </a:solidFill>
                <a:latin typeface="Times New Roman" pitchFamily="18" charset="0"/>
              </a:rPr>
              <a:t>                                    4; 2; 1; </a:t>
            </a:r>
            <a:endParaRPr lang="ru-RU" sz="3000" dirty="0">
              <a:solidFill>
                <a:srgbClr val="C00000"/>
              </a:solidFill>
              <a:latin typeface="Times New Roman" pitchFamily="18" charset="0"/>
            </a:endParaRPr>
          </a:p>
          <a:p>
            <a:pPr lvl="1">
              <a:buNone/>
            </a:pPr>
            <a:endParaRPr lang="ru-RU" sz="29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928818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accent5"/>
                </a:solidFill>
                <a:effectLst/>
                <a:latin typeface="Times New Roman" pitchFamily="18" charset="0"/>
                <a:cs typeface="Times New Roman" pitchFamily="18" charset="0"/>
              </a:rPr>
              <a:t>Найти несколько следующих членов</a:t>
            </a:r>
            <a:br>
              <a:rPr lang="ru-RU" sz="3200" dirty="0">
                <a:solidFill>
                  <a:schemeClr val="accent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accent5"/>
                </a:solidFill>
                <a:effectLst/>
                <a:latin typeface="Times New Roman" pitchFamily="18" charset="0"/>
                <a:cs typeface="Times New Roman" pitchFamily="18" charset="0"/>
              </a:rPr>
              <a:t>в последовательностях: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7. Геометрическая прогрессия.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2357422" y="2143116"/>
            <a:ext cx="47149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>
                <a:solidFill>
                  <a:srgbClr val="C00000"/>
                </a:solidFill>
                <a:latin typeface="Times New Roman" pitchFamily="18" charset="0"/>
              </a:rPr>
              <a:t>32; 64; 128;…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3286124"/>
            <a:ext cx="3857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</a:rPr>
              <a:t>0,0005; 0,00005; …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29256" y="5500702"/>
            <a:ext cx="45005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</a:rPr>
              <a:t>0,5; 0,25; 0,125;…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57884" y="4429132"/>
            <a:ext cx="3643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</a:rPr>
              <a:t>48; - 96; 192…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85860"/>
            <a:ext cx="9144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Геометрической прогрессией </a:t>
            </a:r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называется </a:t>
            </a:r>
            <a:r>
              <a:rPr lang="ru-RU" sz="3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последовательность</a:t>
            </a:r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отличных от нуля чисел, в которой каждый член,    начиная  </a:t>
            </a:r>
            <a:r>
              <a:rPr lang="ru-RU" sz="3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 второго</a:t>
            </a:r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     равен предыдущему, </a:t>
            </a:r>
            <a:r>
              <a:rPr lang="ru-RU" sz="3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умноженному на постоянное</a:t>
            </a:r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для данной прогрессии число,  называемое       </a:t>
            </a:r>
            <a:r>
              <a:rPr lang="ru-RU" sz="3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знаменателем</a:t>
            </a:r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прогрессии.</a:t>
            </a:r>
          </a:p>
          <a:p>
            <a:pPr algn="ctr"/>
            <a:endParaRPr lang="ru-RU" sz="3000" dirty="0">
              <a:solidFill>
                <a:srgbClr val="C00000"/>
              </a:solidFill>
            </a:endParaRPr>
          </a:p>
          <a:p>
            <a:pPr algn="ctr"/>
            <a:endParaRPr lang="ru-RU" sz="3000" dirty="0">
              <a:solidFill>
                <a:srgbClr val="C00000"/>
              </a:solidFill>
            </a:endParaRPr>
          </a:p>
          <a:p>
            <a:pPr algn="ctr"/>
            <a:r>
              <a:rPr lang="ru-RU" sz="30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Progressia</a:t>
            </a:r>
            <a:r>
              <a:rPr lang="ru-RU" sz="3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(лат.) – движение вперёд</a:t>
            </a:r>
          </a:p>
          <a:p>
            <a:pPr algn="ctr"/>
            <a:r>
              <a:rPr lang="en-US" sz="3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Quotient</a:t>
            </a:r>
            <a:r>
              <a:rPr lang="ru-RU" sz="3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(англ.) – частное (</a:t>
            </a:r>
            <a:r>
              <a:rPr lang="en-US" sz="3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q)</a:t>
            </a:r>
            <a:endParaRPr lang="ru-RU" sz="3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Определение геометрической прогрессии.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9" name="Содержимое 118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b</a:t>
            </a:r>
            <a:r>
              <a:rPr lang="en-US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 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b</a:t>
            </a:r>
            <a:r>
              <a:rPr lang="en-US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 = (b</a:t>
            </a:r>
            <a:r>
              <a:rPr lang="en-US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q)q = b</a:t>
            </a:r>
            <a:r>
              <a:rPr lang="en-US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44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b</a:t>
            </a:r>
            <a:r>
              <a:rPr lang="en-US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 = (b</a:t>
            </a:r>
            <a:r>
              <a:rPr lang="en-US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44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)q = b</a:t>
            </a:r>
            <a:r>
              <a:rPr lang="en-US" sz="4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4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44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>
                <a:solidFill>
                  <a:schemeClr val="bg1"/>
                </a:solidFill>
                <a:latin typeface="Times New Roman" pitchFamily="18" charset="0"/>
              </a:rPr>
              <a:t>……………</a:t>
            </a:r>
          </a:p>
          <a:p>
            <a:pPr algn="ctr">
              <a:buNone/>
            </a:pPr>
            <a:r>
              <a:rPr lang="en-US" sz="4400" dirty="0" err="1">
                <a:solidFill>
                  <a:schemeClr val="bg1"/>
                </a:solidFill>
              </a:rPr>
              <a:t>b</a:t>
            </a:r>
            <a:r>
              <a:rPr lang="en-US" sz="4400" baseline="-25000" dirty="0" err="1">
                <a:solidFill>
                  <a:schemeClr val="bg1"/>
                </a:solidFill>
              </a:rPr>
              <a:t>n</a:t>
            </a:r>
            <a:r>
              <a:rPr lang="en-US" sz="4400" dirty="0">
                <a:solidFill>
                  <a:schemeClr val="bg1"/>
                </a:solidFill>
              </a:rPr>
              <a:t> =  b</a:t>
            </a:r>
            <a:r>
              <a:rPr lang="en-US" sz="4400" baseline="-25000" dirty="0">
                <a:solidFill>
                  <a:schemeClr val="bg1"/>
                </a:solidFill>
              </a:rPr>
              <a:t>1</a:t>
            </a:r>
            <a:r>
              <a:rPr lang="en-US" sz="4400" dirty="0">
                <a:solidFill>
                  <a:schemeClr val="bg1"/>
                </a:solidFill>
              </a:rPr>
              <a:t>q</a:t>
            </a:r>
            <a:r>
              <a:rPr lang="en-US" sz="4400" baseline="30000" dirty="0">
                <a:solidFill>
                  <a:schemeClr val="bg1"/>
                </a:solidFill>
              </a:rPr>
              <a:t>n-1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118" name="Заголовок 11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определения геометрической прогрессии следует: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1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1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1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1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0"/>
                                        <p:tgtEl>
                                          <p:spTgt spid="1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1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1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одержимое 18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64360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Проверим утверждение для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1 (верно).</a:t>
            </a:r>
          </a:p>
          <a:p>
            <a:pPr>
              <a:buNone/>
            </a:pP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 b</a:t>
            </a:r>
            <a:r>
              <a:rPr lang="en-US" sz="3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32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k-1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Докажем, что из этого следует его справедливость 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 = k + 1,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3200" dirty="0">
                <a:solidFill>
                  <a:schemeClr val="bg1"/>
                </a:solidFill>
              </a:rPr>
              <a:t>b</a:t>
            </a:r>
            <a:r>
              <a:rPr lang="en-US" sz="3200" baseline="-25000" dirty="0">
                <a:solidFill>
                  <a:schemeClr val="bg1"/>
                </a:solidFill>
              </a:rPr>
              <a:t>k+1</a:t>
            </a:r>
            <a:r>
              <a:rPr lang="en-US" sz="3200" dirty="0">
                <a:solidFill>
                  <a:schemeClr val="bg1"/>
                </a:solidFill>
              </a:rPr>
              <a:t> =  b</a:t>
            </a:r>
            <a:r>
              <a:rPr lang="en-US" sz="3200" baseline="-25000" dirty="0">
                <a:solidFill>
                  <a:schemeClr val="bg1"/>
                </a:solidFill>
              </a:rPr>
              <a:t>1</a:t>
            </a:r>
            <a:r>
              <a:rPr lang="en-US" sz="3200" dirty="0">
                <a:solidFill>
                  <a:schemeClr val="bg1"/>
                </a:solidFill>
              </a:rPr>
              <a:t>q</a:t>
            </a:r>
            <a:r>
              <a:rPr lang="en-US" sz="3200" baseline="30000" dirty="0">
                <a:solidFill>
                  <a:schemeClr val="bg1"/>
                </a:solidFill>
              </a:rPr>
              <a:t>k</a:t>
            </a:r>
            <a:endParaRPr lang="ru-RU" sz="3200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k+1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 </a:t>
            </a:r>
            <a:r>
              <a:rPr lang="en-US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(b</a:t>
            </a:r>
            <a:r>
              <a:rPr lang="en-US" sz="3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32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k-1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)q = b</a:t>
            </a:r>
            <a:r>
              <a:rPr lang="en-US" sz="3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32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формула </a:t>
            </a:r>
            <a:r>
              <a:rPr lang="en-US" sz="32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baseline="-25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 b</a:t>
            </a:r>
            <a:r>
              <a:rPr lang="en-US" sz="3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32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n-1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верна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для любого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натурального 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71406" y="1071549"/>
            <a:ext cx="10072758" cy="1571636"/>
            <a:chOff x="0" y="5605980"/>
            <a:chExt cx="9144000" cy="992612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0" y="5934671"/>
              <a:ext cx="9144000" cy="3498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None/>
              </a:pPr>
              <a:r>
                <a:rPr lang="ru-RU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Пусть утверждение верно для </a:t>
              </a:r>
              <a:r>
                <a:rPr lang="ru-RU" sz="3000" dirty="0" err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ru-RU" sz="3000" dirty="0" err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ru-RU" sz="3000" dirty="0" err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ru-RU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ru-RU" sz="30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N), т.е.</a:t>
              </a:r>
            </a:p>
          </p:txBody>
        </p:sp>
        <p:pic>
          <p:nvPicPr>
            <p:cNvPr id="26" name="Picture 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49958" y="5605980"/>
              <a:ext cx="516194" cy="992612"/>
            </a:xfrm>
            <a:prstGeom prst="rect">
              <a:avLst/>
            </a:prstGeom>
            <a:noFill/>
          </p:spPr>
        </p:pic>
      </p:grpSp>
      <p:sp>
        <p:nvSpPr>
          <p:cNvPr id="3" name="Прямоугольник 2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Доказательство: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1142984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solidFill>
                  <a:srgbClr val="0033CC"/>
                </a:solidFill>
              </a:rPr>
              <a:t> </a:t>
            </a:r>
            <a:endParaRPr lang="ru-RU" sz="3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28572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14285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Знаменатель </a:t>
            </a:r>
            <a:r>
              <a:rPr lang="ru-RU" sz="3600" dirty="0" err="1">
                <a:solidFill>
                  <a:srgbClr val="C00000"/>
                </a:solidFill>
              </a:rPr>
              <a:t>геометрическойпрогрессии</a:t>
            </a:r>
            <a:endParaRPr lang="ru-RU" sz="3600" dirty="0">
              <a:solidFill>
                <a:srgbClr val="C0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0" y="1214422"/>
            <a:ext cx="9144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rgbClr val="0070C0"/>
                </a:solidFill>
              </a:rPr>
              <a:t> </a:t>
            </a: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формуле </a:t>
            </a:r>
            <a:r>
              <a:rPr lang="en-US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n-</a:t>
            </a:r>
            <a:r>
              <a:rPr lang="ru-RU" sz="36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ного</a:t>
            </a: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члена г.п.</a:t>
            </a:r>
            <a:r>
              <a:rPr lang="en-US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1362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1362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1362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0" y="2000240"/>
            <a:ext cx="9501158" cy="1144596"/>
            <a:chOff x="0" y="2000240"/>
            <a:chExt cx="9501158" cy="1144596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2571736" y="3143248"/>
              <a:ext cx="4071966" cy="15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Группа 32"/>
            <p:cNvGrpSpPr/>
            <p:nvPr/>
          </p:nvGrpSpPr>
          <p:grpSpPr>
            <a:xfrm>
              <a:off x="0" y="2000240"/>
              <a:ext cx="9501158" cy="1071570"/>
              <a:chOff x="0" y="2000240"/>
              <a:chExt cx="9501158" cy="1071570"/>
            </a:xfrm>
          </p:grpSpPr>
          <p:sp>
            <p:nvSpPr>
              <p:cNvPr id="7169" name="Rectangle 1"/>
              <p:cNvSpPr>
                <a:spLocks noChangeArrowheads="1"/>
              </p:cNvSpPr>
              <p:nvPr/>
            </p:nvSpPr>
            <p:spPr bwMode="auto">
              <a:xfrm>
                <a:off x="0" y="2000240"/>
                <a:ext cx="950115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4" name="Левая фигурная скобка 33"/>
              <p:cNvSpPr/>
              <p:nvPr/>
            </p:nvSpPr>
            <p:spPr>
              <a:xfrm>
                <a:off x="3428992" y="2143116"/>
                <a:ext cx="214314" cy="928694"/>
              </a:xfrm>
              <a:prstGeom prst="leftBrac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2928926" y="2643182"/>
                <a:ext cx="285752" cy="1588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Прямоугольник 41"/>
          <p:cNvSpPr/>
          <p:nvPr/>
        </p:nvSpPr>
        <p:spPr>
          <a:xfrm>
            <a:off x="3857620" y="1785926"/>
            <a:ext cx="30718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4400" dirty="0" err="1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r>
              <a:rPr lang="en-US" sz="4400" baseline="-30000" dirty="0" err="1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en-US" sz="4400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b</a:t>
            </a:r>
            <a:r>
              <a:rPr lang="en-US" sz="4400" baseline="-30000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4400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q</a:t>
            </a:r>
            <a:r>
              <a:rPr lang="en-US" sz="4400" baseline="30000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m-1</a:t>
            </a:r>
            <a:r>
              <a:rPr lang="en-US" sz="4400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4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977926" y="2428868"/>
            <a:ext cx="25228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4400" dirty="0" err="1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r>
              <a:rPr lang="en-US" sz="4400" baseline="-30000" dirty="0" err="1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en-US" sz="4400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= b</a:t>
            </a:r>
            <a:r>
              <a:rPr lang="en-US" sz="4400" baseline="-30000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sz="4400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q</a:t>
            </a:r>
            <a:r>
              <a:rPr lang="en-US" sz="4400" baseline="30000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n-1</a:t>
            </a:r>
            <a:r>
              <a:rPr lang="en-US" sz="4400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4400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3500438"/>
            <a:ext cx="857250" cy="990600"/>
          </a:xfrm>
          <a:prstGeom prst="rect">
            <a:avLst/>
          </a:prstGeom>
          <a:noFill/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390650"/>
            <a:ext cx="2888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2381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381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5143512"/>
            <a:ext cx="476250" cy="933450"/>
          </a:xfrm>
          <a:prstGeom prst="rect">
            <a:avLst/>
          </a:prstGeom>
          <a:noFill/>
        </p:spPr>
      </p:pic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2381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429132"/>
            <a:ext cx="476250" cy="933450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2381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0" y="2381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0" y="2381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08" name="Rectangle 36"/>
          <p:cNvSpPr>
            <a:spLocks noChangeArrowheads="1"/>
          </p:cNvSpPr>
          <p:nvPr/>
        </p:nvSpPr>
        <p:spPr bwMode="auto">
          <a:xfrm>
            <a:off x="0" y="1390650"/>
            <a:ext cx="6222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 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3109" name="Rectangle 37"/>
          <p:cNvSpPr>
            <a:spLocks noChangeArrowheads="1"/>
          </p:cNvSpPr>
          <p:nvPr/>
        </p:nvSpPr>
        <p:spPr bwMode="auto">
          <a:xfrm>
            <a:off x="0" y="2381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12" name="Rectangle 4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1285860"/>
            <a:ext cx="7143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0" y="2381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2" name="Прямоугольник 121"/>
          <p:cNvSpPr/>
          <p:nvPr/>
        </p:nvSpPr>
        <p:spPr>
          <a:xfrm flipV="1">
            <a:off x="3857620" y="3613666"/>
            <a:ext cx="917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white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</a:t>
            </a:r>
            <a:endParaRPr lang="en-US" dirty="0">
              <a:solidFill>
                <a:prstClr val="white"/>
              </a:solidFill>
              <a:latin typeface="Arial" pitchFamily="34" charset="0"/>
            </a:endParaRPr>
          </a:p>
        </p:txBody>
      </p:sp>
      <p:pic>
        <p:nvPicPr>
          <p:cNvPr id="3150" name="Picture 7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4500570"/>
            <a:ext cx="2190750" cy="647700"/>
          </a:xfrm>
          <a:prstGeom prst="rect">
            <a:avLst/>
          </a:prstGeom>
          <a:noFill/>
        </p:spPr>
      </p:pic>
      <p:sp>
        <p:nvSpPr>
          <p:cNvPr id="3152" name="Rectangle 8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53" name="Rectangle 81"/>
          <p:cNvSpPr>
            <a:spLocks noChangeArrowheads="1"/>
          </p:cNvSpPr>
          <p:nvPr/>
        </p:nvSpPr>
        <p:spPr bwMode="auto">
          <a:xfrm>
            <a:off x="0" y="1285860"/>
            <a:ext cx="5714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auto">
          <a:xfrm>
            <a:off x="0" y="2038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3571876"/>
            <a:ext cx="476250" cy="933450"/>
          </a:xfrm>
          <a:prstGeom prst="rect">
            <a:avLst/>
          </a:prstGeom>
          <a:noFill/>
        </p:spPr>
      </p:pic>
      <p:pic>
        <p:nvPicPr>
          <p:cNvPr id="3155" name="Picture 8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5429264"/>
            <a:ext cx="1143008" cy="588962"/>
          </a:xfrm>
          <a:prstGeom prst="rect">
            <a:avLst/>
          </a:prstGeom>
          <a:noFill/>
        </p:spPr>
      </p:pic>
      <p:sp>
        <p:nvSpPr>
          <p:cNvPr id="3157" name="Rectangle 8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58" name="Rectangle 86"/>
          <p:cNvSpPr>
            <a:spLocks noChangeArrowheads="1"/>
          </p:cNvSpPr>
          <p:nvPr/>
        </p:nvSpPr>
        <p:spPr bwMode="auto">
          <a:xfrm flipV="1">
            <a:off x="214282" y="1390649"/>
            <a:ext cx="89297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59" name="Rectangle 87"/>
          <p:cNvSpPr>
            <a:spLocks noChangeArrowheads="1"/>
          </p:cNvSpPr>
          <p:nvPr/>
        </p:nvSpPr>
        <p:spPr bwMode="auto">
          <a:xfrm>
            <a:off x="0" y="2009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733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Текст 2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вариант</a:t>
            </a:r>
          </a:p>
        </p:txBody>
      </p:sp>
      <p:sp>
        <p:nvSpPr>
          <p:cNvPr id="29" name="Содержимое 28"/>
          <p:cNvSpPr>
            <a:spLocks noGrp="1"/>
          </p:cNvSpPr>
          <p:nvPr>
            <p:ph sz="half" idx="2"/>
          </p:nvPr>
        </p:nvSpPr>
        <p:spPr>
          <a:xfrm>
            <a:off x="428596" y="2143116"/>
            <a:ext cx="4040188" cy="395128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2; 6; 18; 54; … - г.п.</a:t>
            </a:r>
          </a:p>
          <a:p>
            <a:pPr algn="ctr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Задать её формулой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n-ного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члена.</a:t>
            </a:r>
          </a:p>
          <a:p>
            <a:pPr algn="ctr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Найти знаменатель г.п., если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en-US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81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Между числами 36 и 2,25 вставить три числа так, чтобы вместе с данными они образовали г.п.</a:t>
            </a:r>
          </a:p>
          <a:p>
            <a:endParaRPr lang="ru-RU" dirty="0"/>
          </a:p>
        </p:txBody>
      </p:sp>
      <p:sp>
        <p:nvSpPr>
          <p:cNvPr id="30" name="Содержимое 29"/>
          <p:cNvSpPr>
            <a:spLocks noGrp="1"/>
          </p:cNvSpPr>
          <p:nvPr>
            <p:ph sz="quarter" idx="4"/>
          </p:nvPr>
        </p:nvSpPr>
        <p:spPr>
          <a:xfrm>
            <a:off x="4649788" y="2285992"/>
            <a:ext cx="4038600" cy="407196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3; 6; 12; 24; … - г.п.</a:t>
            </a:r>
          </a:p>
          <a:p>
            <a:pPr algn="ctr">
              <a:buNone/>
            </a:pP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Задать её формулой </a:t>
            </a:r>
            <a:r>
              <a:rPr lang="ru-RU" sz="31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n-ного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члена.</a:t>
            </a:r>
          </a:p>
          <a:p>
            <a:pPr algn="ctr">
              <a:buNone/>
            </a:pP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Найти знаменатель г.п.,</a:t>
            </a:r>
          </a:p>
          <a:p>
            <a:pPr algn="ctr">
              <a:buNone/>
            </a:pP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если </a:t>
            </a:r>
          </a:p>
          <a:p>
            <a:pPr algn="ctr">
              <a:buNone/>
            </a:pPr>
            <a:r>
              <a:rPr lang="en-US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1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4, </a:t>
            </a:r>
            <a:r>
              <a:rPr lang="en-US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1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64.</a:t>
            </a:r>
          </a:p>
          <a:p>
            <a:pPr>
              <a:buNone/>
            </a:pP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В г.п. третий член равен 15, а шестой – 405. Найти члены прогрессии, заключённые между ними.</a:t>
            </a:r>
          </a:p>
          <a:p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rgbClr val="C00000"/>
                </a:solidFill>
                <a:effectLst/>
                <a:latin typeface="Times New Roman" pitchFamily="18" charset="0"/>
              </a:rPr>
              <a:t>Самостоятельная работа</a:t>
            </a:r>
          </a:p>
        </p:txBody>
      </p:sp>
      <p:sp>
        <p:nvSpPr>
          <p:cNvPr id="26" name="Текст 2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вариант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V="1">
            <a:off x="142876" y="857232"/>
            <a:ext cx="885828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28572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35716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35716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28572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1162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152400" y="36669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Содержимое 17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Сборник заданий для подготовки к ГИА в 9 классе  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Изд-во «Просвещение» Москва 2011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№№ 7.9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7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.24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7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.25 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Выучить:</a:t>
            </a:r>
          </a:p>
          <a:p>
            <a:pPr marL="514350" indent="-514350"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определение г.п.;</a:t>
            </a:r>
          </a:p>
          <a:p>
            <a:pPr marL="514350" indent="-514350"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вывод формулы 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n-ного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члена г.п.;</a:t>
            </a:r>
          </a:p>
          <a:p>
            <a:pPr marL="514350" indent="-514350" algn="ctr">
              <a:buNone/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вывод формулы для нахождения знаменателя г.п. </a:t>
            </a:r>
          </a:p>
          <a:p>
            <a:pPr algn="ctr">
              <a:buNone/>
            </a:pP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1122</TotalTime>
  <Words>421</Words>
  <Application>Microsoft Office PowerPoint</Application>
  <PresentationFormat>Экран (4:3)</PresentationFormat>
  <Paragraphs>81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Constantia</vt:lpstr>
      <vt:lpstr>Times New Roman</vt:lpstr>
      <vt:lpstr>Wingdings 2</vt:lpstr>
      <vt:lpstr>Бумажная</vt:lpstr>
      <vt:lpstr>Презентация PowerPoint</vt:lpstr>
      <vt:lpstr>Найти несколько следующих членов в последовательностях:</vt:lpstr>
      <vt:lpstr>Презентация PowerPoint</vt:lpstr>
      <vt:lpstr>Из определения геометрической прогрессии следует:</vt:lpstr>
      <vt:lpstr>Презентация PowerPoint</vt:lpstr>
      <vt:lpstr>Презентация PowerPoint</vt:lpstr>
      <vt:lpstr>Самостоятельная работа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163</cp:revision>
  <dcterms:modified xsi:type="dcterms:W3CDTF">2019-12-22T17:06:19Z</dcterms:modified>
</cp:coreProperties>
</file>