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8" r:id="rId3"/>
    <p:sldId id="269" r:id="rId4"/>
    <p:sldId id="270" r:id="rId5"/>
    <p:sldId id="271" r:id="rId6"/>
    <p:sldId id="272" r:id="rId7"/>
    <p:sldId id="27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30" autoAdjust="0"/>
  </p:normalViewPr>
  <p:slideViewPr>
    <p:cSldViewPr>
      <p:cViewPr varScale="1">
        <p:scale>
          <a:sx n="85" d="100"/>
          <a:sy n="85" d="100"/>
        </p:scale>
        <p:origin x="115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891653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chemeClr val="bg1"/>
                </a:solidFill>
              </a:rPr>
              <a:t>Цикл уроков для 9 класса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285728"/>
            <a:ext cx="91440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dirty="0">
                <a:solidFill>
                  <a:srgbClr val="FF0000"/>
                </a:solidFill>
              </a:rPr>
              <a:t>Последовательности </a:t>
            </a:r>
          </a:p>
          <a:p>
            <a:pPr algn="ctr"/>
            <a:r>
              <a:rPr lang="ru-RU" sz="5000" dirty="0">
                <a:solidFill>
                  <a:srgbClr val="FF0000"/>
                </a:solidFill>
              </a:rPr>
              <a:t>(</a:t>
            </a:r>
            <a:r>
              <a:rPr lang="ru-RU" sz="5000" i="1" dirty="0">
                <a:solidFill>
                  <a:srgbClr val="FF0000"/>
                </a:solidFill>
              </a:rPr>
              <a:t>можно ли объять необъятное…</a:t>
            </a:r>
            <a:r>
              <a:rPr lang="ru-RU" sz="500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5786454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dirty="0">
                <a:solidFill>
                  <a:schemeClr val="bg1"/>
                </a:solidFill>
              </a:rPr>
              <a:t>Учитель – </a:t>
            </a:r>
            <a:r>
              <a:rPr lang="ru-RU" sz="3000" dirty="0" err="1">
                <a:solidFill>
                  <a:schemeClr val="bg1"/>
                </a:solidFill>
              </a:rPr>
              <a:t>Закуцкая</a:t>
            </a:r>
            <a:r>
              <a:rPr lang="ru-RU" sz="3000" dirty="0">
                <a:solidFill>
                  <a:schemeClr val="bg1"/>
                </a:solidFill>
              </a:rPr>
              <a:t> М.В.</a:t>
            </a:r>
          </a:p>
          <a:p>
            <a:pPr algn="ctr"/>
            <a:r>
              <a:rPr lang="ru-RU" sz="3000" dirty="0">
                <a:solidFill>
                  <a:schemeClr val="bg1"/>
                </a:solidFill>
              </a:rPr>
              <a:t>ГОУ лицей № 179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-45720" y="164782"/>
            <a:ext cx="45719" cy="49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9144000" cy="542916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1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Характеристическое свойство г.п.</a:t>
            </a:r>
          </a:p>
          <a:p>
            <a:pPr algn="ctr">
              <a:buNone/>
            </a:pPr>
            <a:endParaRPr lang="en-US" sz="12800" dirty="0"/>
          </a:p>
          <a:p>
            <a:r>
              <a:rPr lang="en-US" sz="800" dirty="0" err="1"/>
              <a:t>b</a:t>
            </a:r>
            <a:r>
              <a:rPr lang="en-US" sz="800" baseline="-25000" dirty="0" err="1"/>
              <a:t>n</a:t>
            </a:r>
            <a:r>
              <a:rPr lang="en-US" sz="800" dirty="0"/>
              <a:t> : b</a:t>
            </a:r>
            <a:r>
              <a:rPr lang="en-US" sz="800" baseline="-25000" dirty="0"/>
              <a:t>n-1 </a:t>
            </a:r>
            <a:r>
              <a:rPr lang="en-US" sz="800" dirty="0"/>
              <a:t>= q</a:t>
            </a:r>
            <a:endParaRPr lang="ru-RU" sz="800" dirty="0"/>
          </a:p>
          <a:p>
            <a:pPr>
              <a:buNone/>
            </a:pPr>
            <a:endParaRPr lang="ru-RU" sz="14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800" dirty="0"/>
              <a:t>b</a:t>
            </a:r>
            <a:r>
              <a:rPr lang="en-US" sz="800" baseline="30000" dirty="0"/>
              <a:t>2</a:t>
            </a:r>
            <a:r>
              <a:rPr lang="en-US" sz="800" baseline="-25000" dirty="0"/>
              <a:t> </a:t>
            </a:r>
            <a:r>
              <a:rPr lang="en-US" sz="800" dirty="0"/>
              <a:t>= b</a:t>
            </a:r>
            <a:r>
              <a:rPr lang="en-US" sz="800" baseline="-25000" dirty="0"/>
              <a:t>n-1</a:t>
            </a:r>
            <a:r>
              <a:rPr lang="en-US" sz="800" baseline="30000" dirty="0"/>
              <a:t>∙ </a:t>
            </a:r>
            <a:r>
              <a:rPr lang="en-US" sz="800" dirty="0"/>
              <a:t>b</a:t>
            </a:r>
            <a:r>
              <a:rPr lang="en-US" sz="800" baseline="-25000" dirty="0"/>
              <a:t>n+1</a:t>
            </a:r>
            <a:endParaRPr lang="ru-RU" sz="800" dirty="0"/>
          </a:p>
          <a:p>
            <a:endParaRPr lang="en-US" sz="12800" dirty="0"/>
          </a:p>
          <a:p>
            <a:pPr algn="ctr">
              <a:buNone/>
            </a:pPr>
            <a:r>
              <a:rPr lang="en-US" sz="800" dirty="0"/>
              <a:t> </a:t>
            </a:r>
            <a:endParaRPr lang="ru-RU" sz="800" dirty="0"/>
          </a:p>
          <a:p>
            <a:pPr algn="ctr">
              <a:buNone/>
            </a:pPr>
            <a:endParaRPr lang="ru-RU" sz="12800" dirty="0"/>
          </a:p>
          <a:p>
            <a:pPr algn="ctr">
              <a:buNone/>
            </a:pPr>
            <a:r>
              <a:rPr lang="ru-RU" sz="12800" dirty="0">
                <a:solidFill>
                  <a:srgbClr val="0070C0"/>
                </a:solidFill>
                <a:latin typeface="Times New Roman" pitchFamily="18" charset="0"/>
              </a:rPr>
              <a:t>Верно и обратное утверждение.</a:t>
            </a:r>
          </a:p>
          <a:p>
            <a:pPr algn="ctr">
              <a:buNone/>
            </a:pPr>
            <a:r>
              <a:rPr lang="ru-RU" sz="12800" dirty="0">
                <a:solidFill>
                  <a:srgbClr val="0070C0"/>
                </a:solidFill>
                <a:latin typeface="Times New Roman" pitchFamily="18" charset="0"/>
              </a:rPr>
              <a:t>Попробуйте сформулировать и доказать его его.</a:t>
            </a:r>
          </a:p>
          <a:p>
            <a:pPr algn="ctr"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C00000"/>
                </a:solidFill>
                <a:latin typeface="Times New Roman" pitchFamily="18" charset="0"/>
              </a:rPr>
              <a:t>Урок 8. Свойства членов г.п.</a:t>
            </a:r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0" y="1409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0" y="1581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26" y="3571876"/>
            <a:ext cx="3400425" cy="628650"/>
          </a:xfrm>
          <a:prstGeom prst="rect">
            <a:avLst/>
          </a:prstGeom>
          <a:noFill/>
        </p:spPr>
      </p:pic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0" y="1085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26" y="2305050"/>
            <a:ext cx="2895600" cy="1123950"/>
          </a:xfrm>
          <a:prstGeom prst="rect">
            <a:avLst/>
          </a:prstGeom>
          <a:noFill/>
        </p:spPr>
      </p:pic>
      <p:sp>
        <p:nvSpPr>
          <p:cNvPr id="6156" name="Rectangle 12"/>
          <p:cNvSpPr>
            <a:spLocks noChangeArrowheads="1"/>
          </p:cNvSpPr>
          <p:nvPr/>
        </p:nvSpPr>
        <p:spPr bwMode="auto">
          <a:xfrm>
            <a:off x="0" y="1581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Необходимое условие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2143116"/>
            <a:ext cx="4500562" cy="38576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0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Если числовая</a:t>
            </a:r>
          </a:p>
          <a:p>
            <a:pPr>
              <a:buNone/>
            </a:pPr>
            <a:r>
              <a:rPr lang="ru-RU" sz="30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последовательность </a:t>
            </a:r>
            <a:r>
              <a:rPr lang="ru-RU" sz="3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является г.п.</a:t>
            </a:r>
            <a:r>
              <a:rPr lang="ru-RU" sz="3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то  квадрат любого её члена, начиная со второго, равен </a:t>
            </a:r>
            <a:r>
              <a:rPr lang="ru-RU" sz="3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произведению </a:t>
            </a:r>
            <a:r>
              <a:rPr lang="ru-RU" sz="3000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предыдущего</a:t>
            </a:r>
            <a:r>
              <a:rPr lang="ru-RU" sz="3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3000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последующего</a:t>
            </a:r>
            <a:r>
              <a:rPr lang="ru-RU" sz="3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членов.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Если в числовой последовательности квадрат каждого члена, начиная со второго, равен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произведению  </a:t>
            </a:r>
            <a:r>
              <a:rPr lang="ru-RU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предыдущего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последующего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членов, то эта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последовательность – геометрическая прогрессия.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Характеристическое свойство </a:t>
            </a:r>
            <a:r>
              <a:rPr lang="ru-RU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а.п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Достаточное условие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6" grpId="0" build="p"/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1) Попробуйте сформулировать характеристическое свойство геометрической прогрессии, заменив слова </a:t>
            </a:r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«предыдущий» 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«последующий» 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 </a:t>
            </a:r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«равноотстоящие члены»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2) Запишите сформулированное таким образом свойство в виде формулы.</a:t>
            </a:r>
          </a:p>
          <a:p>
            <a:pPr algn="ctr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3) Попытайтесь доказать его.</a:t>
            </a: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Характеристическое </a:t>
            </a:r>
            <a:r>
              <a:rPr lang="ru-RU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свойство </a:t>
            </a:r>
            <a:r>
              <a:rPr lang="ru-RU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.п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(продолжение)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00034" y="1571612"/>
            <a:ext cx="4040188" cy="639762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 вариант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0" y="2285992"/>
            <a:ext cx="4643438" cy="39512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Дано:</a:t>
            </a:r>
          </a:p>
          <a:p>
            <a:pPr algn="ctr">
              <a:buNone/>
            </a:pPr>
            <a:r>
              <a:rPr lang="en-US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b</a:t>
            </a:r>
            <a:r>
              <a:rPr lang="ru-RU" sz="4400" baseline="-250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>
                <a:solidFill>
                  <a:schemeClr val="bg1"/>
                </a:solidFill>
              </a:rPr>
              <a:t>∙</a:t>
            </a:r>
            <a:r>
              <a:rPr lang="ru-RU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4400" baseline="-250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44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4400" baseline="-250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44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>
                <a:solidFill>
                  <a:schemeClr val="bg1"/>
                </a:solidFill>
              </a:rPr>
              <a:t>∙</a:t>
            </a:r>
            <a:r>
              <a:rPr lang="en-US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b</a:t>
            </a:r>
            <a:r>
              <a:rPr lang="ru-RU" sz="4400" baseline="-250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endParaRPr lang="ru-RU" sz="4400" baseline="-25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4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Доказать:</a:t>
            </a:r>
          </a:p>
          <a:p>
            <a:pPr algn="ctr">
              <a:buNone/>
            </a:pPr>
            <a:r>
              <a:rPr lang="ru-RU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 + </a:t>
            </a:r>
            <a:r>
              <a:rPr lang="ru-RU" sz="44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44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ru-RU" sz="44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endParaRPr lang="ru-RU" sz="4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400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>
          <a:xfrm>
            <a:off x="4786314" y="2285992"/>
            <a:ext cx="4357686" cy="395128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Дано:</a:t>
            </a:r>
          </a:p>
          <a:p>
            <a:pPr algn="ctr">
              <a:buNone/>
            </a:pPr>
            <a:r>
              <a:rPr lang="en-US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ru-RU" sz="44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44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ru-RU" sz="44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endParaRPr lang="ru-RU" sz="4400" baseline="-25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4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Доказать:</a:t>
            </a:r>
            <a:endParaRPr lang="en-US" sz="4400" baseline="-25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4400" baseline="-250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>
                <a:solidFill>
                  <a:schemeClr val="bg1"/>
                </a:solidFill>
              </a:rPr>
              <a:t>∙</a:t>
            </a:r>
            <a:r>
              <a:rPr lang="en-US" sz="4400" dirty="0"/>
              <a:t> </a:t>
            </a:r>
            <a:r>
              <a:rPr lang="en-US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4400" baseline="-250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44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4400" baseline="-250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44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>
                <a:solidFill>
                  <a:schemeClr val="bg1"/>
                </a:solidFill>
              </a:rPr>
              <a:t>∙</a:t>
            </a:r>
            <a:r>
              <a:rPr lang="en-US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b</a:t>
            </a:r>
            <a:r>
              <a:rPr lang="ru-RU" sz="4400" baseline="-250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endParaRPr lang="ru-RU" sz="4400" baseline="-25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Свойство номеров членов г.п.</a:t>
            </a:r>
          </a:p>
        </p:txBody>
      </p:sp>
      <p:sp>
        <p:nvSpPr>
          <p:cNvPr id="10" name="Текст 9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dirty="0">
                <a:solidFill>
                  <a:srgbClr val="0070C0"/>
                </a:solidFill>
              </a:rPr>
              <a:t> вариант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4" dur="8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5" dur="8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8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 на применение свойства </a:t>
            </a:r>
            <a:b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геометрической прогрессии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9144000" cy="457200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№ 1</a:t>
            </a:r>
          </a:p>
          <a:p>
            <a:pPr algn="ctr">
              <a:buNone/>
            </a:pPr>
            <a:r>
              <a:rPr lang="ru-RU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Дано: </a:t>
            </a:r>
            <a:r>
              <a:rPr lang="en-US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5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= </a:t>
            </a:r>
            <a:r>
              <a:rPr lang="en-US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500" baseline="-25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5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Найти:</a:t>
            </a:r>
            <a:r>
              <a:rPr lang="en-US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b</a:t>
            </a:r>
            <a:r>
              <a:rPr lang="en-US" sz="35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>
                <a:solidFill>
                  <a:schemeClr val="bg1"/>
                </a:solidFill>
              </a:rPr>
              <a:t>∙</a:t>
            </a:r>
            <a:r>
              <a:rPr lang="ru-RU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5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>
                <a:solidFill>
                  <a:schemeClr val="bg1"/>
                </a:solidFill>
              </a:rPr>
              <a:t>∙ </a:t>
            </a:r>
            <a:r>
              <a:rPr lang="ru-RU" sz="3200" dirty="0">
                <a:solidFill>
                  <a:schemeClr val="bg1"/>
                </a:solidFill>
              </a:rPr>
              <a:t>… </a:t>
            </a:r>
            <a:r>
              <a:rPr lang="en-US" sz="3200" dirty="0">
                <a:solidFill>
                  <a:schemeClr val="bg1"/>
                </a:solidFill>
              </a:rPr>
              <a:t>∙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en-US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5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3500" baseline="-25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№ 2</a:t>
            </a:r>
          </a:p>
          <a:p>
            <a:pPr algn="ctr">
              <a:buNone/>
            </a:pPr>
            <a:r>
              <a:rPr lang="ru-RU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Дано:  </a:t>
            </a:r>
            <a:r>
              <a:rPr lang="en-US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5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= -2;</a:t>
            </a:r>
            <a:r>
              <a:rPr lang="ru-RU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5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= 1</a:t>
            </a:r>
            <a:r>
              <a:rPr lang="en-US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>
              <a:buNone/>
            </a:pPr>
            <a:r>
              <a:rPr lang="ru-RU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Найти: </a:t>
            </a:r>
            <a:r>
              <a:rPr lang="en-US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b</a:t>
            </a:r>
            <a:r>
              <a:rPr lang="en-US" sz="35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>
                <a:solidFill>
                  <a:schemeClr val="bg1"/>
                </a:solidFill>
              </a:rPr>
              <a:t>∙</a:t>
            </a:r>
            <a:r>
              <a:rPr lang="ru-RU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5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>
                <a:solidFill>
                  <a:schemeClr val="bg1"/>
                </a:solidFill>
              </a:rPr>
              <a:t>∙ </a:t>
            </a:r>
            <a:r>
              <a:rPr lang="ru-RU" sz="3200" dirty="0">
                <a:solidFill>
                  <a:schemeClr val="bg1"/>
                </a:solidFill>
              </a:rPr>
              <a:t>… </a:t>
            </a:r>
            <a:r>
              <a:rPr lang="en-US" sz="3200" dirty="0">
                <a:solidFill>
                  <a:schemeClr val="bg1"/>
                </a:solidFill>
              </a:rPr>
              <a:t>∙</a:t>
            </a: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en-US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5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35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№ 3</a:t>
            </a:r>
          </a:p>
          <a:p>
            <a:pPr algn="ctr">
              <a:buNone/>
            </a:pPr>
            <a:r>
              <a:rPr lang="ru-RU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Дано:  </a:t>
            </a:r>
            <a:r>
              <a:rPr lang="en-US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5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= </a:t>
            </a:r>
            <a:r>
              <a:rPr lang="en-US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r>
              <a:rPr lang="ru-RU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5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25</a:t>
            </a:r>
            <a:r>
              <a:rPr lang="ru-RU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72</a:t>
            </a:r>
            <a:endParaRPr lang="ru-RU" sz="35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Найти: </a:t>
            </a:r>
            <a:r>
              <a:rPr lang="en-US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5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5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35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200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524000"/>
            <a:ext cx="9144000" cy="4572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1) Выучить формулировки свойств г.п. и соответствующие формулы.</a:t>
            </a:r>
          </a:p>
          <a:p>
            <a:pPr algn="ctr"/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2) Вывести характеристическое свойство г.п.</a:t>
            </a:r>
          </a:p>
          <a:p>
            <a:pPr algn="ctr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для равноотстоящих членов.</a:t>
            </a:r>
          </a:p>
          <a:p>
            <a:pPr algn="ctr"/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3) Решить из сборника подготовки к ГИА </a:t>
            </a:r>
          </a:p>
          <a:p>
            <a:pPr algn="ctr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№  7.9; 7.23</a:t>
            </a:r>
            <a:r>
              <a:rPr 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 7</a:t>
            </a:r>
            <a:r>
              <a:rPr lang="ru-RU" sz="3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.25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1132</TotalTime>
  <Words>336</Words>
  <Application>Microsoft Office PowerPoint</Application>
  <PresentationFormat>Экран (4:3)</PresentationFormat>
  <Paragraphs>59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Constantia</vt:lpstr>
      <vt:lpstr>Times New Roman</vt:lpstr>
      <vt:lpstr>Wingdings 2</vt:lpstr>
      <vt:lpstr>Бумажная</vt:lpstr>
      <vt:lpstr>Презентация PowerPoint</vt:lpstr>
      <vt:lpstr>Урок 8. Свойства членов г.п.</vt:lpstr>
      <vt:lpstr>Характеристическое свойство а.п.</vt:lpstr>
      <vt:lpstr>Характеристическое свойство г.п. (продолжение)</vt:lpstr>
      <vt:lpstr>Свойство номеров членов г.п.</vt:lpstr>
      <vt:lpstr>Задачи на применение свойства  геометрической прогрессии</vt:lpstr>
      <vt:lpstr>Домашнее задание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Закуцкая Марина Владимировна</dc:creator>
  <cp:lastModifiedBy>Денис Карпов</cp:lastModifiedBy>
  <cp:revision>162</cp:revision>
  <dcterms:modified xsi:type="dcterms:W3CDTF">2019-12-22T17:05:23Z</dcterms:modified>
</cp:coreProperties>
</file>