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75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6" r:id="rId12"/>
    <p:sldId id="272" r:id="rId13"/>
    <p:sldId id="270" r:id="rId14"/>
    <p:sldId id="269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5F314-68FE-4FA6-B759-A7AA10127536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B6EBC-2756-4171-AFCB-DAC18B4B80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B6EBC-2756-4171-AFCB-DAC18B4B802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00A39A8-4685-4294-8EBA-CFA54CEB6F1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5B449D5-CAFF-469D-A6C6-55F9BD3CB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8243918" cy="3243285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Повторительно-обобщающий урок</a:t>
            </a:r>
            <a:br>
              <a:rPr lang="en-US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по теме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6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en-US" sz="6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7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dirty="0"/>
              <a:t>Найти  график 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 =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r>
              <a:rPr lang="ru-RU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+ 4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928670"/>
            <a:ext cx="81439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3357587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285992"/>
            <a:ext cx="407196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57620" y="357166"/>
            <a:ext cx="4286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Определить знаки </a:t>
            </a:r>
          </a:p>
          <a:p>
            <a:pPr algn="ctr"/>
            <a:r>
              <a:rPr lang="ru-RU" sz="3600" dirty="0"/>
              <a:t>коэффициентов </a:t>
            </a:r>
          </a:p>
          <a:p>
            <a:pPr algn="ctr"/>
            <a:r>
              <a:rPr lang="ru-RU" sz="3600" dirty="0"/>
              <a:t>а и 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9" y="4000504"/>
            <a:ext cx="4214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В</a:t>
            </a:r>
            <a:r>
              <a:rPr lang="en-US" sz="3600" dirty="0"/>
              <a:t> </a:t>
            </a:r>
            <a:r>
              <a:rPr lang="ru-RU" sz="3600" dirty="0"/>
              <a:t>выбранном ответе </a:t>
            </a:r>
            <a:endParaRPr lang="en-US" sz="3600" dirty="0"/>
          </a:p>
          <a:p>
            <a:r>
              <a:rPr lang="ru-RU" sz="3600" dirty="0"/>
              <a:t>определить </a:t>
            </a:r>
            <a:endParaRPr lang="en-US" sz="3600" dirty="0"/>
          </a:p>
          <a:p>
            <a:r>
              <a:rPr lang="ru-RU" sz="3600" dirty="0"/>
              <a:t>знак коэффициента </a:t>
            </a:r>
            <a:r>
              <a:rPr lang="en-US" sz="3600" dirty="0"/>
              <a:t>b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Построение параболы</a:t>
            </a:r>
            <a:br>
              <a:rPr lang="ru-RU" dirty="0"/>
            </a:br>
            <a:r>
              <a:rPr lang="ru-RU" dirty="0"/>
              <a:t> по 5 точкам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b="1" u="sng" dirty="0"/>
              <a:t>y </a:t>
            </a:r>
            <a:r>
              <a:rPr lang="ru-RU" b="1" u="sng" dirty="0"/>
              <a:t>= </a:t>
            </a:r>
            <a:r>
              <a:rPr lang="en-US" b="1" u="sng" dirty="0"/>
              <a:t>x</a:t>
            </a:r>
            <a:r>
              <a:rPr lang="en-US" b="1" u="sng" baseline="30000" dirty="0"/>
              <a:t>2</a:t>
            </a:r>
            <a:r>
              <a:rPr lang="en-US" b="1" u="sng" dirty="0"/>
              <a:t> + 2x -3</a:t>
            </a:r>
            <a:endParaRPr lang="ru-RU" u="sng" dirty="0"/>
          </a:p>
          <a:p>
            <a:r>
              <a:rPr lang="ru-RU" dirty="0"/>
              <a:t>1) Вершина параболы</a:t>
            </a:r>
          </a:p>
          <a:p>
            <a:r>
              <a:rPr lang="ru-RU" dirty="0"/>
              <a:t>2) 3) Нули функции</a:t>
            </a:r>
          </a:p>
          <a:p>
            <a:r>
              <a:rPr lang="ru-RU" dirty="0"/>
              <a:t>4) Точка пересечения с 0у</a:t>
            </a:r>
          </a:p>
          <a:p>
            <a:r>
              <a:rPr lang="ru-RU" dirty="0"/>
              <a:t>5) Точка, ей симметричная относительно оси симметрии параболы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/>
              <a:t> </a:t>
            </a:r>
            <a:r>
              <a:rPr lang="ru-RU" b="1" u="sng" dirty="0"/>
              <a:t>у = (</a:t>
            </a:r>
            <a:r>
              <a:rPr lang="en-US" b="1" u="sng" dirty="0"/>
              <a:t>x</a:t>
            </a:r>
            <a:r>
              <a:rPr lang="ru-RU" b="1" u="sng" dirty="0"/>
              <a:t> + 3</a:t>
            </a:r>
            <a:r>
              <a:rPr lang="en-US" b="1" u="sng" dirty="0"/>
              <a:t>)(x – 1)</a:t>
            </a:r>
            <a:endParaRPr lang="ru-RU" u="sng" dirty="0"/>
          </a:p>
          <a:p>
            <a:r>
              <a:rPr lang="ru-RU" dirty="0"/>
              <a:t>1) 2) Нули функции</a:t>
            </a:r>
          </a:p>
          <a:p>
            <a:r>
              <a:rPr lang="ru-RU" dirty="0"/>
              <a:t>3) Вершина параболы</a:t>
            </a:r>
          </a:p>
          <a:p>
            <a:r>
              <a:rPr lang="ru-RU" dirty="0"/>
              <a:t>4) Точка пересечения с </a:t>
            </a:r>
            <a:r>
              <a:rPr lang="en-US" dirty="0"/>
              <a:t>O</a:t>
            </a:r>
            <a:r>
              <a:rPr lang="ru-RU" dirty="0"/>
              <a:t>у</a:t>
            </a:r>
          </a:p>
          <a:p>
            <a:r>
              <a:rPr lang="ru-RU" dirty="0"/>
              <a:t> 5) Точка, ей симметричная относительно оси симметрии параболы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Практическое применение функций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Если </a:t>
            </a:r>
            <a:r>
              <a:rPr lang="en-US" dirty="0"/>
              <a:t>k </a:t>
            </a:r>
            <a:r>
              <a:rPr lang="ru-RU" dirty="0"/>
              <a:t>руб. – это цена 1 кг, то у = </a:t>
            </a:r>
            <a:r>
              <a:rPr lang="en-US" dirty="0" err="1"/>
              <a:t>kx</a:t>
            </a:r>
            <a:r>
              <a:rPr lang="en-US" dirty="0"/>
              <a:t> – </a:t>
            </a:r>
            <a:r>
              <a:rPr lang="ru-RU" dirty="0"/>
              <a:t>это стоимость </a:t>
            </a:r>
            <a:r>
              <a:rPr lang="en-US" dirty="0"/>
              <a:t>x </a:t>
            </a:r>
            <a:r>
              <a:rPr lang="ru-RU" dirty="0"/>
              <a:t>кг продукции.</a:t>
            </a:r>
          </a:p>
          <a:p>
            <a:r>
              <a:rPr lang="ru-RU" dirty="0"/>
              <a:t>2) Если первоначальная длина свечи 25 см, а в час свеча сгорает на 2 см, то у = 25 – 2</a:t>
            </a:r>
            <a:r>
              <a:rPr lang="en-US" dirty="0"/>
              <a:t>x </a:t>
            </a:r>
            <a:r>
              <a:rPr lang="ru-RU" dirty="0"/>
              <a:t>это длина свечи через </a:t>
            </a:r>
            <a:r>
              <a:rPr lang="en-US" dirty="0"/>
              <a:t>x </a:t>
            </a:r>
            <a:r>
              <a:rPr lang="ru-RU" dirty="0"/>
              <a:t>часов горения.</a:t>
            </a:r>
          </a:p>
          <a:p>
            <a:r>
              <a:rPr lang="ru-RU" dirty="0"/>
              <a:t>3)Закон Ома</a:t>
            </a:r>
            <a:r>
              <a:rPr lang="en-US" dirty="0"/>
              <a:t>: </a:t>
            </a:r>
            <a:r>
              <a:rPr lang="en-US" i="1" dirty="0"/>
              <a:t>I =</a:t>
            </a:r>
          </a:p>
          <a:p>
            <a:r>
              <a:rPr lang="en-US" dirty="0"/>
              <a:t>4) </a:t>
            </a:r>
            <a:r>
              <a:rPr lang="ru-RU" dirty="0"/>
              <a:t>Формула равноускоренного движения </a:t>
            </a:r>
            <a:endParaRPr lang="en-US" dirty="0"/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  </a:t>
            </a:r>
          </a:p>
          <a:p>
            <a:pPr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       </a:t>
            </a:r>
            <a:r>
              <a:rPr lang="en-US" sz="5400" dirty="0">
                <a:solidFill>
                  <a:schemeClr val="accent2">
                    <a:lumMod val="75000"/>
                  </a:schemeClr>
                </a:solidFill>
              </a:rPr>
              <a:t>s = </a:t>
            </a:r>
            <a:r>
              <a:rPr lang="en-US" sz="5400" i="1" dirty="0">
                <a:solidFill>
                  <a:schemeClr val="accent2">
                    <a:lumMod val="75000"/>
                  </a:schemeClr>
                </a:solidFill>
              </a:rPr>
              <a:t> v</a:t>
            </a:r>
            <a:r>
              <a:rPr lang="en-US" sz="5400" i="1" baseline="-25000" dirty="0">
                <a:solidFill>
                  <a:schemeClr val="accent2">
                    <a:lumMod val="75000"/>
                  </a:schemeClr>
                </a:solidFill>
              </a:rPr>
              <a:t>0</a:t>
            </a:r>
            <a:r>
              <a:rPr lang="en-US" sz="5400" i="1" dirty="0">
                <a:solidFill>
                  <a:schemeClr val="accent2">
                    <a:lumMod val="75000"/>
                  </a:schemeClr>
                </a:solidFill>
              </a:rPr>
              <a:t>t +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714752"/>
            <a:ext cx="357190" cy="676275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857760"/>
            <a:ext cx="1143008" cy="1484033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181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0" dirty="0">
                <a:solidFill>
                  <a:srgbClr val="FF0000"/>
                </a:solidFill>
              </a:rPr>
              <a:t>Параболоид</a:t>
            </a:r>
            <a:br>
              <a:rPr lang="ru-RU" sz="4000" b="0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/>
          </a:p>
          <a:p>
            <a:endParaRPr lang="ru-RU" dirty="0"/>
          </a:p>
        </p:txBody>
      </p:sp>
      <p:pic>
        <p:nvPicPr>
          <p:cNvPr id="3074" name="Picture 2" descr="image1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28736"/>
            <a:ext cx="8072461" cy="3695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План исследования функции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1) О</a:t>
            </a:r>
            <a:r>
              <a:rPr lang="en-US" sz="2800" dirty="0"/>
              <a:t>O</a:t>
            </a:r>
            <a:r>
              <a:rPr lang="ru-RU" sz="2800" dirty="0"/>
              <a:t>Ф</a:t>
            </a:r>
            <a:r>
              <a:rPr lang="en-US" sz="2800" dirty="0"/>
              <a:t> - D(f)</a:t>
            </a:r>
          </a:p>
          <a:p>
            <a:r>
              <a:rPr lang="en-US" sz="2800" dirty="0"/>
              <a:t>2) </a:t>
            </a:r>
            <a:r>
              <a:rPr lang="ru-RU" sz="2800" dirty="0"/>
              <a:t>ОЗФ</a:t>
            </a:r>
            <a:r>
              <a:rPr lang="en-US" sz="2800" dirty="0"/>
              <a:t> - E(f)</a:t>
            </a:r>
          </a:p>
          <a:p>
            <a:r>
              <a:rPr lang="en-US" sz="2800" dirty="0"/>
              <a:t>3) </a:t>
            </a:r>
            <a:r>
              <a:rPr lang="ru-RU" sz="2800" dirty="0"/>
              <a:t>Точки пересечения графика с осями координат</a:t>
            </a:r>
          </a:p>
          <a:p>
            <a:r>
              <a:rPr lang="ru-RU" sz="2800" dirty="0"/>
              <a:t>4) Промежутки </a:t>
            </a:r>
            <a:r>
              <a:rPr lang="ru-RU" sz="2800" dirty="0" err="1"/>
              <a:t>знакопостоянства</a:t>
            </a:r>
            <a:endParaRPr lang="ru-RU" sz="2800" dirty="0"/>
          </a:p>
          <a:p>
            <a:r>
              <a:rPr lang="ru-RU" sz="2800" dirty="0"/>
              <a:t>5) Промежутки возрастания, убывания</a:t>
            </a:r>
          </a:p>
          <a:p>
            <a:r>
              <a:rPr lang="ru-RU" sz="2800" dirty="0"/>
              <a:t>6) Наибольшее, наименьшее значения</a:t>
            </a:r>
          </a:p>
          <a:p>
            <a:r>
              <a:rPr lang="ru-RU" sz="2800" dirty="0"/>
              <a:t>7) График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/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/>
              <a:t>Провести полное исследование функции</a:t>
            </a:r>
            <a:endParaRPr lang="en-US" sz="4400" dirty="0"/>
          </a:p>
          <a:p>
            <a:pPr algn="ctr">
              <a:buNone/>
            </a:pPr>
            <a:r>
              <a:rPr lang="ru-RU" sz="4400" dirty="0"/>
              <a:t> у = 2</a:t>
            </a:r>
            <a:r>
              <a:rPr lang="en-US" sz="4400" dirty="0"/>
              <a:t>x</a:t>
            </a:r>
            <a:r>
              <a:rPr lang="en-US" sz="4400" baseline="30000" dirty="0"/>
              <a:t>2</a:t>
            </a:r>
            <a:r>
              <a:rPr lang="en-US" sz="4400" dirty="0"/>
              <a:t> – x - 1</a:t>
            </a:r>
            <a:endParaRPr lang="ru-RU" sz="4400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3055810" cy="4525963"/>
          </a:xfrm>
        </p:spPr>
        <p:txBody>
          <a:bodyPr/>
          <a:lstStyle/>
          <a:p>
            <a:r>
              <a:rPr lang="en-US" dirty="0"/>
              <a:t>y</a:t>
            </a:r>
            <a:r>
              <a:rPr lang="ru-RU" dirty="0"/>
              <a:t> = </a:t>
            </a:r>
            <a:r>
              <a:rPr lang="en-US" dirty="0" err="1"/>
              <a:t>kx</a:t>
            </a:r>
            <a:r>
              <a:rPr lang="en-US" dirty="0"/>
              <a:t> + b</a:t>
            </a:r>
          </a:p>
          <a:p>
            <a:r>
              <a:rPr lang="ru-RU" dirty="0"/>
              <a:t>у = </a:t>
            </a:r>
            <a:r>
              <a:rPr lang="en-US" dirty="0"/>
              <a:t>ax</a:t>
            </a:r>
            <a:r>
              <a:rPr lang="en-US" baseline="30000" dirty="0"/>
              <a:t>2</a:t>
            </a:r>
            <a:r>
              <a:rPr lang="en-US" dirty="0"/>
              <a:t> + </a:t>
            </a:r>
            <a:r>
              <a:rPr lang="en-US" dirty="0" err="1"/>
              <a:t>bx</a:t>
            </a:r>
            <a:r>
              <a:rPr lang="en-US" dirty="0"/>
              <a:t> + c</a:t>
            </a:r>
            <a:r>
              <a:rPr lang="ru-RU" dirty="0"/>
              <a:t>,</a:t>
            </a:r>
            <a:r>
              <a:rPr lang="en-US" dirty="0"/>
              <a:t> a≠0</a:t>
            </a:r>
          </a:p>
          <a:p>
            <a:r>
              <a:rPr lang="ru-RU" dirty="0"/>
              <a:t>у = </a:t>
            </a:r>
            <a:r>
              <a:rPr lang="en-US" dirty="0" err="1"/>
              <a:t>kx</a:t>
            </a:r>
            <a:r>
              <a:rPr lang="en-US" dirty="0"/>
              <a:t> + b</a:t>
            </a:r>
          </a:p>
          <a:p>
            <a:endParaRPr lang="ru-RU" dirty="0"/>
          </a:p>
          <a:p>
            <a:r>
              <a:rPr lang="ru-RU" dirty="0"/>
              <a:t> у =    ,  </a:t>
            </a:r>
            <a:r>
              <a:rPr lang="en-US" dirty="0"/>
              <a:t>k≠0</a:t>
            </a:r>
            <a:endParaRPr lang="ru-RU" dirty="0"/>
          </a:p>
          <a:p>
            <a:endParaRPr lang="ru-RU" dirty="0"/>
          </a:p>
          <a:p>
            <a:r>
              <a:rPr lang="ru-RU" dirty="0"/>
              <a:t>у =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Названия Функций и соответствующие формулы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29114" cy="4525963"/>
          </a:xfrm>
        </p:spPr>
        <p:txBody>
          <a:bodyPr/>
          <a:lstStyle/>
          <a:p>
            <a:r>
              <a:rPr lang="ru-RU" dirty="0"/>
              <a:t>1) Прямая пропорциональность</a:t>
            </a:r>
          </a:p>
          <a:p>
            <a:r>
              <a:rPr lang="ru-RU" dirty="0"/>
              <a:t>2) Обратная пропорциональность</a:t>
            </a:r>
          </a:p>
          <a:p>
            <a:r>
              <a:rPr lang="ru-RU" dirty="0"/>
              <a:t>3) Линейная</a:t>
            </a:r>
          </a:p>
          <a:p>
            <a:r>
              <a:rPr lang="ru-RU" dirty="0"/>
              <a:t>4) Квадратичная </a:t>
            </a:r>
          </a:p>
          <a:p>
            <a:r>
              <a:rPr lang="ru-RU" dirty="0"/>
              <a:t>5) Степенная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5572132" y="3929066"/>
            <a:ext cx="352425" cy="1590683"/>
            <a:chOff x="5572132" y="3929066"/>
            <a:chExt cx="352425" cy="1590683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5008" y="3929066"/>
              <a:ext cx="200025" cy="809625"/>
            </a:xfrm>
            <a:prstGeom prst="rect">
              <a:avLst/>
            </a:prstGeom>
            <a:noFill/>
          </p:spPr>
        </p:pic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2132" y="5072074"/>
              <a:ext cx="352425" cy="4476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000108"/>
          </a:xfrm>
        </p:spPr>
        <p:txBody>
          <a:bodyPr/>
          <a:lstStyle/>
          <a:p>
            <a:pPr algn="ctr"/>
            <a:r>
              <a:rPr lang="ru-RU" dirty="0"/>
              <a:t>Графики функций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Прямая</a:t>
            </a:r>
            <a:r>
              <a:rPr lang="en-US" sz="4400" dirty="0"/>
              <a:t> </a:t>
            </a:r>
            <a:endParaRPr lang="ru-RU" sz="4400" dirty="0"/>
          </a:p>
          <a:p>
            <a:pPr algn="ctr">
              <a:buNone/>
            </a:pPr>
            <a:r>
              <a:rPr lang="en-US" sz="4400" dirty="0"/>
              <a:t>y = </a:t>
            </a:r>
            <a:r>
              <a:rPr lang="en-US" sz="4400" dirty="0" err="1"/>
              <a:t>kx</a:t>
            </a:r>
            <a:r>
              <a:rPr lang="ru-RU" sz="4400" dirty="0"/>
              <a:t>,</a:t>
            </a:r>
            <a:r>
              <a:rPr lang="en-US" sz="4400" dirty="0"/>
              <a:t> y = </a:t>
            </a:r>
            <a:r>
              <a:rPr lang="en-US" sz="4400" dirty="0" err="1"/>
              <a:t>kx</a:t>
            </a:r>
            <a:r>
              <a:rPr lang="ru-RU" sz="4400" dirty="0"/>
              <a:t> + </a:t>
            </a:r>
            <a:r>
              <a:rPr lang="en-US" sz="4400" dirty="0"/>
              <a:t>b</a:t>
            </a:r>
            <a:endParaRPr lang="ru-RU" sz="4400" dirty="0"/>
          </a:p>
          <a:p>
            <a:pPr algn="ctr"/>
            <a:r>
              <a:rPr lang="ru-RU" sz="4400" dirty="0"/>
              <a:t>Парабола </a:t>
            </a:r>
            <a:r>
              <a:rPr lang="en-US" sz="4400" dirty="0"/>
              <a:t> </a:t>
            </a:r>
            <a:endParaRPr lang="ru-RU" sz="4400" dirty="0"/>
          </a:p>
          <a:p>
            <a:pPr algn="ctr">
              <a:buNone/>
            </a:pPr>
            <a:r>
              <a:rPr lang="ru-RU" sz="4400" dirty="0"/>
              <a:t>у = </a:t>
            </a:r>
            <a:r>
              <a:rPr lang="en-US" sz="4400" dirty="0"/>
              <a:t>ax</a:t>
            </a:r>
            <a:r>
              <a:rPr lang="ru-RU" sz="4400" baseline="30000" dirty="0"/>
              <a:t>2</a:t>
            </a:r>
            <a:r>
              <a:rPr lang="ru-RU" sz="4400" dirty="0"/>
              <a:t> + </a:t>
            </a:r>
            <a:r>
              <a:rPr lang="en-US" sz="4400" dirty="0" err="1"/>
              <a:t>bx</a:t>
            </a:r>
            <a:r>
              <a:rPr lang="ru-RU" sz="4400" dirty="0"/>
              <a:t> + </a:t>
            </a:r>
            <a:r>
              <a:rPr lang="en-US" sz="4400" dirty="0"/>
              <a:t>c</a:t>
            </a:r>
            <a:r>
              <a:rPr lang="ru-RU" sz="4400" dirty="0"/>
              <a:t>, где а≠0</a:t>
            </a:r>
          </a:p>
          <a:p>
            <a:pPr algn="ctr"/>
            <a:r>
              <a:rPr lang="ru-RU" sz="4400" dirty="0"/>
              <a:t>Гипербола </a:t>
            </a:r>
          </a:p>
          <a:p>
            <a:pPr algn="ctr">
              <a:buNone/>
            </a:pPr>
            <a:r>
              <a:rPr lang="en-US" sz="4400" dirty="0"/>
              <a:t>     </a:t>
            </a:r>
            <a:r>
              <a:rPr lang="ru-RU" sz="4400" dirty="0"/>
              <a:t>у =  , где</a:t>
            </a:r>
            <a:r>
              <a:rPr lang="en-US" sz="4400" dirty="0"/>
              <a:t>  k ≠ 0</a:t>
            </a:r>
            <a:endParaRPr lang="ru-RU" sz="4400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357826"/>
            <a:ext cx="214314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Назови функцию </a:t>
            </a:r>
            <a:br>
              <a:rPr lang="ru-RU" dirty="0"/>
            </a:br>
            <a:r>
              <a:rPr lang="ru-RU" dirty="0"/>
              <a:t>и вид её графика</a:t>
            </a:r>
          </a:p>
        </p:txBody>
      </p:sp>
      <p:sp>
        <p:nvSpPr>
          <p:cNvPr id="4" name="Rectangle 55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9416"/>
            <a:ext cx="7186634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en-US" sz="3200" dirty="0"/>
              <a:t>y = </a:t>
            </a:r>
            <a:r>
              <a:rPr lang="ru-RU" sz="3200" dirty="0"/>
              <a:t>- </a:t>
            </a:r>
            <a:r>
              <a:rPr lang="en-US" sz="3200" dirty="0"/>
              <a:t>2x</a:t>
            </a:r>
            <a:endParaRPr lang="ru-RU" sz="3200" dirty="0"/>
          </a:p>
          <a:p>
            <a:pPr algn="ctr">
              <a:buNone/>
            </a:pPr>
            <a:r>
              <a:rPr lang="ru-RU" sz="3200" dirty="0"/>
              <a:t>у = 0,2</a:t>
            </a:r>
            <a:r>
              <a:rPr lang="en-US" sz="3200" dirty="0"/>
              <a:t>x</a:t>
            </a:r>
            <a:endParaRPr lang="ru-RU" sz="3200" dirty="0"/>
          </a:p>
          <a:p>
            <a:pPr algn="ctr">
              <a:buNone/>
            </a:pPr>
            <a:r>
              <a:rPr lang="en-US" sz="3200" dirty="0"/>
              <a:t>y = x</a:t>
            </a:r>
            <a:r>
              <a:rPr lang="en-US" sz="3200" baseline="30000" dirty="0"/>
              <a:t>2</a:t>
            </a:r>
            <a:r>
              <a:rPr lang="ru-RU" sz="3200" dirty="0"/>
              <a:t> + 2</a:t>
            </a:r>
          </a:p>
          <a:p>
            <a:pPr algn="ctr">
              <a:buNone/>
            </a:pPr>
            <a:r>
              <a:rPr lang="ru-RU" sz="3200" dirty="0"/>
              <a:t>у =       </a:t>
            </a:r>
            <a:r>
              <a:rPr lang="ru-RU" sz="3200" dirty="0" err="1"/>
              <a:t>у</a:t>
            </a:r>
            <a:r>
              <a:rPr lang="ru-RU" sz="3200" dirty="0"/>
              <a:t> =  </a:t>
            </a:r>
          </a:p>
          <a:p>
            <a:pPr algn="ctr">
              <a:buNone/>
            </a:pPr>
            <a:r>
              <a:rPr lang="ru-RU" sz="3200" dirty="0"/>
              <a:t>        </a:t>
            </a:r>
            <a:r>
              <a:rPr lang="en-US" sz="3200" dirty="0"/>
              <a:t>y = (x- 2) (x + 2)</a:t>
            </a:r>
          </a:p>
          <a:p>
            <a:pPr algn="ctr">
              <a:buNone/>
            </a:pPr>
            <a:r>
              <a:rPr lang="en-US" sz="3200" dirty="0"/>
              <a:t>y = x + 2</a:t>
            </a:r>
          </a:p>
          <a:p>
            <a:pPr algn="ctr">
              <a:buNone/>
            </a:pPr>
            <a:r>
              <a:rPr lang="ru-RU" sz="3200" dirty="0"/>
              <a:t>у</a:t>
            </a:r>
            <a:r>
              <a:rPr lang="en-US" sz="3200" dirty="0"/>
              <a:t> = 0</a:t>
            </a:r>
            <a:r>
              <a:rPr lang="ru-RU" sz="3200" dirty="0"/>
              <a:t>,2</a:t>
            </a:r>
            <a:r>
              <a:rPr lang="en-US" sz="3200" dirty="0"/>
              <a:t>x - 2</a:t>
            </a:r>
            <a:endParaRPr lang="ru-RU" sz="3200" dirty="0"/>
          </a:p>
          <a:p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286124"/>
            <a:ext cx="200025" cy="74295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3214686"/>
            <a:ext cx="200025" cy="80010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График линейной функции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1"/>
          <a:ext cx="7239000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573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aseline="0" dirty="0"/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b </a:t>
                      </a:r>
                      <a:r>
                        <a:rPr lang="en-US" dirty="0"/>
                        <a:t>&lt;</a:t>
                      </a:r>
                      <a:r>
                        <a:rPr lang="en-US" baseline="0" dirty="0"/>
                        <a:t>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en-US" dirty="0"/>
                        <a:t>b = 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aseline="0" dirty="0"/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b &gt; 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7322">
                <a:tc>
                  <a:txBody>
                    <a:bodyPr/>
                    <a:lstStyle/>
                    <a:p>
                      <a:pPr algn="ctr"/>
                      <a:endParaRPr lang="ru-RU" baseline="0" dirty="0"/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k &lt;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 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7322">
                <a:tc>
                  <a:txBody>
                    <a:bodyPr/>
                    <a:lstStyle/>
                    <a:p>
                      <a:pPr algn="ctr"/>
                      <a:endParaRPr lang="ru-RU" baseline="0" dirty="0"/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k =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 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57322">
                <a:tc>
                  <a:txBody>
                    <a:bodyPr/>
                    <a:lstStyle/>
                    <a:p>
                      <a:pPr algn="ctr"/>
                      <a:endParaRPr lang="ru-RU" baseline="0" dirty="0"/>
                    </a:p>
                    <a:p>
                      <a:pPr algn="ctr"/>
                      <a:endParaRPr lang="ru-RU" baseline="0" dirty="0"/>
                    </a:p>
                    <a:p>
                      <a:pPr algn="ctr"/>
                      <a:r>
                        <a:rPr lang="en-US" baseline="0" dirty="0"/>
                        <a:t>k  &gt; </a:t>
                      </a:r>
                      <a:r>
                        <a:rPr lang="ru-RU" baseline="0" dirty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5400000" flipH="1" flipV="1">
            <a:off x="2500298" y="3214686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214546" y="3286124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71934" y="3286124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857884" y="3286124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2501092" y="3213892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287042" y="3213892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6144430" y="3213892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287042" y="4571214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4287042" y="5928536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2501092" y="4571214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6144430" y="4642652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6144430" y="5928536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2501092" y="5928536"/>
            <a:ext cx="128588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214546" y="457200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071934" y="457200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857884" y="457200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285984" y="600076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143372" y="600076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857884" y="600076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285984" y="3000372"/>
            <a:ext cx="1500198" cy="928694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214810" y="2928934"/>
            <a:ext cx="1714512" cy="92869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072198" y="2643182"/>
            <a:ext cx="1643074" cy="1000132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285984" y="4857760"/>
            <a:ext cx="1857388" cy="1588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357422" y="5643578"/>
            <a:ext cx="1714512" cy="1000132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572000" y="4572008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10800000">
            <a:off x="5929322" y="4214818"/>
            <a:ext cx="1785950" cy="1588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 flipV="1">
            <a:off x="4143372" y="5429264"/>
            <a:ext cx="1643074" cy="107157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0800000" flipV="1">
            <a:off x="5929322" y="5286388"/>
            <a:ext cx="1357322" cy="107157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786182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66" name="TextBox 65"/>
          <p:cNvSpPr txBox="1"/>
          <p:nvPr/>
        </p:nvSpPr>
        <p:spPr>
          <a:xfrm>
            <a:off x="5500694" y="335756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67" name="TextBox 66"/>
          <p:cNvSpPr txBox="1"/>
          <p:nvPr/>
        </p:nvSpPr>
        <p:spPr>
          <a:xfrm>
            <a:off x="7286644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3714744" y="47148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5643570" y="4643446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7429520" y="464344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2857488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4572000" y="3357562"/>
            <a:ext cx="26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6500826" y="335756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2857488" y="450057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4643438" y="6000768"/>
            <a:ext cx="44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6500826" y="5929330"/>
            <a:ext cx="52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2786050" y="59293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6500826" y="450057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5000628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7429520" y="61436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571868" y="6143644"/>
            <a:ext cx="65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5572132" y="61436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4857752" y="4500570"/>
            <a:ext cx="144000" cy="144000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График квадратичной функции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1142984"/>
          <a:ext cx="8072460" cy="5357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6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8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8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859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D &lt;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D =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D &gt; 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595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       a</a:t>
                      </a:r>
                      <a:r>
                        <a:rPr lang="en-US" baseline="0" dirty="0"/>
                        <a:t> &gt;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y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5950">
                <a:tc>
                  <a:txBody>
                    <a:bodyPr/>
                    <a:lstStyle/>
                    <a:p>
                      <a:r>
                        <a:rPr lang="en-US" dirty="0"/>
                        <a:t>       </a:t>
                      </a:r>
                    </a:p>
                    <a:p>
                      <a:endParaRPr lang="en-US" dirty="0"/>
                    </a:p>
                    <a:p>
                      <a:r>
                        <a:rPr lang="en-US" baseline="0" dirty="0"/>
                        <a:t>      a</a:t>
                      </a:r>
                      <a:r>
                        <a:rPr lang="en-US" dirty="0"/>
                        <a:t> &lt;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 flipH="1" flipV="1">
            <a:off x="2285984" y="3929066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143108" y="3929066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2286778" y="3928272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144166" y="3856834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6144430" y="3856834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285984" y="564357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071934" y="5643578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000760" y="5643578"/>
            <a:ext cx="192882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143372" y="3929066"/>
            <a:ext cx="185738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29" idx="0"/>
          </p:cNvCxnSpPr>
          <p:nvPr/>
        </p:nvCxnSpPr>
        <p:spPr>
          <a:xfrm>
            <a:off x="5929322" y="3929066"/>
            <a:ext cx="211458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2286778" y="5642784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4144166" y="5642784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6144430" y="5642784"/>
            <a:ext cx="171451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857488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14876" y="3929066"/>
            <a:ext cx="52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500826" y="392906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857488" y="56435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714876" y="5643578"/>
            <a:ext cx="37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500826" y="564357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786182" y="4000504"/>
            <a:ext cx="51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643570" y="3929066"/>
            <a:ext cx="285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786710" y="3929066"/>
            <a:ext cx="51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786182" y="5786454"/>
            <a:ext cx="442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643570" y="571501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643834" y="5786454"/>
            <a:ext cx="51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График обратной пропорциональности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1357298"/>
          <a:ext cx="6762776" cy="450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0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2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0297">
                <a:tc>
                  <a:txBody>
                    <a:bodyPr/>
                    <a:lstStyle/>
                    <a:p>
                      <a:r>
                        <a:rPr lang="en-US" baseline="0" dirty="0"/>
                        <a:t>                  </a:t>
                      </a:r>
                    </a:p>
                    <a:p>
                      <a:endParaRPr lang="en-US" baseline="0" dirty="0"/>
                    </a:p>
                    <a:p>
                      <a:endParaRPr lang="en-US" baseline="0" dirty="0"/>
                    </a:p>
                    <a:p>
                      <a:endParaRPr lang="en-US" baseline="0" dirty="0"/>
                    </a:p>
                    <a:p>
                      <a:r>
                        <a:rPr lang="en-US" baseline="0" dirty="0"/>
                        <a:t>                     k &lt;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r>
                        <a:rPr lang="en-US" dirty="0"/>
                        <a:t>                    k &gt; 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0297">
                <a:tc>
                  <a:txBody>
                    <a:bodyPr/>
                    <a:lstStyle/>
                    <a:p>
                      <a:r>
                        <a:rPr lang="ru-RU" dirty="0"/>
                        <a:t>                    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                    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 flipH="1" flipV="1">
            <a:off x="1465241" y="4821247"/>
            <a:ext cx="207170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000100" y="4786322"/>
            <a:ext cx="3286148" cy="158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965703" y="4749809"/>
            <a:ext cx="207170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286248" y="4786322"/>
            <a:ext cx="3286148" cy="158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43108" y="478632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57620" y="4857760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643570" y="48577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00892" y="485776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x`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Преобразования графиков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tx1"/>
            </a:solidFill>
          </a:ln>
        </p:spPr>
        <p:txBody>
          <a:bodyPr/>
          <a:lstStyle/>
          <a:p>
            <a:endParaRPr lang="en-US" dirty="0"/>
          </a:p>
          <a:p>
            <a:r>
              <a:rPr lang="ru-RU" dirty="0"/>
              <a:t>1)</a:t>
            </a:r>
            <a:r>
              <a:rPr lang="en-US" dirty="0"/>
              <a:t> y = f(x)                                   y = f(x) + b</a:t>
            </a:r>
          </a:p>
          <a:p>
            <a:r>
              <a:rPr lang="en-US" dirty="0"/>
              <a:t>2) y = f(x)                                   y = f(x - a)</a:t>
            </a:r>
          </a:p>
          <a:p>
            <a:r>
              <a:rPr lang="en-US" dirty="0"/>
              <a:t>3) y = f(x)                                   y = - f(x) </a:t>
            </a:r>
          </a:p>
          <a:p>
            <a:r>
              <a:rPr lang="en-US" dirty="0"/>
              <a:t>4) y = f(x)                                    y = | f(x) |</a:t>
            </a:r>
          </a:p>
          <a:p>
            <a:r>
              <a:rPr lang="en-US" dirty="0"/>
              <a:t>5) y = f(x)                                    y = f(| x |) </a:t>
            </a:r>
          </a:p>
          <a:p>
            <a:r>
              <a:rPr lang="en-US" dirty="0"/>
              <a:t>6) y = f(x)                                    y = </a:t>
            </a:r>
            <a:r>
              <a:rPr lang="en-US" dirty="0" err="1"/>
              <a:t>kf</a:t>
            </a:r>
            <a:r>
              <a:rPr lang="en-US" dirty="0"/>
              <a:t>(x) </a:t>
            </a:r>
          </a:p>
          <a:p>
            <a:r>
              <a:rPr lang="en-US" dirty="0"/>
              <a:t>7) y = f(x)                                    y = f(</a:t>
            </a:r>
            <a:r>
              <a:rPr lang="en-US" dirty="0" err="1"/>
              <a:t>kx</a:t>
            </a:r>
            <a:r>
              <a:rPr lang="en-US" dirty="0"/>
              <a:t>) 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500298" y="2357430"/>
            <a:ext cx="314327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500298" y="2786058"/>
            <a:ext cx="314327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00298" y="3286124"/>
            <a:ext cx="314327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500298" y="3714752"/>
            <a:ext cx="3143272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500298" y="4214818"/>
            <a:ext cx="307183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500298" y="4714884"/>
            <a:ext cx="307183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571736" y="5214950"/>
            <a:ext cx="300039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/>
              <a:t>Найти график </a:t>
            </a:r>
            <a:r>
              <a:rPr lang="ru-RU" dirty="0">
                <a:solidFill>
                  <a:schemeClr val="tx1"/>
                </a:solidFill>
              </a:rPr>
              <a:t>у = (</a:t>
            </a:r>
            <a:r>
              <a:rPr lang="en-US" dirty="0">
                <a:solidFill>
                  <a:schemeClr val="tx1"/>
                </a:solidFill>
              </a:rPr>
              <a:t>x</a:t>
            </a:r>
            <a:r>
              <a:rPr lang="en-US" baseline="30000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4)</a:t>
            </a:r>
            <a:r>
              <a:rPr lang="ru-RU" baseline="30000" dirty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/>
              <a:t>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8215338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522</TotalTime>
  <Words>611</Words>
  <Application>Microsoft Office PowerPoint</Application>
  <PresentationFormat>Экран (4:3)</PresentationFormat>
  <Paragraphs>216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Повторительно-обобщающий урок по теме  “Функция”</vt:lpstr>
      <vt:lpstr>Названия Функций и соответствующие формулы</vt:lpstr>
      <vt:lpstr>Графики функций</vt:lpstr>
      <vt:lpstr>Назови функцию  и вид её графика</vt:lpstr>
      <vt:lpstr>График линейной функции</vt:lpstr>
      <vt:lpstr>График квадратичной функции</vt:lpstr>
      <vt:lpstr>График обратной пропорциональности</vt:lpstr>
      <vt:lpstr>Преобразования графиков</vt:lpstr>
      <vt:lpstr>Найти график у = (x – 4)2  </vt:lpstr>
      <vt:lpstr>Найти  график  у = x2 + 4x</vt:lpstr>
      <vt:lpstr>Презентация PowerPoint</vt:lpstr>
      <vt:lpstr>Построение параболы  по 5 точкам</vt:lpstr>
      <vt:lpstr>Практическое применение функций</vt:lpstr>
      <vt:lpstr>Параболоид </vt:lpstr>
      <vt:lpstr>План исследования функции</vt:lpstr>
      <vt:lpstr>Домашнее задание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Повторительно-обобщающий урок по теме  “Функция”</dc:title>
  <dc:creator>Закуцкая Марина Владимировна</dc:creator>
  <cp:lastModifiedBy>Денис Карпов</cp:lastModifiedBy>
  <cp:revision>72</cp:revision>
  <dcterms:created xsi:type="dcterms:W3CDTF">2012-11-03T16:09:39Z</dcterms:created>
  <dcterms:modified xsi:type="dcterms:W3CDTF">2019-12-22T17:01:58Z</dcterms:modified>
</cp:coreProperties>
</file>