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EE1F5D-6CCF-474D-9EB6-BE9A171731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E788BB3-7973-4EC3-8E1C-A2BD555E7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85728"/>
            <a:ext cx="8458200" cy="3357587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>Практическое применение </a:t>
            </a:r>
            <a:br>
              <a:rPr lang="ru-RU" sz="5400" dirty="0"/>
            </a:br>
            <a:r>
              <a:rPr lang="ru-RU" sz="5400" dirty="0"/>
              <a:t>средних величин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286124"/>
            <a:ext cx="8458200" cy="3286148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latin typeface="Monotype Corsiva" pitchFamily="66" charset="0"/>
              </a:rPr>
              <a:t>Урок для 9 класса из раздела </a:t>
            </a:r>
            <a:r>
              <a:rPr lang="en-US" sz="4400" dirty="0">
                <a:solidFill>
                  <a:srgbClr val="C00000"/>
                </a:solidFill>
                <a:latin typeface="Monotype Corsiva" pitchFamily="66" charset="0"/>
              </a:rPr>
              <a:t>“</a:t>
            </a:r>
            <a:r>
              <a:rPr lang="ru-RU" sz="4400" dirty="0">
                <a:solidFill>
                  <a:srgbClr val="C00000"/>
                </a:solidFill>
                <a:latin typeface="Monotype Corsiva" pitchFamily="66" charset="0"/>
              </a:rPr>
              <a:t>Элементы статистики</a:t>
            </a:r>
            <a:r>
              <a:rPr lang="en-US" sz="4400" dirty="0">
                <a:solidFill>
                  <a:srgbClr val="C00000"/>
                </a:solidFill>
                <a:latin typeface="Monotype Corsiva" pitchFamily="66" charset="0"/>
              </a:rPr>
              <a:t>”</a:t>
            </a:r>
            <a:endParaRPr lang="ru-RU" sz="4400" dirty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3200" dirty="0">
                <a:latin typeface="Impact" pitchFamily="34" charset="0"/>
              </a:rPr>
              <a:t>Учитель – </a:t>
            </a:r>
            <a:r>
              <a:rPr lang="ru-RU" sz="3200" dirty="0" err="1">
                <a:latin typeface="Impact" pitchFamily="34" charset="0"/>
              </a:rPr>
              <a:t>Закуцкая</a:t>
            </a:r>
            <a:r>
              <a:rPr lang="ru-RU" sz="3200" dirty="0">
                <a:latin typeface="Impact" pitchFamily="34" charset="0"/>
              </a:rPr>
              <a:t> М.В.</a:t>
            </a:r>
          </a:p>
          <a:p>
            <a:pPr algn="ctr"/>
            <a:r>
              <a:rPr lang="ru-RU" sz="3200" dirty="0">
                <a:latin typeface="Impact" pitchFamily="34" charset="0"/>
              </a:rPr>
              <a:t>ГБОУ лицей № 179</a:t>
            </a:r>
          </a:p>
          <a:p>
            <a:pPr algn="ctr"/>
            <a:r>
              <a:rPr lang="ru-RU" sz="3200" dirty="0">
                <a:latin typeface="Impact" pitchFamily="34" charset="0"/>
              </a:rPr>
              <a:t>Санкт-Петербург</a:t>
            </a:r>
          </a:p>
          <a:p>
            <a:pPr algn="ctr"/>
            <a:r>
              <a:rPr lang="ru-RU" sz="3200" dirty="0">
                <a:latin typeface="Impact" pitchFamily="34" charset="0"/>
              </a:rPr>
              <a:t>2012-13 </a:t>
            </a:r>
            <a:r>
              <a:rPr lang="ru-RU" sz="3200" dirty="0" err="1">
                <a:latin typeface="Impact" pitchFamily="34" charset="0"/>
              </a:rPr>
              <a:t>уч.г</a:t>
            </a:r>
            <a:r>
              <a:rPr lang="ru-RU" sz="3200" dirty="0">
                <a:latin typeface="Impact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Проверь себя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2">
              <a:buNone/>
            </a:pPr>
            <a:r>
              <a:rPr lang="en-US" sz="3200" b="1" dirty="0"/>
              <a:t>I</a:t>
            </a:r>
            <a:r>
              <a:rPr lang="ru-RU" sz="3200" b="1" dirty="0"/>
              <a:t> вариант</a:t>
            </a:r>
          </a:p>
          <a:p>
            <a:pPr lvl="2">
              <a:buNone/>
            </a:pPr>
            <a:r>
              <a:rPr lang="ru-RU" sz="3200" b="1" dirty="0"/>
              <a:t>Мода 12</a:t>
            </a:r>
          </a:p>
          <a:p>
            <a:pPr lvl="2">
              <a:buNone/>
            </a:pPr>
            <a:r>
              <a:rPr lang="ru-RU" sz="3200" b="1" dirty="0"/>
              <a:t>Медиана 12</a:t>
            </a:r>
          </a:p>
          <a:p>
            <a:pPr lvl="2">
              <a:buNone/>
            </a:pPr>
            <a:r>
              <a:rPr lang="ru-RU" sz="3200" b="1" dirty="0"/>
              <a:t>Дисперсия 234,2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200" b="1" dirty="0"/>
              <a:t>II</a:t>
            </a:r>
            <a:r>
              <a:rPr lang="ru-RU" sz="3200" b="1" dirty="0"/>
              <a:t> вариант</a:t>
            </a:r>
          </a:p>
          <a:p>
            <a:pPr algn="ctr">
              <a:buNone/>
            </a:pPr>
            <a:r>
              <a:rPr lang="ru-RU" sz="3200" b="1" dirty="0"/>
              <a:t>Моды нет</a:t>
            </a:r>
          </a:p>
          <a:p>
            <a:pPr algn="ctr">
              <a:buNone/>
            </a:pPr>
            <a:r>
              <a:rPr lang="ru-RU" sz="3200" b="1" dirty="0"/>
              <a:t>  Медиана 8</a:t>
            </a:r>
          </a:p>
          <a:p>
            <a:pPr algn="ctr">
              <a:buNone/>
            </a:pPr>
            <a:r>
              <a:rPr lang="ru-RU" sz="3200" b="1" dirty="0"/>
              <a:t>   </a:t>
            </a:r>
            <a:r>
              <a:rPr lang="ru-RU" sz="3200" b="1" dirty="0" err="1"/>
              <a:t>Диспресия</a:t>
            </a:r>
            <a:endParaRPr lang="ru-RU" sz="3200" b="1" dirty="0"/>
          </a:p>
          <a:p>
            <a:pPr algn="ctr">
              <a:buNone/>
            </a:pPr>
            <a:r>
              <a:rPr lang="ru-RU" sz="3200" b="1" dirty="0"/>
              <a:t>345,4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Домашнее задание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dirty="0"/>
              <a:t>1) Выучить определение средних величин</a:t>
            </a:r>
          </a:p>
          <a:p>
            <a:r>
              <a:rPr lang="ru-RU" sz="4400" dirty="0"/>
              <a:t>2) Решить задачу</a:t>
            </a:r>
            <a:r>
              <a:rPr lang="en-US" sz="4400" dirty="0"/>
              <a:t>: </a:t>
            </a:r>
            <a:r>
              <a:rPr lang="ru-RU" sz="4400" dirty="0"/>
              <a:t>сравнить двух футболистов по результативности и стабильности в забивании голов (см. таблицу)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Задача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797" cy="4375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09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8272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Сезон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621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Кол-во голов </a:t>
                      </a:r>
                      <a:r>
                        <a:rPr lang="en-US" sz="2800" dirty="0"/>
                        <a:t>I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9621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Кол-во</a:t>
                      </a:r>
                      <a:r>
                        <a:rPr lang="ru-RU" sz="2800" baseline="0" dirty="0"/>
                        <a:t> голов </a:t>
                      </a:r>
                      <a:r>
                        <a:rPr lang="en-US" sz="2800" baseline="0" dirty="0"/>
                        <a:t>II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  <a:p>
            <a:r>
              <a:rPr lang="en-US" dirty="0"/>
              <a:t>C</a:t>
            </a:r>
            <a:r>
              <a:rPr lang="ru-RU" dirty="0" err="1"/>
              <a:t>татистика</a:t>
            </a:r>
            <a:endParaRPr lang="ru-RU" dirty="0"/>
          </a:p>
          <a:p>
            <a:r>
              <a:rPr lang="ru-RU" dirty="0"/>
              <a:t>Сбор, измерение, анализ числовых данных</a:t>
            </a:r>
          </a:p>
          <a:p>
            <a:r>
              <a:rPr lang="ru-RU" dirty="0" err="1"/>
              <a:t>Государствоведение</a:t>
            </a:r>
            <a:r>
              <a:rPr lang="ru-RU" dirty="0"/>
              <a:t>, 1746 г.,</a:t>
            </a:r>
          </a:p>
          <a:p>
            <a:r>
              <a:rPr lang="ru-RU" dirty="0"/>
              <a:t> Готфрид </a:t>
            </a:r>
            <a:r>
              <a:rPr lang="ru-RU" dirty="0" err="1"/>
              <a:t>Ахенвалль</a:t>
            </a:r>
            <a:endParaRPr lang="en-US" dirty="0"/>
          </a:p>
          <a:p>
            <a:r>
              <a:rPr lang="en-US" dirty="0"/>
              <a:t>“</a:t>
            </a:r>
            <a:r>
              <a:rPr lang="ru-RU" dirty="0"/>
              <a:t>Статистика знает всё</a:t>
            </a:r>
            <a:r>
              <a:rPr lang="en-US" dirty="0"/>
              <a:t>”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Данные для отбора кандидатуры (1)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59"/>
          <a:ext cx="8686800" cy="4804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4598">
                <a:tc rowSpan="2"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День недели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Дневная выработка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5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1-й рабочий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2-й рабочий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19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Понедельник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19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Вторник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919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Среда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919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Четверг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919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Пятница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Данные для отбора кандидатуры (2)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3" y="1554159"/>
          <a:ext cx="8777318" cy="5275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7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9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2425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День недели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Значение случайной величины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err="1"/>
                        <a:t>Отоклонение</a:t>
                      </a:r>
                      <a:r>
                        <a:rPr lang="ru-RU" sz="2000" baseline="0" dirty="0"/>
                        <a:t> от среднего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Квадраты отклонений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2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II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II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II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/>
                        <a:t>Понед</a:t>
                      </a:r>
                      <a:r>
                        <a:rPr lang="ru-RU" sz="20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Вторник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Среда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Четверг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Пятница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224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Сумма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282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Задача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4000" dirty="0">
                <a:solidFill>
                  <a:schemeClr val="tx1"/>
                </a:solidFill>
              </a:rPr>
              <a:t>Два токаря вытачивали одинаковые детали, причём первый работал полную неделю, а второй только 4 дня. Дневная выработка первого токаря – </a:t>
            </a:r>
            <a:r>
              <a:rPr lang="ru-RU" sz="4000" dirty="0">
                <a:solidFill>
                  <a:srgbClr val="C00000"/>
                </a:solidFill>
              </a:rPr>
              <a:t>53, 54, 49, 48, 46 </a:t>
            </a:r>
            <a:r>
              <a:rPr lang="ru-RU" sz="4000" dirty="0">
                <a:solidFill>
                  <a:schemeClr val="tx1"/>
                </a:solidFill>
              </a:rPr>
              <a:t>, а второго – </a:t>
            </a:r>
            <a:r>
              <a:rPr lang="ru-RU" sz="4000" dirty="0">
                <a:solidFill>
                  <a:srgbClr val="C00000"/>
                </a:solidFill>
              </a:rPr>
              <a:t>52, 46, 53, 49</a:t>
            </a:r>
            <a:r>
              <a:rPr lang="ru-RU" sz="4000" dirty="0">
                <a:solidFill>
                  <a:schemeClr val="tx1"/>
                </a:solidFill>
              </a:rPr>
              <a:t>. Кто из них работает стабильнее?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1052514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План решения 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5857892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sz="3600" dirty="0"/>
              <a:t>Найдём среднее арифметическое дневной выработки </a:t>
            </a:r>
            <a:r>
              <a:rPr lang="en-US" sz="3600" dirty="0"/>
              <a:t>I</a:t>
            </a:r>
            <a:r>
              <a:rPr lang="ru-RU" sz="3600" dirty="0"/>
              <a:t> рабочего.</a:t>
            </a:r>
          </a:p>
          <a:p>
            <a:pPr lvl="0" algn="just"/>
            <a:r>
              <a:rPr lang="ru-RU" sz="3600" dirty="0"/>
              <a:t>Найдём среднее арифметическое дневной выработки </a:t>
            </a:r>
            <a:r>
              <a:rPr lang="en-US" sz="3600" dirty="0"/>
              <a:t>II</a:t>
            </a:r>
            <a:r>
              <a:rPr lang="ru-RU" sz="3600" dirty="0"/>
              <a:t> рабочего.</a:t>
            </a:r>
          </a:p>
          <a:p>
            <a:pPr lvl="0" algn="just"/>
            <a:r>
              <a:rPr lang="ru-RU" sz="3600" dirty="0"/>
              <a:t>Найдём ежедневные отклонения от среднего для каждого рабочего.</a:t>
            </a:r>
          </a:p>
          <a:p>
            <a:pPr lvl="0" algn="just"/>
            <a:r>
              <a:rPr lang="ru-RU" sz="3600" dirty="0"/>
              <a:t>Найдём квадраты отклонений.</a:t>
            </a:r>
          </a:p>
          <a:p>
            <a:pPr algn="just"/>
            <a:r>
              <a:rPr lang="ru-RU" sz="3600" dirty="0"/>
              <a:t>Найдём среднее арифметическое квадратов отклонений, т.е. </a:t>
            </a:r>
            <a:r>
              <a:rPr lang="ru-RU" sz="3600" dirty="0">
                <a:solidFill>
                  <a:srgbClr val="C00000"/>
                </a:solidFill>
              </a:rPr>
              <a:t>дисперсию</a:t>
            </a:r>
            <a:r>
              <a:rPr lang="ru-RU" sz="3600" dirty="0"/>
              <a:t>.</a:t>
            </a:r>
          </a:p>
          <a:p>
            <a:pPr lvl="0"/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Проверка решения 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50</a:t>
            </a:r>
          </a:p>
          <a:p>
            <a:pPr lvl="0"/>
            <a:r>
              <a:rPr lang="ru-RU" dirty="0"/>
              <a:t>50</a:t>
            </a:r>
          </a:p>
          <a:p>
            <a:pPr lvl="0"/>
            <a:r>
              <a:rPr lang="ru-RU" dirty="0"/>
              <a:t>3, 4, - 1, - 2, - 4 и 2, - 4, 3, - 1</a:t>
            </a:r>
          </a:p>
          <a:p>
            <a:pPr lvl="0"/>
            <a:r>
              <a:rPr lang="ru-RU" dirty="0"/>
              <a:t> 9, 16, 1, 4,16 и 4, 16, 9, 1</a:t>
            </a:r>
          </a:p>
          <a:p>
            <a:pPr lvl="0"/>
            <a:r>
              <a:rPr lang="ru-RU" dirty="0"/>
              <a:t> 9,2 для первого рабочего и 7,5 для второго.</a:t>
            </a:r>
          </a:p>
          <a:p>
            <a:r>
              <a:rPr lang="ru-RU" dirty="0">
                <a:solidFill>
                  <a:srgbClr val="C00000"/>
                </a:solidFill>
              </a:rPr>
              <a:t>Ответ</a:t>
            </a:r>
            <a:r>
              <a:rPr lang="ru-RU" dirty="0"/>
              <a:t>: второй токарь работает стабильнее первого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Установить соответствие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Мода</a:t>
            </a:r>
          </a:p>
          <a:p>
            <a:r>
              <a:rPr lang="ru-RU" sz="5400" dirty="0"/>
              <a:t>Медиана</a:t>
            </a:r>
          </a:p>
          <a:p>
            <a:r>
              <a:rPr lang="ru-RU" sz="5400" dirty="0"/>
              <a:t>Дисперсия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343400" cy="4967302"/>
          </a:xfrm>
        </p:spPr>
        <p:txBody>
          <a:bodyPr>
            <a:noAutofit/>
          </a:bodyPr>
          <a:lstStyle/>
          <a:p>
            <a:r>
              <a:rPr lang="ru-RU" dirty="0"/>
              <a:t>Среднее арифметическое квадратов отклонений</a:t>
            </a:r>
          </a:p>
          <a:p>
            <a:r>
              <a:rPr lang="ru-RU" dirty="0"/>
              <a:t>Наиболее часто встречающаяся величина в ряду данных</a:t>
            </a:r>
          </a:p>
          <a:p>
            <a:r>
              <a:rPr lang="ru-RU" dirty="0"/>
              <a:t>Средняя величина в ранжированном ряду данных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Задачи для самостоятельной работы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I</a:t>
            </a:r>
            <a:r>
              <a:rPr lang="ru-RU" b="1" dirty="0"/>
              <a:t> вариант</a:t>
            </a:r>
          </a:p>
          <a:p>
            <a:pPr algn="ctr">
              <a:buNone/>
            </a:pPr>
            <a:r>
              <a:rPr lang="ru-RU" sz="4000" dirty="0">
                <a:solidFill>
                  <a:srgbClr val="C00000"/>
                </a:solidFill>
              </a:rPr>
              <a:t>Найти моду, медиану и дисперсию выборки</a:t>
            </a:r>
            <a:r>
              <a:rPr lang="en-US" sz="4000" dirty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en-US" sz="4000" b="1" dirty="0">
                <a:solidFill>
                  <a:schemeClr val="tx1"/>
                </a:solidFill>
              </a:rPr>
              <a:t>5; 13; 8; 12; 12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II</a:t>
            </a:r>
            <a:r>
              <a:rPr lang="ru-RU" b="1" dirty="0"/>
              <a:t> вариант</a:t>
            </a:r>
            <a:endParaRPr lang="en-US" b="1" dirty="0"/>
          </a:p>
          <a:p>
            <a:pPr algn="ctr">
              <a:buNone/>
            </a:pPr>
            <a:r>
              <a:rPr lang="ru-RU" sz="4000" dirty="0">
                <a:solidFill>
                  <a:srgbClr val="C00000"/>
                </a:solidFill>
              </a:rPr>
              <a:t>Найти моду, медиану и дисперсию выборки</a:t>
            </a:r>
            <a:r>
              <a:rPr lang="en-US" sz="4000" dirty="0">
                <a:solidFill>
                  <a:srgbClr val="C00000"/>
                </a:solidFill>
              </a:rPr>
              <a:t>:</a:t>
            </a:r>
          </a:p>
          <a:p>
            <a:pPr algn="ctr">
              <a:buNone/>
            </a:pPr>
            <a:r>
              <a:rPr lang="ru-RU" sz="4000" b="1" dirty="0"/>
              <a:t>6</a:t>
            </a:r>
            <a:r>
              <a:rPr lang="en-US" sz="4000" b="1" dirty="0"/>
              <a:t>; 1</a:t>
            </a:r>
            <a:r>
              <a:rPr lang="ru-RU" sz="4000" b="1" dirty="0"/>
              <a:t>0</a:t>
            </a:r>
            <a:r>
              <a:rPr lang="en-US" sz="4000" b="1" dirty="0"/>
              <a:t>; </a:t>
            </a:r>
            <a:r>
              <a:rPr lang="ru-RU" sz="4000" b="1" dirty="0"/>
              <a:t>7</a:t>
            </a:r>
            <a:r>
              <a:rPr lang="en-US" sz="4000" b="1" dirty="0"/>
              <a:t>; </a:t>
            </a:r>
            <a:r>
              <a:rPr lang="ru-RU" sz="4000" b="1" dirty="0"/>
              <a:t>9</a:t>
            </a:r>
            <a:r>
              <a:rPr lang="en-US" sz="4000" b="1" dirty="0"/>
              <a:t>; </a:t>
            </a:r>
            <a:r>
              <a:rPr lang="ru-RU" sz="4000" b="1" dirty="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168</TotalTime>
  <Words>447</Words>
  <Application>Microsoft Office PowerPoint</Application>
  <PresentationFormat>Экран (4:3)</PresentationFormat>
  <Paragraphs>150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Century Schoolbook</vt:lpstr>
      <vt:lpstr>Impact</vt:lpstr>
      <vt:lpstr>Monotype Corsiva</vt:lpstr>
      <vt:lpstr>Wingdings 2</vt:lpstr>
      <vt:lpstr>Трек</vt:lpstr>
      <vt:lpstr>Практическое применение  средних величин</vt:lpstr>
      <vt:lpstr>Введение</vt:lpstr>
      <vt:lpstr>Данные для отбора кандидатуры (1)</vt:lpstr>
      <vt:lpstr>Данные для отбора кандидатуры (2)</vt:lpstr>
      <vt:lpstr>Задача</vt:lpstr>
      <vt:lpstr>План решения задачи</vt:lpstr>
      <vt:lpstr>Проверка решения задачи</vt:lpstr>
      <vt:lpstr>Установить соответствие</vt:lpstr>
      <vt:lpstr>Задачи для самостоятельной работы</vt:lpstr>
      <vt:lpstr>Проверь себя</vt:lpstr>
      <vt:lpstr>Домашнее задание</vt:lpstr>
      <vt:lpstr>Задача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Практическое применение  средних величин</dc:title>
  <dc:creator>Закуцкая Марина Владимировна</dc:creator>
  <cp:lastModifiedBy>Денис Карпов</cp:lastModifiedBy>
  <cp:revision>26</cp:revision>
  <dcterms:created xsi:type="dcterms:W3CDTF">2013-02-09T18:55:31Z</dcterms:created>
  <dcterms:modified xsi:type="dcterms:W3CDTF">2019-12-22T17:09:39Z</dcterms:modified>
</cp:coreProperties>
</file>