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99" r:id="rId3"/>
    <p:sldId id="300" r:id="rId4"/>
    <p:sldId id="301" r:id="rId5"/>
    <p:sldId id="319" r:id="rId6"/>
    <p:sldId id="320" r:id="rId7"/>
    <p:sldId id="321" r:id="rId8"/>
    <p:sldId id="322" r:id="rId9"/>
    <p:sldId id="323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44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44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44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44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44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44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44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44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44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  <a:srgbClr val="33CCFF"/>
    <a:srgbClr val="FF9900"/>
    <a:srgbClr val="FF3300"/>
    <a:srgbClr val="CC3300"/>
    <a:srgbClr val="009900"/>
    <a:srgbClr val="339966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7" autoAdjust="0"/>
    <p:restoredTop sz="94385" autoAdjust="0"/>
  </p:normalViewPr>
  <p:slideViewPr>
    <p:cSldViewPr>
      <p:cViewPr varScale="1">
        <p:scale>
          <a:sx n="85" d="100"/>
          <a:sy n="85" d="100"/>
        </p:scale>
        <p:origin x="117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F155A5-AEAB-4F67-8BD9-767897E5B4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B852A30-3208-4808-B352-6F718EE186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94791E5-0504-4BD6-BF13-7854D8DC1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633D22B-B3E9-4C92-8755-D04888056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99499A9-160F-44AE-BF96-43DC25125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9AC985-AF89-4696-B11E-CBD6037E41B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03515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836CBC-73F7-440C-9415-44720E33A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7F4C8F7-028C-499D-A2BD-882F511E3E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6CE6EC2-A039-4DA2-8039-5CE312D4D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4C38F5A-F639-404E-9FA9-57181CA2D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6BEFD0F-0AC6-4A3E-9424-F81F0E8AB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108FBF-CA9C-476E-9F78-65EBECEF4D5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08990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9A65C0E-2C70-4AC7-BD80-75F5A766A0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2C25215-766B-4263-8E11-9B640706D9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8DB01FB-BB09-42C9-B49A-001E7BB01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2CFA563-F2E3-406B-80A2-52E22C398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DD14D89-21D0-4639-8A87-5A5D625FB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BCBBB0-D5B6-415F-8E16-39E361CA0F2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18631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A282C5-67B1-4704-85E7-46C2C96C7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DDD18E-5B6E-4DE2-80D3-BDD5C54D54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F8F99D3-DE4E-4B17-91C1-547DA08EB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AFF2126-6250-46E0-9003-656D4B7010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99050D5-D6E2-4A7E-BD9D-466A1BE70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DE935-7354-4687-A28D-F66C09CA00B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19248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45B67F-93FA-419E-B458-C792E24CA5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27441F6-87EA-4029-A7F3-7826B29FFC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864A03E-A186-49F7-B248-FF26D982D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5F632BE-14E8-4812-8B8D-996CA00F0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418A4D5-94E0-4964-892D-9B6381705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1598F-A129-4F4E-AC2E-9DFCE7A1E4F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8263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DEFBCE-60B7-4040-A50E-129F7A303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51BE958-A926-489A-A83E-20A57A2535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EDC6D02-28E7-4F82-B762-D9771A1BE6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8A35457-97F3-4C66-B546-1205094EDB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29B88FF-10AC-4D2C-9E6F-A3E6C1FAF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1B05FA2-9B04-4EE1-9CD3-F93EBD082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7CDBD5-4AB1-40CD-9A7D-32327AAF30D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86911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17692D-6299-46E7-A532-D05250786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066A408-F3DD-44F5-883C-70ABC98961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1189971-D9A6-4B87-B1A3-1F2F559E31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0B424D0-E88F-496C-A17C-E8FB56776C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3EF3140-80D3-49B2-8B4A-0C9EF84FAB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D759E43-477D-4E3D-9453-1FD8C6A425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97E71B1-CEAD-459A-A94E-49969FA0C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F505529-27F5-4EB8-9687-FA08D2EFC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0E8B01-0954-40FE-B7F8-41E6846CF5B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49499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2AD13D-90F3-47DF-91FA-C55369555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EECCBBA-E121-476C-B451-DF4A8B8071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A3DF5D4-C21A-42D4-ABBA-6E9840B62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637D231-E80B-4321-B08D-68CE48006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ADE77E-67F4-4C61-907D-FAB3CE3DE52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71103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4CAE702-1B40-4A96-AD6A-BC19D7549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CA67BE6-5100-42D5-9890-7440F0206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FDD7FCD-FF5E-46AC-965B-F59F0E92B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27A490-AE9F-408E-A9A4-2C42B0CE0BC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76816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0CB841-0121-463A-A6A5-F331C5A67A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7501566-59FB-4EBA-9619-430C8E68A1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F888CBC-8A8E-46D0-ABA3-67EF0BE3F0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FFAC877-CCB7-444F-9462-BD635EC8C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3A1EBC4-D7E9-4235-81E6-74ED04E8B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9145C21-DE62-4656-B290-3FE618C49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C7B09B-6FF2-4378-ADC3-11A509C25AC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12680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F3AEBC-502C-498C-BCC3-3AAAD50E2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1EAAE28-6596-41C2-A05E-C4B6C3C052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6C68F39-90A8-4381-BDB5-A0822B3384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05F0CEB-3003-48ED-B5B0-B35DA8527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086AFA8-7E78-4755-BACD-D491376B3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9ED4B2F-E2F6-411A-BE9B-57219DCC9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6C7F9E-F0A9-4712-9B14-2F43D897F29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2821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6F8E2AA7-8304-4FB6-A3DD-96DE69270F6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B685B6E0-C1D4-467E-96BC-59EEF89071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FA87FDBC-68B8-458F-95D7-CF6395B9B0A8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endParaRPr lang="ru-RU" altLang="ru-RU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BA29AD64-CEBD-4672-8B45-B7E3765DA6B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endParaRPr lang="ru-RU" altLang="ru-RU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B9C52EDD-C160-46ED-A420-CDC3DFCE81A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98D6C7C6-60ED-4A6D-8160-F70429642FD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Relationship Id="rId9" Type="http://schemas.openxmlformats.org/officeDocument/2006/relationships/oleObject" Target="../embeddings/oleObject6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0" name="Rectangle 8">
            <a:extLst>
              <a:ext uri="{FF2B5EF4-FFF2-40B4-BE49-F238E27FC236}">
                <a16:creationId xmlns:a16="http://schemas.microsoft.com/office/drawing/2014/main" id="{5DEFEA97-8B5F-42E9-BEA7-45B02BBC72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476250"/>
            <a:ext cx="8713787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altLang="ru-RU" b="0">
                <a:solidFill>
                  <a:srgbClr val="FF3300"/>
                </a:solidFill>
              </a:rPr>
              <a:t>ПРИЗНАКИ ПАРАЛЛЕЛОГРАММА</a:t>
            </a:r>
          </a:p>
        </p:txBody>
      </p:sp>
      <p:sp>
        <p:nvSpPr>
          <p:cNvPr id="3081" name="Rectangle 9">
            <a:extLst>
              <a:ext uri="{FF2B5EF4-FFF2-40B4-BE49-F238E27FC236}">
                <a16:creationId xmlns:a16="http://schemas.microsoft.com/office/drawing/2014/main" id="{4D27C650-AA24-4C4A-AA6F-F670AC30A1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774950"/>
            <a:ext cx="91440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altLang="ru-RU" sz="3500" b="0"/>
              <a:t>Если в четырёхугольнике …, </a:t>
            </a:r>
          </a:p>
          <a:p>
            <a:pPr algn="ctr"/>
            <a:endParaRPr lang="ru-RU" altLang="ru-RU" sz="1000" b="0"/>
          </a:p>
          <a:p>
            <a:pPr algn="ctr"/>
            <a:r>
              <a:rPr lang="ru-RU" altLang="ru-RU" sz="3500" b="0"/>
              <a:t>то этот четырёхугольник ….</a:t>
            </a:r>
            <a:endParaRPr lang="ru-RU" altLang="ru-RU" sz="35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133" name="Group 21">
            <a:extLst>
              <a:ext uri="{FF2B5EF4-FFF2-40B4-BE49-F238E27FC236}">
                <a16:creationId xmlns:a16="http://schemas.microsoft.com/office/drawing/2014/main" id="{850272C2-2C8B-4199-93CC-18A01D23178C}"/>
              </a:ext>
            </a:extLst>
          </p:cNvPr>
          <p:cNvGrpSpPr>
            <a:grpSpLocks/>
          </p:cNvGrpSpPr>
          <p:nvPr/>
        </p:nvGrpSpPr>
        <p:grpSpPr bwMode="auto">
          <a:xfrm>
            <a:off x="179388" y="1320800"/>
            <a:ext cx="4464050" cy="2919413"/>
            <a:chOff x="113" y="832"/>
            <a:chExt cx="2812" cy="1839"/>
          </a:xfrm>
        </p:grpSpPr>
        <p:sp>
          <p:nvSpPr>
            <p:cNvPr id="90118" name="Line 6">
              <a:extLst>
                <a:ext uri="{FF2B5EF4-FFF2-40B4-BE49-F238E27FC236}">
                  <a16:creationId xmlns:a16="http://schemas.microsoft.com/office/drawing/2014/main" id="{6A550F7A-2004-49E7-A1F9-422A281F0A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10" y="1162"/>
              <a:ext cx="91" cy="182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0119" name="Line 7">
              <a:extLst>
                <a:ext uri="{FF2B5EF4-FFF2-40B4-BE49-F238E27FC236}">
                  <a16:creationId xmlns:a16="http://schemas.microsoft.com/office/drawing/2014/main" id="{5350FDE7-2353-4964-98F3-91B6F5D3EE0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11" y="2159"/>
              <a:ext cx="91" cy="182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90124" name="Group 12">
              <a:extLst>
                <a:ext uri="{FF2B5EF4-FFF2-40B4-BE49-F238E27FC236}">
                  <a16:creationId xmlns:a16="http://schemas.microsoft.com/office/drawing/2014/main" id="{19B1C3BA-09F3-45CF-97BC-711637A3F07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90" y="1752"/>
              <a:ext cx="318" cy="90"/>
              <a:chOff x="2290" y="1752"/>
              <a:chExt cx="318" cy="90"/>
            </a:xfrm>
          </p:grpSpPr>
          <p:sp>
            <p:nvSpPr>
              <p:cNvPr id="90122" name="Line 10">
                <a:extLst>
                  <a:ext uri="{FF2B5EF4-FFF2-40B4-BE49-F238E27FC236}">
                    <a16:creationId xmlns:a16="http://schemas.microsoft.com/office/drawing/2014/main" id="{6574D3C2-473A-4F29-A474-E11D7E4B80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90" y="1842"/>
                <a:ext cx="272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23" name="Line 11">
                <a:extLst>
                  <a:ext uri="{FF2B5EF4-FFF2-40B4-BE49-F238E27FC236}">
                    <a16:creationId xmlns:a16="http://schemas.microsoft.com/office/drawing/2014/main" id="{E479A9AB-9B89-4050-90B2-784E9F147D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36" y="1752"/>
                <a:ext cx="272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0125" name="Group 13">
              <a:extLst>
                <a:ext uri="{FF2B5EF4-FFF2-40B4-BE49-F238E27FC236}">
                  <a16:creationId xmlns:a16="http://schemas.microsoft.com/office/drawing/2014/main" id="{40C86FBE-815A-4431-9280-CA4260C6A6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0" y="1752"/>
              <a:ext cx="318" cy="90"/>
              <a:chOff x="2290" y="1752"/>
              <a:chExt cx="318" cy="90"/>
            </a:xfrm>
          </p:grpSpPr>
          <p:sp>
            <p:nvSpPr>
              <p:cNvPr id="90126" name="Line 14">
                <a:extLst>
                  <a:ext uri="{FF2B5EF4-FFF2-40B4-BE49-F238E27FC236}">
                    <a16:creationId xmlns:a16="http://schemas.microsoft.com/office/drawing/2014/main" id="{C90AEA44-DAF5-41F6-A459-333CB65B99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90" y="1842"/>
                <a:ext cx="272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27" name="Line 15">
                <a:extLst>
                  <a:ext uri="{FF2B5EF4-FFF2-40B4-BE49-F238E27FC236}">
                    <a16:creationId xmlns:a16="http://schemas.microsoft.com/office/drawing/2014/main" id="{899C9E95-2E61-4B29-8DF6-12AD4F8E62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36" y="1752"/>
                <a:ext cx="272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0132" name="Group 20">
              <a:extLst>
                <a:ext uri="{FF2B5EF4-FFF2-40B4-BE49-F238E27FC236}">
                  <a16:creationId xmlns:a16="http://schemas.microsoft.com/office/drawing/2014/main" id="{D85DB99F-53CF-4491-99BB-7F35FFD206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3" y="832"/>
              <a:ext cx="2812" cy="1839"/>
              <a:chOff x="113" y="832"/>
              <a:chExt cx="2812" cy="1839"/>
            </a:xfrm>
          </p:grpSpPr>
          <p:sp>
            <p:nvSpPr>
              <p:cNvPr id="90117" name="AutoShape 5">
                <a:extLst>
                  <a:ext uri="{FF2B5EF4-FFF2-40B4-BE49-F238E27FC236}">
                    <a16:creationId xmlns:a16="http://schemas.microsoft.com/office/drawing/2014/main" id="{D0472BFC-A04D-405F-B12C-DFFDC1A91E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" y="1253"/>
                <a:ext cx="2585" cy="998"/>
              </a:xfrm>
              <a:prstGeom prst="parallelogram">
                <a:avLst>
                  <a:gd name="adj" fmla="val 64755"/>
                </a:avLst>
              </a:prstGeom>
              <a:noFill/>
              <a:ln w="254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0128" name="WordArt 16">
                <a:extLst>
                  <a:ext uri="{FF2B5EF4-FFF2-40B4-BE49-F238E27FC236}">
                    <a16:creationId xmlns:a16="http://schemas.microsoft.com/office/drawing/2014/main" id="{D9AF6E1D-5886-45F5-B227-6D787D2A433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03" y="832"/>
                <a:ext cx="192" cy="33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kern="10">
                    <a:ln w="9525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cs typeface="Arial" panose="020B0604020202020204" pitchFamily="34" charset="0"/>
                  </a:rPr>
                  <a:t>В</a:t>
                </a:r>
              </a:p>
            </p:txBody>
          </p:sp>
          <p:sp>
            <p:nvSpPr>
              <p:cNvPr id="90129" name="WordArt 17">
                <a:extLst>
                  <a:ext uri="{FF2B5EF4-FFF2-40B4-BE49-F238E27FC236}">
                    <a16:creationId xmlns:a16="http://schemas.microsoft.com/office/drawing/2014/main" id="{46D334CC-DF69-4DC4-85C7-1307E65CC0D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33" y="832"/>
                <a:ext cx="192" cy="33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kern="10">
                    <a:ln w="9525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cs typeface="Arial" panose="020B0604020202020204" pitchFamily="34" charset="0"/>
                  </a:rPr>
                  <a:t>С</a:t>
                </a:r>
              </a:p>
            </p:txBody>
          </p:sp>
          <p:sp>
            <p:nvSpPr>
              <p:cNvPr id="90130" name="WordArt 18">
                <a:extLst>
                  <a:ext uri="{FF2B5EF4-FFF2-40B4-BE49-F238E27FC236}">
                    <a16:creationId xmlns:a16="http://schemas.microsoft.com/office/drawing/2014/main" id="{06855153-13CC-407C-9191-4926D339206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13" y="2329"/>
                <a:ext cx="192" cy="33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kern="10">
                    <a:ln w="9525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cs typeface="Arial" panose="020B0604020202020204" pitchFamily="34" charset="0"/>
                  </a:rPr>
                  <a:t>А</a:t>
                </a:r>
              </a:p>
            </p:txBody>
          </p:sp>
          <p:sp>
            <p:nvSpPr>
              <p:cNvPr id="90131" name="WordArt 19">
                <a:extLst>
                  <a:ext uri="{FF2B5EF4-FFF2-40B4-BE49-F238E27FC236}">
                    <a16:creationId xmlns:a16="http://schemas.microsoft.com/office/drawing/2014/main" id="{4DE4C7B9-19F6-4AF3-AFDD-40A098C8665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064" y="2341"/>
                <a:ext cx="192" cy="33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3600" kern="10">
                    <a:ln w="9525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cs typeface="Arial" panose="020B0604020202020204" pitchFamily="34" charset="0"/>
                  </a:rPr>
                  <a:t>D</a:t>
                </a:r>
                <a:endParaRPr lang="ru-RU" sz="3600" kern="10"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90134" name="Rectangle 22">
            <a:extLst>
              <a:ext uri="{FF2B5EF4-FFF2-40B4-BE49-F238E27FC236}">
                <a16:creationId xmlns:a16="http://schemas.microsoft.com/office/drawing/2014/main" id="{AF5E513E-BC30-4A7B-9F32-961261921C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1500" y="646113"/>
            <a:ext cx="2917825" cy="478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b="0">
                <a:solidFill>
                  <a:srgbClr val="0000FF"/>
                </a:solidFill>
              </a:rPr>
              <a:t>Дано</a:t>
            </a:r>
            <a:r>
              <a:rPr lang="en-US" altLang="ru-RU" b="0">
                <a:solidFill>
                  <a:srgbClr val="0000FF"/>
                </a:solidFill>
              </a:rPr>
              <a:t>:</a:t>
            </a:r>
            <a:endParaRPr lang="ru-RU" altLang="ru-RU" b="0">
              <a:solidFill>
                <a:srgbClr val="0000FF"/>
              </a:solidFill>
            </a:endParaRPr>
          </a:p>
          <a:p>
            <a:r>
              <a:rPr lang="ru-RU" altLang="ru-RU" b="0"/>
              <a:t>АВС</a:t>
            </a:r>
            <a:r>
              <a:rPr lang="en-US" altLang="ru-RU" b="0"/>
              <a:t>D – …</a:t>
            </a:r>
            <a:endParaRPr lang="ru-RU" altLang="ru-RU" b="0"/>
          </a:p>
          <a:p>
            <a:r>
              <a:rPr lang="en-US" altLang="ru-RU" b="0"/>
              <a:t>A</a:t>
            </a:r>
            <a:r>
              <a:rPr lang="ru-RU" altLang="ru-RU" b="0"/>
              <a:t>В</a:t>
            </a:r>
            <a:r>
              <a:rPr lang="en-US" altLang="ru-RU" b="0"/>
              <a:t> = CD</a:t>
            </a:r>
            <a:endParaRPr lang="ru-RU" altLang="ru-RU" b="0"/>
          </a:p>
          <a:p>
            <a:r>
              <a:rPr lang="en-US" altLang="ru-RU" b="0"/>
              <a:t>AD = BC</a:t>
            </a:r>
            <a:endParaRPr lang="ru-RU" altLang="ru-RU" b="0"/>
          </a:p>
          <a:p>
            <a:endParaRPr lang="en-US" altLang="ru-RU" b="0"/>
          </a:p>
          <a:p>
            <a:r>
              <a:rPr lang="ru-RU" altLang="ru-RU" b="0">
                <a:solidFill>
                  <a:srgbClr val="0000FF"/>
                </a:solidFill>
              </a:rPr>
              <a:t>Доказать</a:t>
            </a:r>
            <a:r>
              <a:rPr lang="en-US" altLang="ru-RU" b="0">
                <a:solidFill>
                  <a:srgbClr val="0000FF"/>
                </a:solidFill>
              </a:rPr>
              <a:t>:</a:t>
            </a:r>
            <a:endParaRPr lang="ru-RU" altLang="ru-RU" b="0">
              <a:solidFill>
                <a:srgbClr val="0000FF"/>
              </a:solidFill>
            </a:endParaRPr>
          </a:p>
          <a:p>
            <a:r>
              <a:rPr lang="ru-RU" altLang="ru-RU" b="0"/>
              <a:t>АВС</a:t>
            </a:r>
            <a:r>
              <a:rPr lang="en-US" altLang="ru-RU" b="0"/>
              <a:t>D – </a:t>
            </a:r>
            <a:r>
              <a:rPr lang="ru-RU" altLang="ru-RU" b="0"/>
              <a:t>…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68" name="Rectangle 32">
            <a:extLst>
              <a:ext uri="{FF2B5EF4-FFF2-40B4-BE49-F238E27FC236}">
                <a16:creationId xmlns:a16="http://schemas.microsoft.com/office/drawing/2014/main" id="{0FA387A0-F52C-4242-9D05-C0DB2E02AD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557338"/>
            <a:ext cx="9144000" cy="344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altLang="ru-RU" b="0"/>
              <a:t>Если в четырёхугольнике </a:t>
            </a:r>
            <a:endParaRPr lang="en-US" altLang="ru-RU" b="0"/>
          </a:p>
          <a:p>
            <a:pPr algn="ctr"/>
            <a:r>
              <a:rPr lang="ru-RU" altLang="ru-RU" b="0"/>
              <a:t>противоположные стороны </a:t>
            </a:r>
            <a:endParaRPr lang="en-US" altLang="ru-RU" b="0"/>
          </a:p>
          <a:p>
            <a:pPr algn="ctr"/>
            <a:r>
              <a:rPr lang="ru-RU" altLang="ru-RU" b="0"/>
              <a:t>попарно равны, </a:t>
            </a:r>
            <a:endParaRPr lang="en-US" altLang="ru-RU" b="0"/>
          </a:p>
          <a:p>
            <a:pPr algn="ctr"/>
            <a:r>
              <a:rPr lang="ru-RU" altLang="ru-RU" b="0"/>
              <a:t>то этот четырёхугольник – </a:t>
            </a:r>
            <a:endParaRPr lang="en-US" altLang="ru-RU" b="0"/>
          </a:p>
          <a:p>
            <a:pPr algn="ctr"/>
            <a:r>
              <a:rPr lang="ru-RU" altLang="ru-RU" b="0">
                <a:solidFill>
                  <a:srgbClr val="FF3300"/>
                </a:solidFill>
              </a:rPr>
              <a:t>параллелограмм.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91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91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91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500"/>
                                        <p:tgtEl>
                                          <p:spTgt spid="911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500"/>
                                        <p:tgtEl>
                                          <p:spTgt spid="911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500"/>
                                        <p:tgtEl>
                                          <p:spTgt spid="911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500"/>
                                        <p:tgtEl>
                                          <p:spTgt spid="911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500"/>
                                        <p:tgtEl>
                                          <p:spTgt spid="911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500"/>
                                        <p:tgtEl>
                                          <p:spTgt spid="911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500"/>
                                        <p:tgtEl>
                                          <p:spTgt spid="911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500"/>
                                        <p:tgtEl>
                                          <p:spTgt spid="911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500"/>
                                        <p:tgtEl>
                                          <p:spTgt spid="911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500"/>
                                        <p:tgtEl>
                                          <p:spTgt spid="911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500"/>
                                        <p:tgtEl>
                                          <p:spTgt spid="911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500"/>
                                        <p:tgtEl>
                                          <p:spTgt spid="911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91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91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91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7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911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911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911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7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911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911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911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7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911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911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911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7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4" dur="80"/>
                                        <p:tgtEl>
                                          <p:spTgt spid="911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5" dur="80"/>
                                        <p:tgtEl>
                                          <p:spTgt spid="911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80"/>
                                        <p:tgtEl>
                                          <p:spTgt spid="911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68" grpId="0" build="allAtOnce"/>
      <p:bldP spid="91168" grpId="1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200" name="Group 40">
            <a:extLst>
              <a:ext uri="{FF2B5EF4-FFF2-40B4-BE49-F238E27FC236}">
                <a16:creationId xmlns:a16="http://schemas.microsoft.com/office/drawing/2014/main" id="{891C347A-09CD-464F-9658-A0BB9779D990}"/>
              </a:ext>
            </a:extLst>
          </p:cNvPr>
          <p:cNvGrpSpPr>
            <a:grpSpLocks/>
          </p:cNvGrpSpPr>
          <p:nvPr/>
        </p:nvGrpSpPr>
        <p:grpSpPr bwMode="auto">
          <a:xfrm>
            <a:off x="395288" y="1536700"/>
            <a:ext cx="4464050" cy="2919413"/>
            <a:chOff x="113" y="832"/>
            <a:chExt cx="2812" cy="1839"/>
          </a:xfrm>
        </p:grpSpPr>
        <p:sp>
          <p:nvSpPr>
            <p:cNvPr id="92201" name="AutoShape 41">
              <a:extLst>
                <a:ext uri="{FF2B5EF4-FFF2-40B4-BE49-F238E27FC236}">
                  <a16:creationId xmlns:a16="http://schemas.microsoft.com/office/drawing/2014/main" id="{4EBE09A9-0FA8-4E49-98A4-DF7B4C2B94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" y="1253"/>
              <a:ext cx="2585" cy="998"/>
            </a:xfrm>
            <a:prstGeom prst="parallelogram">
              <a:avLst>
                <a:gd name="adj" fmla="val 64755"/>
              </a:avLst>
            </a:prstGeom>
            <a:noFill/>
            <a:ln w="254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202" name="WordArt 42">
              <a:extLst>
                <a:ext uri="{FF2B5EF4-FFF2-40B4-BE49-F238E27FC236}">
                  <a16:creationId xmlns:a16="http://schemas.microsoft.com/office/drawing/2014/main" id="{2C183C5B-D86A-4D65-997C-CD1226491B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3" y="832"/>
              <a:ext cx="192" cy="33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cs typeface="Arial" panose="020B0604020202020204" pitchFamily="34" charset="0"/>
                </a:rPr>
                <a:t>В</a:t>
              </a:r>
            </a:p>
          </p:txBody>
        </p:sp>
        <p:sp>
          <p:nvSpPr>
            <p:cNvPr id="92203" name="WordArt 43">
              <a:extLst>
                <a:ext uri="{FF2B5EF4-FFF2-40B4-BE49-F238E27FC236}">
                  <a16:creationId xmlns:a16="http://schemas.microsoft.com/office/drawing/2014/main" id="{1996458D-F271-4668-B54C-A336646544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33" y="832"/>
              <a:ext cx="192" cy="33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cs typeface="Arial" panose="020B0604020202020204" pitchFamily="34" charset="0"/>
                </a:rPr>
                <a:t>С</a:t>
              </a:r>
            </a:p>
          </p:txBody>
        </p:sp>
        <p:sp>
          <p:nvSpPr>
            <p:cNvPr id="92204" name="WordArt 44">
              <a:extLst>
                <a:ext uri="{FF2B5EF4-FFF2-40B4-BE49-F238E27FC236}">
                  <a16:creationId xmlns:a16="http://schemas.microsoft.com/office/drawing/2014/main" id="{4B49AFE3-2C5C-4AE1-9AFB-082B583457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3" y="2329"/>
              <a:ext cx="192" cy="33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cs typeface="Arial" panose="020B0604020202020204" pitchFamily="34" charset="0"/>
                </a:rPr>
                <a:t>А</a:t>
              </a:r>
            </a:p>
          </p:txBody>
        </p:sp>
        <p:sp>
          <p:nvSpPr>
            <p:cNvPr id="92205" name="WordArt 45">
              <a:extLst>
                <a:ext uri="{FF2B5EF4-FFF2-40B4-BE49-F238E27FC236}">
                  <a16:creationId xmlns:a16="http://schemas.microsoft.com/office/drawing/2014/main" id="{02FC1521-3BE5-4A59-B6A5-7B598777CF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064" y="2341"/>
              <a:ext cx="192" cy="33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cs typeface="Arial" panose="020B0604020202020204" pitchFamily="34" charset="0"/>
                </a:rPr>
                <a:t>D</a:t>
              </a:r>
              <a:endParaRPr lang="ru-RU" sz="36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92206" name="Rectangle 46">
            <a:extLst>
              <a:ext uri="{FF2B5EF4-FFF2-40B4-BE49-F238E27FC236}">
                <a16:creationId xmlns:a16="http://schemas.microsoft.com/office/drawing/2014/main" id="{04212495-D2D8-4FCD-A237-76140ABE59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7400" y="862013"/>
            <a:ext cx="2917825" cy="478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b="0">
                <a:solidFill>
                  <a:srgbClr val="0000FF"/>
                </a:solidFill>
              </a:rPr>
              <a:t>Дано</a:t>
            </a:r>
            <a:r>
              <a:rPr lang="en-US" altLang="ru-RU" b="0">
                <a:solidFill>
                  <a:srgbClr val="0000FF"/>
                </a:solidFill>
              </a:rPr>
              <a:t>:</a:t>
            </a:r>
            <a:endParaRPr lang="ru-RU" altLang="ru-RU" b="0">
              <a:solidFill>
                <a:srgbClr val="0000FF"/>
              </a:solidFill>
            </a:endParaRPr>
          </a:p>
          <a:p>
            <a:r>
              <a:rPr lang="ru-RU" altLang="ru-RU" b="0"/>
              <a:t>АВС</a:t>
            </a:r>
            <a:r>
              <a:rPr lang="en-US" altLang="ru-RU" b="0"/>
              <a:t>D – …</a:t>
            </a:r>
            <a:endParaRPr lang="ru-RU" altLang="ru-RU" b="0"/>
          </a:p>
          <a:p>
            <a:r>
              <a:rPr lang="en-US" altLang="ru-RU" b="0"/>
              <a:t>A</a:t>
            </a:r>
            <a:r>
              <a:rPr lang="ru-RU" altLang="ru-RU" b="0"/>
              <a:t>В</a:t>
            </a:r>
            <a:r>
              <a:rPr lang="en-US" altLang="ru-RU" b="0"/>
              <a:t> = CD</a:t>
            </a:r>
            <a:endParaRPr lang="ru-RU" altLang="ru-RU" b="0"/>
          </a:p>
          <a:p>
            <a:r>
              <a:rPr lang="en-US" altLang="ru-RU" b="0"/>
              <a:t>AB </a:t>
            </a:r>
            <a:r>
              <a:rPr lang="ru-RU" altLang="ru-RU"/>
              <a:t> </a:t>
            </a:r>
            <a:r>
              <a:rPr lang="en-US" altLang="ru-RU" b="0"/>
              <a:t>CD</a:t>
            </a:r>
            <a:endParaRPr lang="ru-RU" altLang="ru-RU" b="0"/>
          </a:p>
          <a:p>
            <a:endParaRPr lang="en-US" altLang="ru-RU" b="0"/>
          </a:p>
          <a:p>
            <a:r>
              <a:rPr lang="ru-RU" altLang="ru-RU" b="0">
                <a:solidFill>
                  <a:srgbClr val="0000FF"/>
                </a:solidFill>
              </a:rPr>
              <a:t>Доказать</a:t>
            </a:r>
            <a:r>
              <a:rPr lang="en-US" altLang="ru-RU" b="0">
                <a:solidFill>
                  <a:srgbClr val="0000FF"/>
                </a:solidFill>
              </a:rPr>
              <a:t>:</a:t>
            </a:r>
            <a:endParaRPr lang="ru-RU" altLang="ru-RU" b="0">
              <a:solidFill>
                <a:srgbClr val="0000FF"/>
              </a:solidFill>
            </a:endParaRPr>
          </a:p>
          <a:p>
            <a:r>
              <a:rPr lang="ru-RU" altLang="ru-RU" b="0"/>
              <a:t>АВС</a:t>
            </a:r>
            <a:r>
              <a:rPr lang="en-US" altLang="ru-RU" b="0"/>
              <a:t>D – </a:t>
            </a:r>
            <a:r>
              <a:rPr lang="ru-RU" altLang="ru-RU" b="0"/>
              <a:t>…</a:t>
            </a:r>
          </a:p>
        </p:txBody>
      </p:sp>
      <p:sp>
        <p:nvSpPr>
          <p:cNvPr id="92207" name="Line 47">
            <a:extLst>
              <a:ext uri="{FF2B5EF4-FFF2-40B4-BE49-F238E27FC236}">
                <a16:creationId xmlns:a16="http://schemas.microsoft.com/office/drawing/2014/main" id="{DE3B9A26-F1BA-4E6A-99E2-9AEB591453BE}"/>
              </a:ext>
            </a:extLst>
          </p:cNvPr>
          <p:cNvSpPr>
            <a:spLocks noChangeShapeType="1"/>
          </p:cNvSpPr>
          <p:nvPr/>
        </p:nvSpPr>
        <p:spPr bwMode="auto">
          <a:xfrm>
            <a:off x="971550" y="2924175"/>
            <a:ext cx="215900" cy="7143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08" name="Line 48">
            <a:extLst>
              <a:ext uri="{FF2B5EF4-FFF2-40B4-BE49-F238E27FC236}">
                <a16:creationId xmlns:a16="http://schemas.microsoft.com/office/drawing/2014/main" id="{DCEB376C-04C0-4AFD-875C-A1F160D093A0}"/>
              </a:ext>
            </a:extLst>
          </p:cNvPr>
          <p:cNvSpPr>
            <a:spLocks noChangeShapeType="1"/>
          </p:cNvSpPr>
          <p:nvPr/>
        </p:nvSpPr>
        <p:spPr bwMode="auto">
          <a:xfrm>
            <a:off x="3997325" y="2997200"/>
            <a:ext cx="214313" cy="7143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92211" name="Group 51">
            <a:extLst>
              <a:ext uri="{FF2B5EF4-FFF2-40B4-BE49-F238E27FC236}">
                <a16:creationId xmlns:a16="http://schemas.microsoft.com/office/drawing/2014/main" id="{EB10A5D6-3964-44BB-8761-32EF994C9516}"/>
              </a:ext>
            </a:extLst>
          </p:cNvPr>
          <p:cNvGrpSpPr>
            <a:grpSpLocks/>
          </p:cNvGrpSpPr>
          <p:nvPr/>
        </p:nvGrpSpPr>
        <p:grpSpPr bwMode="auto">
          <a:xfrm>
            <a:off x="6804025" y="3068638"/>
            <a:ext cx="144463" cy="431800"/>
            <a:chOff x="4286" y="1933"/>
            <a:chExt cx="91" cy="272"/>
          </a:xfrm>
        </p:grpSpPr>
        <p:sp>
          <p:nvSpPr>
            <p:cNvPr id="92209" name="Line 49">
              <a:extLst>
                <a:ext uri="{FF2B5EF4-FFF2-40B4-BE49-F238E27FC236}">
                  <a16:creationId xmlns:a16="http://schemas.microsoft.com/office/drawing/2014/main" id="{C8B2FFD7-32A2-41FB-AE2E-FFE741972E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86" y="1933"/>
              <a:ext cx="0" cy="27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210" name="Line 50">
              <a:extLst>
                <a:ext uri="{FF2B5EF4-FFF2-40B4-BE49-F238E27FC236}">
                  <a16:creationId xmlns:a16="http://schemas.microsoft.com/office/drawing/2014/main" id="{8587E4B8-66D0-4BE6-93DD-8D595AE629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77" y="1933"/>
              <a:ext cx="0" cy="27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>
            <a:extLst>
              <a:ext uri="{FF2B5EF4-FFF2-40B4-BE49-F238E27FC236}">
                <a16:creationId xmlns:a16="http://schemas.microsoft.com/office/drawing/2014/main" id="{4DFE0201-388A-4C6E-8AEC-02F87CCAE3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557338"/>
            <a:ext cx="9144000" cy="344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altLang="ru-RU" b="0"/>
              <a:t>Если в четырёхугольнике </a:t>
            </a:r>
            <a:endParaRPr lang="en-US" altLang="ru-RU" b="0"/>
          </a:p>
          <a:p>
            <a:pPr algn="ctr"/>
            <a:r>
              <a:rPr lang="ru-RU" altLang="ru-RU" b="0"/>
              <a:t>две противоположные стороны </a:t>
            </a:r>
            <a:endParaRPr lang="en-US" altLang="ru-RU" b="0"/>
          </a:p>
          <a:p>
            <a:pPr algn="ctr"/>
            <a:r>
              <a:rPr lang="ru-RU" altLang="ru-RU" b="0"/>
              <a:t>равны и параллельны, </a:t>
            </a:r>
            <a:endParaRPr lang="en-US" altLang="ru-RU" b="0"/>
          </a:p>
          <a:p>
            <a:pPr algn="ctr"/>
            <a:r>
              <a:rPr lang="ru-RU" altLang="ru-RU" b="0"/>
              <a:t>то этот четырёхугольник – </a:t>
            </a:r>
            <a:endParaRPr lang="en-US" altLang="ru-RU" b="0"/>
          </a:p>
          <a:p>
            <a:pPr algn="ctr"/>
            <a:r>
              <a:rPr lang="ru-RU" altLang="ru-RU" b="0">
                <a:solidFill>
                  <a:srgbClr val="FF3300"/>
                </a:solidFill>
              </a:rPr>
              <a:t>параллелограмм.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72" name="Rectangle 8">
            <a:extLst>
              <a:ext uri="{FF2B5EF4-FFF2-40B4-BE49-F238E27FC236}">
                <a16:creationId xmlns:a16="http://schemas.microsoft.com/office/drawing/2014/main" id="{E8723E94-D859-4110-BE47-6A5CBAA6D4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2725" y="425450"/>
            <a:ext cx="3522663" cy="545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b="0">
                <a:solidFill>
                  <a:srgbClr val="0000FF"/>
                </a:solidFill>
              </a:rPr>
              <a:t>Дано</a:t>
            </a:r>
            <a:r>
              <a:rPr lang="en-US" altLang="ru-RU" b="0">
                <a:solidFill>
                  <a:srgbClr val="0000FF"/>
                </a:solidFill>
              </a:rPr>
              <a:t>:</a:t>
            </a:r>
            <a:endParaRPr lang="ru-RU" altLang="ru-RU" b="0">
              <a:solidFill>
                <a:srgbClr val="0000FF"/>
              </a:solidFill>
            </a:endParaRPr>
          </a:p>
          <a:p>
            <a:r>
              <a:rPr lang="ru-RU" altLang="ru-RU" b="0"/>
              <a:t>АВС</a:t>
            </a:r>
            <a:r>
              <a:rPr lang="en-US" altLang="ru-RU" b="0"/>
              <a:t>D – …</a:t>
            </a:r>
            <a:endParaRPr lang="ru-RU" altLang="ru-RU" b="0"/>
          </a:p>
          <a:p>
            <a:r>
              <a:rPr lang="en-US" altLang="ru-RU" b="0"/>
              <a:t>A</a:t>
            </a:r>
            <a:r>
              <a:rPr lang="ru-RU" altLang="ru-RU" b="0"/>
              <a:t>С </a:t>
            </a:r>
            <a:r>
              <a:rPr lang="en-US" altLang="ru-RU" b="0"/>
              <a:t>∩</a:t>
            </a:r>
            <a:r>
              <a:rPr lang="ru-RU" altLang="ru-RU"/>
              <a:t> </a:t>
            </a:r>
            <a:r>
              <a:rPr lang="ru-RU" altLang="ru-RU" b="0"/>
              <a:t>В</a:t>
            </a:r>
            <a:r>
              <a:rPr lang="en-US" altLang="ru-RU" b="0"/>
              <a:t>D</a:t>
            </a:r>
            <a:r>
              <a:rPr lang="ru-RU" altLang="ru-RU" b="0"/>
              <a:t> = О</a:t>
            </a:r>
          </a:p>
          <a:p>
            <a:r>
              <a:rPr lang="en-US" altLang="ru-RU" b="0"/>
              <a:t>A</a:t>
            </a:r>
            <a:r>
              <a:rPr lang="ru-RU" altLang="ru-RU" b="0"/>
              <a:t>О = ОС</a:t>
            </a:r>
          </a:p>
          <a:p>
            <a:r>
              <a:rPr lang="ru-RU" altLang="ru-RU" b="0"/>
              <a:t>ВО = О</a:t>
            </a:r>
            <a:r>
              <a:rPr lang="en-US" altLang="ru-RU" b="0"/>
              <a:t>D</a:t>
            </a:r>
            <a:endParaRPr lang="ru-RU" altLang="ru-RU" b="0"/>
          </a:p>
          <a:p>
            <a:endParaRPr lang="ru-RU" altLang="ru-RU" b="0"/>
          </a:p>
          <a:p>
            <a:r>
              <a:rPr lang="ru-RU" altLang="ru-RU" b="0">
                <a:solidFill>
                  <a:srgbClr val="0000FF"/>
                </a:solidFill>
              </a:rPr>
              <a:t>Доказать</a:t>
            </a:r>
            <a:r>
              <a:rPr lang="en-US" altLang="ru-RU" b="0">
                <a:solidFill>
                  <a:srgbClr val="0000FF"/>
                </a:solidFill>
              </a:rPr>
              <a:t>:</a:t>
            </a:r>
            <a:endParaRPr lang="ru-RU" altLang="ru-RU" b="0">
              <a:solidFill>
                <a:srgbClr val="0000FF"/>
              </a:solidFill>
            </a:endParaRPr>
          </a:p>
          <a:p>
            <a:r>
              <a:rPr lang="ru-RU" altLang="ru-RU" b="0"/>
              <a:t>АВС</a:t>
            </a:r>
            <a:r>
              <a:rPr lang="en-US" altLang="ru-RU" b="0"/>
              <a:t>D – </a:t>
            </a:r>
            <a:r>
              <a:rPr lang="ru-RU" altLang="ru-RU" b="0"/>
              <a:t>…</a:t>
            </a:r>
          </a:p>
        </p:txBody>
      </p:sp>
      <p:sp>
        <p:nvSpPr>
          <p:cNvPr id="113667" name="AutoShape 3">
            <a:extLst>
              <a:ext uri="{FF2B5EF4-FFF2-40B4-BE49-F238E27FC236}">
                <a16:creationId xmlns:a16="http://schemas.microsoft.com/office/drawing/2014/main" id="{04C527B9-DEF0-445E-9318-6BA2032BC5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2205038"/>
            <a:ext cx="4103688" cy="1584325"/>
          </a:xfrm>
          <a:prstGeom prst="parallelogram">
            <a:avLst>
              <a:gd name="adj" fmla="val 64755"/>
            </a:avLst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3668" name="WordArt 4">
            <a:extLst>
              <a:ext uri="{FF2B5EF4-FFF2-40B4-BE49-F238E27FC236}">
                <a16:creationId xmlns:a16="http://schemas.microsoft.com/office/drawing/2014/main" id="{99B717D6-69B1-4876-8876-C51E60D3B6CF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331913" y="1536700"/>
            <a:ext cx="304800" cy="52387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cs typeface="Arial" panose="020B0604020202020204" pitchFamily="34" charset="0"/>
              </a:rPr>
              <a:t>В</a:t>
            </a:r>
          </a:p>
        </p:txBody>
      </p:sp>
      <p:sp>
        <p:nvSpPr>
          <p:cNvPr id="113669" name="WordArt 5">
            <a:extLst>
              <a:ext uri="{FF2B5EF4-FFF2-40B4-BE49-F238E27FC236}">
                <a16:creationId xmlns:a16="http://schemas.microsoft.com/office/drawing/2014/main" id="{66AA75C9-2C49-4F46-B780-300286C0D28A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554538" y="1536700"/>
            <a:ext cx="304800" cy="52387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cs typeface="Arial" panose="020B0604020202020204" pitchFamily="34" charset="0"/>
              </a:rPr>
              <a:t>С</a:t>
            </a:r>
          </a:p>
        </p:txBody>
      </p:sp>
      <p:sp>
        <p:nvSpPr>
          <p:cNvPr id="113670" name="WordArt 6">
            <a:extLst>
              <a:ext uri="{FF2B5EF4-FFF2-40B4-BE49-F238E27FC236}">
                <a16:creationId xmlns:a16="http://schemas.microsoft.com/office/drawing/2014/main" id="{2184F805-B084-48D8-9617-90762F82174F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95288" y="3913188"/>
            <a:ext cx="304800" cy="52387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cs typeface="Arial" panose="020B0604020202020204" pitchFamily="34" charset="0"/>
              </a:rPr>
              <a:t>А</a:t>
            </a:r>
          </a:p>
        </p:txBody>
      </p:sp>
      <p:sp>
        <p:nvSpPr>
          <p:cNvPr id="113671" name="WordArt 7">
            <a:extLst>
              <a:ext uri="{FF2B5EF4-FFF2-40B4-BE49-F238E27FC236}">
                <a16:creationId xmlns:a16="http://schemas.microsoft.com/office/drawing/2014/main" id="{75222D58-E5E4-4986-985F-2854501030DD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492500" y="3932238"/>
            <a:ext cx="304800" cy="52387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cs typeface="Arial" panose="020B0604020202020204" pitchFamily="34" charset="0"/>
              </a:rPr>
              <a:t>D</a:t>
            </a:r>
            <a:endParaRPr lang="ru-RU" sz="3600" kern="1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sp>
        <p:nvSpPr>
          <p:cNvPr id="113678" name="Line 14">
            <a:extLst>
              <a:ext uri="{FF2B5EF4-FFF2-40B4-BE49-F238E27FC236}">
                <a16:creationId xmlns:a16="http://schemas.microsoft.com/office/drawing/2014/main" id="{4D843721-9B51-4E0F-8D56-39289CA4F126}"/>
              </a:ext>
            </a:extLst>
          </p:cNvPr>
          <p:cNvSpPr>
            <a:spLocks noChangeShapeType="1"/>
          </p:cNvSpPr>
          <p:nvPr/>
        </p:nvSpPr>
        <p:spPr bwMode="auto">
          <a:xfrm>
            <a:off x="1547813" y="2205038"/>
            <a:ext cx="2087562" cy="158432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3679" name="Line 15">
            <a:extLst>
              <a:ext uri="{FF2B5EF4-FFF2-40B4-BE49-F238E27FC236}">
                <a16:creationId xmlns:a16="http://schemas.microsoft.com/office/drawing/2014/main" id="{8AC60C2C-7F80-4AD5-AAF3-2972F9E6DE4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9750" y="2205038"/>
            <a:ext cx="4103688" cy="158432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3681" name="WordArt 17">
            <a:extLst>
              <a:ext uri="{FF2B5EF4-FFF2-40B4-BE49-F238E27FC236}">
                <a16:creationId xmlns:a16="http://schemas.microsoft.com/office/drawing/2014/main" id="{E72E7A60-A8F2-4118-9352-0763B86323FB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411413" y="3068638"/>
            <a:ext cx="304800" cy="52387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cs typeface="Arial" panose="020B0604020202020204" pitchFamily="34" charset="0"/>
              </a:rPr>
              <a:t>О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>
            <a:extLst>
              <a:ext uri="{FF2B5EF4-FFF2-40B4-BE49-F238E27FC236}">
                <a16:creationId xmlns:a16="http://schemas.microsoft.com/office/drawing/2014/main" id="{2C55F534-F01A-435A-BE86-0E5E53882F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222375"/>
            <a:ext cx="9144000" cy="411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altLang="ru-RU" b="0"/>
              <a:t>Если в четырёхугольнике </a:t>
            </a:r>
          </a:p>
          <a:p>
            <a:pPr algn="ctr"/>
            <a:r>
              <a:rPr lang="ru-RU" altLang="ru-RU" b="0"/>
              <a:t>диагонали пересекаются</a:t>
            </a:r>
          </a:p>
          <a:p>
            <a:pPr algn="ctr"/>
            <a:r>
              <a:rPr lang="ru-RU" altLang="ru-RU" b="0"/>
              <a:t>и точкой пересечения</a:t>
            </a:r>
          </a:p>
          <a:p>
            <a:pPr algn="ctr"/>
            <a:r>
              <a:rPr lang="ru-RU" altLang="ru-RU" b="0"/>
              <a:t>делятся пополам,</a:t>
            </a:r>
            <a:endParaRPr lang="en-US" altLang="ru-RU" b="0"/>
          </a:p>
          <a:p>
            <a:pPr algn="ctr"/>
            <a:r>
              <a:rPr lang="ru-RU" altLang="ru-RU" b="0"/>
              <a:t>то этот четырёхугольник – </a:t>
            </a:r>
            <a:endParaRPr lang="en-US" altLang="ru-RU" b="0"/>
          </a:p>
          <a:p>
            <a:pPr algn="ctr"/>
            <a:r>
              <a:rPr lang="ru-RU" altLang="ru-RU" b="0">
                <a:solidFill>
                  <a:srgbClr val="FF3300"/>
                </a:solidFill>
              </a:rPr>
              <a:t>параллелограмм.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>
            <a:extLst>
              <a:ext uri="{FF2B5EF4-FFF2-40B4-BE49-F238E27FC236}">
                <a16:creationId xmlns:a16="http://schemas.microsoft.com/office/drawing/2014/main" id="{77D9DC01-7E76-416E-B6F5-5E3B770EC5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2725" y="760413"/>
            <a:ext cx="2917825" cy="478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b="0">
                <a:solidFill>
                  <a:srgbClr val="0000FF"/>
                </a:solidFill>
              </a:rPr>
              <a:t>Дано</a:t>
            </a:r>
            <a:r>
              <a:rPr lang="en-US" altLang="ru-RU" b="0">
                <a:solidFill>
                  <a:srgbClr val="0000FF"/>
                </a:solidFill>
              </a:rPr>
              <a:t>:</a:t>
            </a:r>
            <a:endParaRPr lang="ru-RU" altLang="ru-RU" b="0">
              <a:solidFill>
                <a:srgbClr val="0000FF"/>
              </a:solidFill>
            </a:endParaRPr>
          </a:p>
          <a:p>
            <a:r>
              <a:rPr lang="ru-RU" altLang="ru-RU" b="0"/>
              <a:t>АВС</a:t>
            </a:r>
            <a:r>
              <a:rPr lang="en-US" altLang="ru-RU" b="0"/>
              <a:t>D – …</a:t>
            </a:r>
            <a:endParaRPr lang="ru-RU" altLang="ru-RU" b="0"/>
          </a:p>
          <a:p>
            <a:r>
              <a:rPr lang="ru-RU" altLang="ru-RU" b="0"/>
              <a:t>  А =   С</a:t>
            </a:r>
          </a:p>
          <a:p>
            <a:r>
              <a:rPr lang="ru-RU" altLang="ru-RU" b="0"/>
              <a:t> </a:t>
            </a:r>
            <a:r>
              <a:rPr lang="en-US" altLang="ru-RU" b="0"/>
              <a:t> B</a:t>
            </a:r>
            <a:r>
              <a:rPr lang="ru-RU" altLang="ru-RU" b="0"/>
              <a:t> =   </a:t>
            </a:r>
            <a:r>
              <a:rPr lang="en-US" altLang="ru-RU" b="0"/>
              <a:t>D</a:t>
            </a:r>
            <a:endParaRPr lang="ru-RU" altLang="ru-RU" b="0"/>
          </a:p>
          <a:p>
            <a:endParaRPr lang="ru-RU" altLang="ru-RU" b="0"/>
          </a:p>
          <a:p>
            <a:r>
              <a:rPr lang="ru-RU" altLang="ru-RU" b="0">
                <a:solidFill>
                  <a:srgbClr val="0000FF"/>
                </a:solidFill>
              </a:rPr>
              <a:t>Доказать</a:t>
            </a:r>
            <a:r>
              <a:rPr lang="en-US" altLang="ru-RU" b="0">
                <a:solidFill>
                  <a:srgbClr val="0000FF"/>
                </a:solidFill>
              </a:rPr>
              <a:t>:</a:t>
            </a:r>
            <a:endParaRPr lang="ru-RU" altLang="ru-RU" b="0">
              <a:solidFill>
                <a:srgbClr val="0000FF"/>
              </a:solidFill>
            </a:endParaRPr>
          </a:p>
          <a:p>
            <a:r>
              <a:rPr lang="ru-RU" altLang="ru-RU" b="0"/>
              <a:t>АВС</a:t>
            </a:r>
            <a:r>
              <a:rPr lang="en-US" altLang="ru-RU" b="0"/>
              <a:t>D – </a:t>
            </a:r>
            <a:r>
              <a:rPr lang="ru-RU" altLang="ru-RU" b="0"/>
              <a:t>…</a:t>
            </a:r>
          </a:p>
        </p:txBody>
      </p:sp>
      <p:sp>
        <p:nvSpPr>
          <p:cNvPr id="115715" name="AutoShape 3">
            <a:extLst>
              <a:ext uri="{FF2B5EF4-FFF2-40B4-BE49-F238E27FC236}">
                <a16:creationId xmlns:a16="http://schemas.microsoft.com/office/drawing/2014/main" id="{F477CB52-7415-4191-A84F-66F36762E0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2205038"/>
            <a:ext cx="4103688" cy="1584325"/>
          </a:xfrm>
          <a:prstGeom prst="parallelogram">
            <a:avLst>
              <a:gd name="adj" fmla="val 64755"/>
            </a:avLst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5716" name="WordArt 4">
            <a:extLst>
              <a:ext uri="{FF2B5EF4-FFF2-40B4-BE49-F238E27FC236}">
                <a16:creationId xmlns:a16="http://schemas.microsoft.com/office/drawing/2014/main" id="{A78C8897-FAB1-40E3-9850-EC5BF4E3C393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331913" y="1536700"/>
            <a:ext cx="304800" cy="52387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cs typeface="Arial" panose="020B0604020202020204" pitchFamily="34" charset="0"/>
              </a:rPr>
              <a:t>В</a:t>
            </a:r>
          </a:p>
        </p:txBody>
      </p:sp>
      <p:sp>
        <p:nvSpPr>
          <p:cNvPr id="115717" name="WordArt 5">
            <a:extLst>
              <a:ext uri="{FF2B5EF4-FFF2-40B4-BE49-F238E27FC236}">
                <a16:creationId xmlns:a16="http://schemas.microsoft.com/office/drawing/2014/main" id="{BB22AACD-44F4-4168-9710-907230A18EBF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554538" y="1536700"/>
            <a:ext cx="304800" cy="52387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cs typeface="Arial" panose="020B0604020202020204" pitchFamily="34" charset="0"/>
              </a:rPr>
              <a:t>С</a:t>
            </a:r>
          </a:p>
        </p:txBody>
      </p:sp>
      <p:sp>
        <p:nvSpPr>
          <p:cNvPr id="115718" name="WordArt 6">
            <a:extLst>
              <a:ext uri="{FF2B5EF4-FFF2-40B4-BE49-F238E27FC236}">
                <a16:creationId xmlns:a16="http://schemas.microsoft.com/office/drawing/2014/main" id="{6D1E05F7-ABC5-4B60-9F16-5163FD575B4D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95288" y="3913188"/>
            <a:ext cx="304800" cy="52387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cs typeface="Arial" panose="020B0604020202020204" pitchFamily="34" charset="0"/>
              </a:rPr>
              <a:t>А</a:t>
            </a:r>
          </a:p>
        </p:txBody>
      </p:sp>
      <p:sp>
        <p:nvSpPr>
          <p:cNvPr id="115719" name="WordArt 7">
            <a:extLst>
              <a:ext uri="{FF2B5EF4-FFF2-40B4-BE49-F238E27FC236}">
                <a16:creationId xmlns:a16="http://schemas.microsoft.com/office/drawing/2014/main" id="{8F4F2508-4795-4E6F-8BDB-5FE4F46A812B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492500" y="3932238"/>
            <a:ext cx="304800" cy="52387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cs typeface="Arial" panose="020B0604020202020204" pitchFamily="34" charset="0"/>
              </a:rPr>
              <a:t>D</a:t>
            </a:r>
            <a:endParaRPr lang="ru-RU" sz="3600" kern="1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sp>
        <p:nvSpPr>
          <p:cNvPr id="115723" name="Freeform 11">
            <a:extLst>
              <a:ext uri="{FF2B5EF4-FFF2-40B4-BE49-F238E27FC236}">
                <a16:creationId xmlns:a16="http://schemas.microsoft.com/office/drawing/2014/main" id="{B3D24A5E-D2B4-4669-91DC-6FBA5E5A2834}"/>
              </a:ext>
            </a:extLst>
          </p:cNvPr>
          <p:cNvSpPr>
            <a:spLocks/>
          </p:cNvSpPr>
          <p:nvPr/>
        </p:nvSpPr>
        <p:spPr bwMode="auto">
          <a:xfrm>
            <a:off x="723900" y="3495675"/>
            <a:ext cx="219075" cy="293688"/>
          </a:xfrm>
          <a:custGeom>
            <a:avLst/>
            <a:gdLst>
              <a:gd name="T0" fmla="*/ 0 w 138"/>
              <a:gd name="T1" fmla="*/ 0 h 185"/>
              <a:gd name="T2" fmla="*/ 118 w 138"/>
              <a:gd name="T3" fmla="*/ 49 h 185"/>
              <a:gd name="T4" fmla="*/ 118 w 138"/>
              <a:gd name="T5" fmla="*/ 185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8" h="185">
                <a:moveTo>
                  <a:pt x="0" y="0"/>
                </a:moveTo>
                <a:cubicBezTo>
                  <a:pt x="16" y="8"/>
                  <a:pt x="98" y="18"/>
                  <a:pt x="118" y="49"/>
                </a:cubicBezTo>
                <a:cubicBezTo>
                  <a:pt x="138" y="80"/>
                  <a:pt x="125" y="132"/>
                  <a:pt x="118" y="185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5724" name="Freeform 12">
            <a:extLst>
              <a:ext uri="{FF2B5EF4-FFF2-40B4-BE49-F238E27FC236}">
                <a16:creationId xmlns:a16="http://schemas.microsoft.com/office/drawing/2014/main" id="{023811D3-7B9B-4072-9D25-3C6A44E2654D}"/>
              </a:ext>
            </a:extLst>
          </p:cNvPr>
          <p:cNvSpPr>
            <a:spLocks/>
          </p:cNvSpPr>
          <p:nvPr/>
        </p:nvSpPr>
        <p:spPr bwMode="auto">
          <a:xfrm flipH="1" flipV="1">
            <a:off x="4284663" y="2205038"/>
            <a:ext cx="180975" cy="288925"/>
          </a:xfrm>
          <a:custGeom>
            <a:avLst/>
            <a:gdLst>
              <a:gd name="T0" fmla="*/ 0 w 159"/>
              <a:gd name="T1" fmla="*/ 0 h 182"/>
              <a:gd name="T2" fmla="*/ 136 w 159"/>
              <a:gd name="T3" fmla="*/ 46 h 182"/>
              <a:gd name="T4" fmla="*/ 136 w 159"/>
              <a:gd name="T5" fmla="*/ 182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9" h="182">
                <a:moveTo>
                  <a:pt x="0" y="0"/>
                </a:moveTo>
                <a:cubicBezTo>
                  <a:pt x="56" y="8"/>
                  <a:pt x="113" y="16"/>
                  <a:pt x="136" y="46"/>
                </a:cubicBezTo>
                <a:cubicBezTo>
                  <a:pt x="159" y="76"/>
                  <a:pt x="147" y="129"/>
                  <a:pt x="136" y="182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115727" name="Group 15">
            <a:extLst>
              <a:ext uri="{FF2B5EF4-FFF2-40B4-BE49-F238E27FC236}">
                <a16:creationId xmlns:a16="http://schemas.microsoft.com/office/drawing/2014/main" id="{D61055BE-5A99-4F94-8B1E-FD5868E344FB}"/>
              </a:ext>
            </a:extLst>
          </p:cNvPr>
          <p:cNvGrpSpPr>
            <a:grpSpLocks/>
          </p:cNvGrpSpPr>
          <p:nvPr/>
        </p:nvGrpSpPr>
        <p:grpSpPr bwMode="auto">
          <a:xfrm>
            <a:off x="3248025" y="3400425"/>
            <a:ext cx="552450" cy="371475"/>
            <a:chOff x="2046" y="2142"/>
            <a:chExt cx="348" cy="234"/>
          </a:xfrm>
        </p:grpSpPr>
        <p:sp>
          <p:nvSpPr>
            <p:cNvPr id="115725" name="Freeform 13">
              <a:extLst>
                <a:ext uri="{FF2B5EF4-FFF2-40B4-BE49-F238E27FC236}">
                  <a16:creationId xmlns:a16="http://schemas.microsoft.com/office/drawing/2014/main" id="{F1C21C13-C380-4A2F-928D-D49155523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8" y="2226"/>
              <a:ext cx="263" cy="150"/>
            </a:xfrm>
            <a:custGeom>
              <a:avLst/>
              <a:gdLst>
                <a:gd name="T0" fmla="*/ 263 w 263"/>
                <a:gd name="T1" fmla="*/ 25 h 150"/>
                <a:gd name="T2" fmla="*/ 126 w 263"/>
                <a:gd name="T3" fmla="*/ 6 h 150"/>
                <a:gd name="T4" fmla="*/ 30 w 263"/>
                <a:gd name="T5" fmla="*/ 59 h 150"/>
                <a:gd name="T6" fmla="*/ 0 w 263"/>
                <a:gd name="T7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3" h="150">
                  <a:moveTo>
                    <a:pt x="263" y="25"/>
                  </a:moveTo>
                  <a:cubicBezTo>
                    <a:pt x="240" y="22"/>
                    <a:pt x="165" y="0"/>
                    <a:pt x="126" y="6"/>
                  </a:cubicBezTo>
                  <a:cubicBezTo>
                    <a:pt x="87" y="12"/>
                    <a:pt x="51" y="35"/>
                    <a:pt x="30" y="59"/>
                  </a:cubicBezTo>
                  <a:cubicBezTo>
                    <a:pt x="9" y="83"/>
                    <a:pt x="6" y="131"/>
                    <a:pt x="0" y="150"/>
                  </a:cubicBez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5726" name="Freeform 14">
              <a:extLst>
                <a:ext uri="{FF2B5EF4-FFF2-40B4-BE49-F238E27FC236}">
                  <a16:creationId xmlns:a16="http://schemas.microsoft.com/office/drawing/2014/main" id="{3B0A59DE-CCE9-4B18-A938-2D85A6B7C9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6" y="2142"/>
              <a:ext cx="348" cy="234"/>
            </a:xfrm>
            <a:custGeom>
              <a:avLst/>
              <a:gdLst>
                <a:gd name="T0" fmla="*/ 0 w 348"/>
                <a:gd name="T1" fmla="*/ 234 h 234"/>
                <a:gd name="T2" fmla="*/ 36 w 348"/>
                <a:gd name="T3" fmla="*/ 108 h 234"/>
                <a:gd name="T4" fmla="*/ 168 w 348"/>
                <a:gd name="T5" fmla="*/ 12 h 234"/>
                <a:gd name="T6" fmla="*/ 348 w 348"/>
                <a:gd name="T7" fmla="*/ 36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8" h="234">
                  <a:moveTo>
                    <a:pt x="0" y="234"/>
                  </a:moveTo>
                  <a:cubicBezTo>
                    <a:pt x="6" y="213"/>
                    <a:pt x="8" y="145"/>
                    <a:pt x="36" y="108"/>
                  </a:cubicBezTo>
                  <a:cubicBezTo>
                    <a:pt x="64" y="71"/>
                    <a:pt x="116" y="24"/>
                    <a:pt x="168" y="12"/>
                  </a:cubicBezTo>
                  <a:cubicBezTo>
                    <a:pt x="220" y="0"/>
                    <a:pt x="311" y="31"/>
                    <a:pt x="348" y="36"/>
                  </a:cubicBez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5729" name="Freeform 17">
            <a:extLst>
              <a:ext uri="{FF2B5EF4-FFF2-40B4-BE49-F238E27FC236}">
                <a16:creationId xmlns:a16="http://schemas.microsoft.com/office/drawing/2014/main" id="{FED818A1-52CA-4514-A509-4B1A08E074F4}"/>
              </a:ext>
            </a:extLst>
          </p:cNvPr>
          <p:cNvSpPr>
            <a:spLocks/>
          </p:cNvSpPr>
          <p:nvPr/>
        </p:nvSpPr>
        <p:spPr bwMode="auto">
          <a:xfrm flipH="1" flipV="1">
            <a:off x="1423988" y="2205038"/>
            <a:ext cx="417512" cy="238125"/>
          </a:xfrm>
          <a:custGeom>
            <a:avLst/>
            <a:gdLst>
              <a:gd name="T0" fmla="*/ 263 w 263"/>
              <a:gd name="T1" fmla="*/ 25 h 150"/>
              <a:gd name="T2" fmla="*/ 126 w 263"/>
              <a:gd name="T3" fmla="*/ 6 h 150"/>
              <a:gd name="T4" fmla="*/ 30 w 263"/>
              <a:gd name="T5" fmla="*/ 59 h 150"/>
              <a:gd name="T6" fmla="*/ 0 w 263"/>
              <a:gd name="T7" fmla="*/ 15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3" h="150">
                <a:moveTo>
                  <a:pt x="263" y="25"/>
                </a:moveTo>
                <a:cubicBezTo>
                  <a:pt x="240" y="22"/>
                  <a:pt x="165" y="0"/>
                  <a:pt x="126" y="6"/>
                </a:cubicBezTo>
                <a:cubicBezTo>
                  <a:pt x="87" y="12"/>
                  <a:pt x="51" y="35"/>
                  <a:pt x="30" y="59"/>
                </a:cubicBezTo>
                <a:cubicBezTo>
                  <a:pt x="9" y="83"/>
                  <a:pt x="6" y="131"/>
                  <a:pt x="0" y="150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5730" name="Freeform 18">
            <a:extLst>
              <a:ext uri="{FF2B5EF4-FFF2-40B4-BE49-F238E27FC236}">
                <a16:creationId xmlns:a16="http://schemas.microsoft.com/office/drawing/2014/main" id="{892DF4A4-E88C-4274-A538-A7B353F70A48}"/>
              </a:ext>
            </a:extLst>
          </p:cNvPr>
          <p:cNvSpPr>
            <a:spLocks/>
          </p:cNvSpPr>
          <p:nvPr/>
        </p:nvSpPr>
        <p:spPr bwMode="auto">
          <a:xfrm>
            <a:off x="1362075" y="2205038"/>
            <a:ext cx="593725" cy="369887"/>
          </a:xfrm>
          <a:custGeom>
            <a:avLst/>
            <a:gdLst>
              <a:gd name="T0" fmla="*/ 374 w 374"/>
              <a:gd name="T1" fmla="*/ 0 h 233"/>
              <a:gd name="T2" fmla="*/ 338 w 374"/>
              <a:gd name="T3" fmla="*/ 126 h 233"/>
              <a:gd name="T4" fmla="*/ 206 w 374"/>
              <a:gd name="T5" fmla="*/ 222 h 233"/>
              <a:gd name="T6" fmla="*/ 0 w 374"/>
              <a:gd name="T7" fmla="*/ 189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4" h="233">
                <a:moveTo>
                  <a:pt x="374" y="0"/>
                </a:moveTo>
                <a:cubicBezTo>
                  <a:pt x="368" y="21"/>
                  <a:pt x="366" y="89"/>
                  <a:pt x="338" y="126"/>
                </a:cubicBezTo>
                <a:cubicBezTo>
                  <a:pt x="310" y="163"/>
                  <a:pt x="262" y="211"/>
                  <a:pt x="206" y="222"/>
                </a:cubicBezTo>
                <a:cubicBezTo>
                  <a:pt x="150" y="233"/>
                  <a:pt x="43" y="196"/>
                  <a:pt x="0" y="189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5732" name="Rectangle 20">
            <a:extLst>
              <a:ext uri="{FF2B5EF4-FFF2-40B4-BE49-F238E27FC236}">
                <a16:creationId xmlns:a16="http://schemas.microsoft.com/office/drawing/2014/main" id="{D7BF349B-1323-4B76-901B-6458100F6B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15731" name="Object 19">
            <a:extLst>
              <a:ext uri="{FF2B5EF4-FFF2-40B4-BE49-F238E27FC236}">
                <a16:creationId xmlns:a16="http://schemas.microsoft.com/office/drawing/2014/main" id="{38DDECBE-E245-4D14-84C1-E398CA1D4CB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0"/>
          <a:ext cx="161925" cy="15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48" r:id="rId3" imgW="164957" imgH="152268" progId="Equation.3">
                  <p:embed/>
                </p:oleObj>
              </mc:Choice>
              <mc:Fallback>
                <p:oleObj r:id="rId3" imgW="164957" imgH="152268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61925" cy="152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5734" name="Rectangle 22">
            <a:extLst>
              <a:ext uri="{FF2B5EF4-FFF2-40B4-BE49-F238E27FC236}">
                <a16:creationId xmlns:a16="http://schemas.microsoft.com/office/drawing/2014/main" id="{35F632F1-2812-418B-A30A-E74D0665FC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15733" name="Object 21">
            <a:extLst>
              <a:ext uri="{FF2B5EF4-FFF2-40B4-BE49-F238E27FC236}">
                <a16:creationId xmlns:a16="http://schemas.microsoft.com/office/drawing/2014/main" id="{C07588F9-B510-4708-B525-13B31D61C6B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0"/>
          <a:ext cx="161925" cy="15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49" r:id="rId5" imgW="164957" imgH="152268" progId="Equation.3">
                  <p:embed/>
                </p:oleObj>
              </mc:Choice>
              <mc:Fallback>
                <p:oleObj r:id="rId5" imgW="164957" imgH="152268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61925" cy="152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5736" name="Rectangle 24">
            <a:extLst>
              <a:ext uri="{FF2B5EF4-FFF2-40B4-BE49-F238E27FC236}">
                <a16:creationId xmlns:a16="http://schemas.microsoft.com/office/drawing/2014/main" id="{54D91CE8-BA75-43EE-AC77-D1DDAD6BEA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352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pSp>
        <p:nvGrpSpPr>
          <p:cNvPr id="115738" name="Group 26">
            <a:extLst>
              <a:ext uri="{FF2B5EF4-FFF2-40B4-BE49-F238E27FC236}">
                <a16:creationId xmlns:a16="http://schemas.microsoft.com/office/drawing/2014/main" id="{E74F6317-2985-4B1F-B069-85A413F285F1}"/>
              </a:ext>
            </a:extLst>
          </p:cNvPr>
          <p:cNvGrpSpPr>
            <a:grpSpLocks/>
          </p:cNvGrpSpPr>
          <p:nvPr/>
        </p:nvGrpSpPr>
        <p:grpSpPr bwMode="auto">
          <a:xfrm>
            <a:off x="5291138" y="2238375"/>
            <a:ext cx="1657350" cy="542925"/>
            <a:chOff x="3333" y="1616"/>
            <a:chExt cx="1044" cy="342"/>
          </a:xfrm>
        </p:grpSpPr>
        <p:graphicFrame>
          <p:nvGraphicFramePr>
            <p:cNvPr id="115735" name="Object 23">
              <a:extLst>
                <a:ext uri="{FF2B5EF4-FFF2-40B4-BE49-F238E27FC236}">
                  <a16:creationId xmlns:a16="http://schemas.microsoft.com/office/drawing/2014/main" id="{1D149DEC-3AD4-4813-B84F-110934CD2299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333" y="1616"/>
            <a:ext cx="182" cy="34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5750" r:id="rId6" imgW="164957" imgH="152268" progId="Equation.3">
                    <p:embed/>
                  </p:oleObj>
                </mc:Choice>
                <mc:Fallback>
                  <p:oleObj r:id="rId6" imgW="164957" imgH="152268" progId="Equation.3">
                    <p:embed/>
                    <p:pic>
                      <p:nvPicPr>
                        <p:cNvPr id="0" name="Object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33" y="1616"/>
                          <a:ext cx="182" cy="34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5737" name="Object 25">
              <a:extLst>
                <a:ext uri="{FF2B5EF4-FFF2-40B4-BE49-F238E27FC236}">
                  <a16:creationId xmlns:a16="http://schemas.microsoft.com/office/drawing/2014/main" id="{3A29477C-C25E-4020-9DFB-90F71B59A1C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195" y="1616"/>
            <a:ext cx="182" cy="34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5751" r:id="rId7" imgW="164957" imgH="152268" progId="Equation.3">
                    <p:embed/>
                  </p:oleObj>
                </mc:Choice>
                <mc:Fallback>
                  <p:oleObj r:id="rId7" imgW="164957" imgH="152268" progId="Equation.3">
                    <p:embed/>
                    <p:pic>
                      <p:nvPicPr>
                        <p:cNvPr id="0" name="Object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95" y="1616"/>
                          <a:ext cx="182" cy="34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15739" name="Group 27">
            <a:extLst>
              <a:ext uri="{FF2B5EF4-FFF2-40B4-BE49-F238E27FC236}">
                <a16:creationId xmlns:a16="http://schemas.microsoft.com/office/drawing/2014/main" id="{6D79C88E-7FC7-489B-A158-7CCF2530782F}"/>
              </a:ext>
            </a:extLst>
          </p:cNvPr>
          <p:cNvGrpSpPr>
            <a:grpSpLocks/>
          </p:cNvGrpSpPr>
          <p:nvPr/>
        </p:nvGrpSpPr>
        <p:grpSpPr bwMode="auto">
          <a:xfrm>
            <a:off x="5292725" y="2886075"/>
            <a:ext cx="1657350" cy="542925"/>
            <a:chOff x="3333" y="1616"/>
            <a:chExt cx="1044" cy="342"/>
          </a:xfrm>
        </p:grpSpPr>
        <p:graphicFrame>
          <p:nvGraphicFramePr>
            <p:cNvPr id="115740" name="Object 28">
              <a:extLst>
                <a:ext uri="{FF2B5EF4-FFF2-40B4-BE49-F238E27FC236}">
                  <a16:creationId xmlns:a16="http://schemas.microsoft.com/office/drawing/2014/main" id="{2457BE5B-2706-4001-8619-4690D72507C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333" y="1616"/>
            <a:ext cx="182" cy="34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5752" r:id="rId8" imgW="164957" imgH="152268" progId="Equation.3">
                    <p:embed/>
                  </p:oleObj>
                </mc:Choice>
                <mc:Fallback>
                  <p:oleObj r:id="rId8" imgW="164957" imgH="152268" progId="Equation.3">
                    <p:embed/>
                    <p:pic>
                      <p:nvPicPr>
                        <p:cNvPr id="0" name="Object 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33" y="1616"/>
                          <a:ext cx="182" cy="34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5741" name="Object 29">
              <a:extLst>
                <a:ext uri="{FF2B5EF4-FFF2-40B4-BE49-F238E27FC236}">
                  <a16:creationId xmlns:a16="http://schemas.microsoft.com/office/drawing/2014/main" id="{6E2600F8-3CBC-4296-B93A-F80F1373AA79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195" y="1616"/>
            <a:ext cx="182" cy="34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5753" r:id="rId9" imgW="164957" imgH="152268" progId="Equation.3">
                    <p:embed/>
                  </p:oleObj>
                </mc:Choice>
                <mc:Fallback>
                  <p:oleObj r:id="rId9" imgW="164957" imgH="152268" progId="Equation.3">
                    <p:embed/>
                    <p:pic>
                      <p:nvPicPr>
                        <p:cNvPr id="0" name="Object 2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95" y="1616"/>
                          <a:ext cx="182" cy="34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>
            <a:extLst>
              <a:ext uri="{FF2B5EF4-FFF2-40B4-BE49-F238E27FC236}">
                <a16:creationId xmlns:a16="http://schemas.microsoft.com/office/drawing/2014/main" id="{05D2E63E-6495-40B3-82B2-C6904BCF45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557338"/>
            <a:ext cx="9144000" cy="344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altLang="ru-RU" b="0"/>
              <a:t>Если в четырёхугольнике </a:t>
            </a:r>
          </a:p>
          <a:p>
            <a:pPr algn="ctr"/>
            <a:r>
              <a:rPr lang="ru-RU" altLang="ru-RU" b="0"/>
              <a:t>противоположные углы</a:t>
            </a:r>
          </a:p>
          <a:p>
            <a:pPr algn="ctr"/>
            <a:r>
              <a:rPr lang="ru-RU" altLang="ru-RU" b="0"/>
              <a:t>попарно равны,</a:t>
            </a:r>
            <a:endParaRPr lang="en-US" altLang="ru-RU" b="0"/>
          </a:p>
          <a:p>
            <a:pPr algn="ctr"/>
            <a:r>
              <a:rPr lang="ru-RU" altLang="ru-RU" b="0"/>
              <a:t>то этот четырёхугольник – </a:t>
            </a:r>
            <a:endParaRPr lang="en-US" altLang="ru-RU" b="0"/>
          </a:p>
          <a:p>
            <a:pPr algn="ctr"/>
            <a:r>
              <a:rPr lang="ru-RU" altLang="ru-RU" b="0">
                <a:solidFill>
                  <a:srgbClr val="FF3300"/>
                </a:solidFill>
              </a:rPr>
              <a:t>параллелограмм.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38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4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4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3078</TotalTime>
  <Words>172</Words>
  <Application>Microsoft Office PowerPoint</Application>
  <PresentationFormat>Экран (4:3)</PresentationFormat>
  <Paragraphs>71</Paragraphs>
  <Slides>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Оформление по умолчанию</vt:lpstr>
      <vt:lpstr>Microsoft Equation 3.0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Your Company Name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Закуцкая Марина Владимировна</dc:creator>
  <cp:lastModifiedBy>Денис Карпов</cp:lastModifiedBy>
  <cp:revision>436</cp:revision>
  <dcterms:created xsi:type="dcterms:W3CDTF">2005-10-23T08:14:08Z</dcterms:created>
  <dcterms:modified xsi:type="dcterms:W3CDTF">2019-12-22T17:11:08Z</dcterms:modified>
</cp:coreProperties>
</file>