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3" r:id="rId2"/>
    <p:sldId id="257" r:id="rId3"/>
    <p:sldId id="287" r:id="rId4"/>
    <p:sldId id="288" r:id="rId5"/>
    <p:sldId id="295" r:id="rId6"/>
    <p:sldId id="261" r:id="rId7"/>
    <p:sldId id="297" r:id="rId8"/>
    <p:sldId id="296" r:id="rId9"/>
    <p:sldId id="292" r:id="rId10"/>
    <p:sldId id="294" r:id="rId11"/>
    <p:sldId id="289" r:id="rId12"/>
    <p:sldId id="290" r:id="rId13"/>
    <p:sldId id="291" r:id="rId14"/>
    <p:sldId id="298" r:id="rId15"/>
    <p:sldId id="271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33CCFF"/>
    <a:srgbClr val="FF9900"/>
    <a:srgbClr val="FF3300"/>
    <a:srgbClr val="CC3300"/>
    <a:srgbClr val="009900"/>
    <a:srgbClr val="339966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7" autoAdjust="0"/>
    <p:restoredTop sz="94385" autoAdjust="0"/>
  </p:normalViewPr>
  <p:slideViewPr>
    <p:cSldViewPr>
      <p:cViewPr varScale="1">
        <p:scale>
          <a:sx n="85" d="100"/>
          <a:sy n="85" d="100"/>
        </p:scale>
        <p:origin x="117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4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4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image" Target="../media/image1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0100E6-8CAF-4207-BC8A-D10236C3AA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782878E-872D-4B9B-9F6D-5DC8295B64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AD1055C-D955-452A-9C6A-A02890B481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CEAE77A-8E71-4BD0-B17F-9E96415E5C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C81BC0A-0592-4284-8B2B-3160ED6C16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16F673-BDE3-43DF-BB7F-D8C2EDE517D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675259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79453E-873D-4CB1-8F98-6A445F971D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E13D9F1-3C83-4F37-B287-761D350DC1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38D089C-B0D1-42EB-AC5E-9157642830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1BF7481-DE32-47B5-850F-086459E6C1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14BE038-F62B-4810-8D6B-EA221BBF59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84CF12-88B6-42F6-B2DE-936400506C1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249763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0646B962-F7C3-47DE-8AB2-3A20E48E105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CF977BC-156A-46CA-984D-91808D8CD8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9A63064-63D0-4B21-9D99-6A3C85F702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BB636CD-31C8-4AB2-9B30-D02BA715C5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0C8894F-5BB5-467E-A328-6CA19AACC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C7F81A-F5C5-4D58-B8F2-ADCFFE008D5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666073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5DCACB-DE6F-4AA2-93A9-83BE565937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182AE25-2EF4-458B-890D-68C48ED43C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1C18C20-CD9B-4C84-93DD-DFD25FE60132}"/>
              </a:ext>
            </a:extLst>
          </p:cNvPr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FA0FD742-CA03-47BD-A90A-8C99593BB254}"/>
              </a:ext>
            </a:extLst>
          </p:cNvPr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Дата 5">
            <a:extLst>
              <a:ext uri="{FF2B5EF4-FFF2-40B4-BE49-F238E27FC236}">
                <a16:creationId xmlns:a16="http://schemas.microsoft.com/office/drawing/2014/main" id="{3B24FD28-4D8C-4522-9796-4DF9E62E9D7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ижний колонтитул 6">
            <a:extLst>
              <a:ext uri="{FF2B5EF4-FFF2-40B4-BE49-F238E27FC236}">
                <a16:creationId xmlns:a16="http://schemas.microsoft.com/office/drawing/2014/main" id="{2B2C48C1-A859-46BD-B9B9-42DFBB46A5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омер слайда 7">
            <a:extLst>
              <a:ext uri="{FF2B5EF4-FFF2-40B4-BE49-F238E27FC236}">
                <a16:creationId xmlns:a16="http://schemas.microsoft.com/office/drawing/2014/main" id="{FB638175-BEAE-472D-8A90-A26561A13C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36EB459-1F47-479F-B664-548E43EB6E1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07180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E000DA-A06B-4B70-8D3F-3CE45CA06B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0041D7B-04B3-4048-9D38-45F661F5F7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C1D9026-58C4-469D-BFD2-07354C8A86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70CD8A3-5EE8-4363-86A3-CF62202ABC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3B04E11-DA98-4F8B-8F40-02CA5BD0F8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75CD5C-291E-4D12-A6B7-529165072B7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21216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BB536B-E06C-4FCC-99CC-FEBB219BC6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0C89A9F-319D-40C9-8EC3-081322EBDA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2C379E6-F598-442A-8089-198E6F66D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A94411E-9F54-4DB6-86E5-579257DB97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FAACEEE-9513-40D1-B5FA-76AFCBABA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B6496F-94A1-4F5E-AFB6-625C177DA06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624981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D63700-AA60-4677-8BCA-4E702387EF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2A0DADE-053D-47DC-A661-B49A6A8656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760F2B9-B0E2-41F4-808D-AC54574108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10D9F13-382A-4800-B682-6ED64CCD42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89F119C-EB4E-47D4-ACE4-655AB98EFF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901636B-9BAB-4D33-872B-CAE022DDC7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AE3E53-B7F0-40CE-A17A-503D68B9576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2829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B41176-45BA-44C8-893A-8657A53D01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6E6F551-F6F6-4A44-8A9B-AB82A64F47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10B6CAF-1CB9-4B8D-9358-6AF9312474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ED16F522-B3C1-4ABD-95B2-662F2057EC4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4716BB55-E40E-477A-A881-9C0768C5638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6C0A442C-DCFC-4C77-849C-AD1CFE4EE6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09115E1D-ED77-44CC-8251-7910BDA0CC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7B6F1292-10DA-4F33-AC62-0B6B04B328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0CEF70-4A14-4AC4-8867-D4ED64F35EA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86597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3AA762-650F-4B4B-AF96-084B7F4F6B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A169D6B4-1F9F-4CAD-B043-BEECEF602D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0146BF2-5413-47E8-BB9C-BAE32037A3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8EA484D9-0E31-4D91-9E81-84C3DD087D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41E4FE-3D9D-490B-95D8-4048AC1A498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89637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ED937A2E-8E9E-45BF-943D-93DD033F09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23ACD50A-15C6-4E04-A5F0-8D1B00A50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54759F30-38B5-422E-B680-59D4EFA898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7869B9-147D-49B9-B0E2-5614931E946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40286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C2A032-A03A-4446-9EE2-C14CD294BA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1376BE7-D10D-491E-A657-E161EDA0F8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124C611-D9FE-4481-8E63-C5DBFFDA99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B68DD89-28C2-47BD-82D2-0676773604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37D93D7-012D-4A80-8D69-D8C1C148A9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FCF979B-D2FE-497B-82D9-24F795A778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CB5822-929F-4641-AB1F-5BB9FD88357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31848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B4F3F6-E594-4915-A709-D7B68BA0FA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B47D6937-208C-4301-A46A-7999287339E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C0487CB-092D-4AC2-9C42-E02428ED75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AB75556-153E-48A5-8126-299F8B7412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0012404-D2A6-406E-915C-A90DC40F95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1FC83A3-5564-4678-B856-D76A1DEE3F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67D558-2D75-44F5-BB0B-20B5F6EA09E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87996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86E41146-8320-45A6-ACDB-16C953D6D45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902CC7F3-C00E-4535-B867-F1C7A0D52E9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608C0835-0DFB-48A4-97AB-7D2DE5316B41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 altLang="ru-RU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730A1425-0999-4463-89EE-B9C0A4BA8083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 altLang="ru-RU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E5258096-EE23-4A40-B541-599164C886E0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15956CD-67F1-4649-A6E3-B2DB3C3DDBE2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9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oleObject14.bin"/><Relationship Id="rId4" Type="http://schemas.openxmlformats.org/officeDocument/2006/relationships/image" Target="../media/image10.w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11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13.emf"/><Relationship Id="rId5" Type="http://schemas.openxmlformats.org/officeDocument/2006/relationships/oleObject" Target="../embeddings/oleObject17.bin"/><Relationship Id="rId4" Type="http://schemas.openxmlformats.org/officeDocument/2006/relationships/image" Target="../media/image12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5.wmf"/><Relationship Id="rId4" Type="http://schemas.openxmlformats.org/officeDocument/2006/relationships/image" Target="../media/image2.wmf"/><Relationship Id="rId9" Type="http://schemas.openxmlformats.org/officeDocument/2006/relationships/oleObject" Target="../embeddings/oleObject4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6.bin"/><Relationship Id="rId10" Type="http://schemas.openxmlformats.org/officeDocument/2006/relationships/image" Target="../media/image5.wmf"/><Relationship Id="rId4" Type="http://schemas.openxmlformats.org/officeDocument/2006/relationships/image" Target="../media/image2.wmf"/><Relationship Id="rId9" Type="http://schemas.openxmlformats.org/officeDocument/2006/relationships/oleObject" Target="../embeddings/oleObject8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6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7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8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22" name="Rectangle 54">
            <a:extLst>
              <a:ext uri="{FF2B5EF4-FFF2-40B4-BE49-F238E27FC236}">
                <a16:creationId xmlns:a16="http://schemas.microsoft.com/office/drawing/2014/main" id="{1ABBBCC2-21D4-4CB9-B0B0-0E103DB1E4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319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8432" name="Rectangle 64">
            <a:extLst>
              <a:ext uri="{FF2B5EF4-FFF2-40B4-BE49-F238E27FC236}">
                <a16:creationId xmlns:a16="http://schemas.microsoft.com/office/drawing/2014/main" id="{0ACFA782-4078-485D-8F02-CD9DA8CF69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3004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58448" name="Picture 80" descr="~AUT0002">
            <a:extLst>
              <a:ext uri="{FF2B5EF4-FFF2-40B4-BE49-F238E27FC236}">
                <a16:creationId xmlns:a16="http://schemas.microsoft.com/office/drawing/2014/main" id="{B1DE39EA-C004-40C6-A14B-F7E4B751CD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476250"/>
            <a:ext cx="7848600" cy="5999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8449" name="Rectangle 81">
            <a:extLst>
              <a:ext uri="{FF2B5EF4-FFF2-40B4-BE49-F238E27FC236}">
                <a16:creationId xmlns:a16="http://schemas.microsoft.com/office/drawing/2014/main" id="{075571A8-F7FC-474D-B763-B3095DB7EC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51275" y="188913"/>
            <a:ext cx="3311525" cy="146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n-US" altLang="ru-RU" sz="4500"/>
              <a:t>Pro </a:t>
            </a:r>
            <a:endParaRPr lang="ru-RU" altLang="ru-RU" sz="4500"/>
          </a:p>
          <a:p>
            <a:pPr algn="ctr"/>
            <a:r>
              <a:rPr lang="en-US" altLang="ru-RU" sz="4500"/>
              <a:t>centum</a:t>
            </a:r>
          </a:p>
        </p:txBody>
      </p:sp>
      <p:sp>
        <p:nvSpPr>
          <p:cNvPr id="58450" name="Rectangle 82">
            <a:extLst>
              <a:ext uri="{FF2B5EF4-FFF2-40B4-BE49-F238E27FC236}">
                <a16:creationId xmlns:a16="http://schemas.microsoft.com/office/drawing/2014/main" id="{A851DD0D-6C91-4C0D-BA5B-06E0180D18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32363" y="3141663"/>
            <a:ext cx="1368425" cy="62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ru-RU" altLang="ru-RU" sz="3500"/>
              <a:t>100%</a:t>
            </a:r>
            <a:endParaRPr lang="en-US" altLang="ru-RU" sz="35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02" name="Rectangle 10">
            <a:extLst>
              <a:ext uri="{FF2B5EF4-FFF2-40B4-BE49-F238E27FC236}">
                <a16:creationId xmlns:a16="http://schemas.microsoft.com/office/drawing/2014/main" id="{B9582EAA-E396-4F7F-AB98-0C0562B97E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2099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9403" name="Rectangle 11">
            <a:extLst>
              <a:ext uri="{FF2B5EF4-FFF2-40B4-BE49-F238E27FC236}">
                <a16:creationId xmlns:a16="http://schemas.microsoft.com/office/drawing/2014/main" id="{242AC215-21BE-4A19-A288-86BF469266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9404" name="Rectangle 12">
            <a:extLst>
              <a:ext uri="{FF2B5EF4-FFF2-40B4-BE49-F238E27FC236}">
                <a16:creationId xmlns:a16="http://schemas.microsoft.com/office/drawing/2014/main" id="{871A3886-EEAD-43E2-AC3A-735A171C7F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6861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9409" name="Rectangle 17">
            <a:extLst>
              <a:ext uri="{FF2B5EF4-FFF2-40B4-BE49-F238E27FC236}">
                <a16:creationId xmlns:a16="http://schemas.microsoft.com/office/drawing/2014/main" id="{CDA196B7-72C7-4678-AA3E-8889F6AEA0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9527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9410" name="Rectangle 18">
            <a:extLst>
              <a:ext uri="{FF2B5EF4-FFF2-40B4-BE49-F238E27FC236}">
                <a16:creationId xmlns:a16="http://schemas.microsoft.com/office/drawing/2014/main" id="{698F51C8-D152-47A5-A140-2CC391430E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2099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9411" name="Rectangle 19">
            <a:extLst>
              <a:ext uri="{FF2B5EF4-FFF2-40B4-BE49-F238E27FC236}">
                <a16:creationId xmlns:a16="http://schemas.microsoft.com/office/drawing/2014/main" id="{7D431359-6554-4643-AFE6-61C00336E7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9412" name="Rectangle 20">
            <a:extLst>
              <a:ext uri="{FF2B5EF4-FFF2-40B4-BE49-F238E27FC236}">
                <a16:creationId xmlns:a16="http://schemas.microsoft.com/office/drawing/2014/main" id="{1BCE0FDB-FF70-42EF-AD41-C5916C0738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6861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9416" name="Rectangle 24">
            <a:extLst>
              <a:ext uri="{FF2B5EF4-FFF2-40B4-BE49-F238E27FC236}">
                <a16:creationId xmlns:a16="http://schemas.microsoft.com/office/drawing/2014/main" id="{19EFD3E2-DD5E-4862-B2B8-5C9D843D82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144463"/>
            <a:ext cx="8207375" cy="1052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3000"/>
              <a:t>На каком уроке больше всего устают учащиеся 6</a:t>
            </a:r>
            <a:r>
              <a:rPr lang="ru-RU" altLang="ru-RU" sz="3000" baseline="30000"/>
              <a:t>а</a:t>
            </a:r>
            <a:r>
              <a:rPr lang="ru-RU" altLang="ru-RU" sz="3000"/>
              <a:t>, 6</a:t>
            </a:r>
            <a:r>
              <a:rPr lang="ru-RU" altLang="ru-RU" sz="3000" baseline="30000"/>
              <a:t>б</a:t>
            </a:r>
            <a:r>
              <a:rPr lang="ru-RU" altLang="ru-RU" sz="3000"/>
              <a:t> классов</a:t>
            </a:r>
            <a:r>
              <a:rPr lang="en-US" altLang="ru-RU" sz="3000"/>
              <a:t>?</a:t>
            </a:r>
            <a:endParaRPr lang="ru-RU" altLang="ru-RU" sz="3000"/>
          </a:p>
        </p:txBody>
      </p:sp>
      <p:graphicFrame>
        <p:nvGraphicFramePr>
          <p:cNvPr id="59417" name="Object 25">
            <a:extLst>
              <a:ext uri="{FF2B5EF4-FFF2-40B4-BE49-F238E27FC236}">
                <a16:creationId xmlns:a16="http://schemas.microsoft.com/office/drawing/2014/main" id="{86495376-B977-4100-9747-018D4BB38C3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79388" y="1268413"/>
          <a:ext cx="8785225" cy="5454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19" name="Диаграмма" r:id="rId3" imgW="9259920" imgH="5749920" progId="Excel.Chart.8">
                  <p:embed/>
                </p:oleObj>
              </mc:Choice>
              <mc:Fallback>
                <p:oleObj name="Диаграмма" r:id="rId3" imgW="9259920" imgH="5749920" progId="Excel.Chart.8">
                  <p:embed/>
                  <p:pic>
                    <p:nvPicPr>
                      <p:cNvPr id="0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388" y="1268413"/>
                        <a:ext cx="8785225" cy="5454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99" name="Rectangle 27">
            <a:extLst>
              <a:ext uri="{FF2B5EF4-FFF2-40B4-BE49-F238E27FC236}">
                <a16:creationId xmlns:a16="http://schemas.microsoft.com/office/drawing/2014/main" id="{C08E5870-24D9-4EAD-A0A2-D149EF66DE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3004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4301" name="Rectangle 29">
            <a:extLst>
              <a:ext uri="{FF2B5EF4-FFF2-40B4-BE49-F238E27FC236}">
                <a16:creationId xmlns:a16="http://schemas.microsoft.com/office/drawing/2014/main" id="{C8D76EDC-89FF-4707-9F05-FFDB22FE82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3004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4303" name="Rectangle 31">
            <a:extLst>
              <a:ext uri="{FF2B5EF4-FFF2-40B4-BE49-F238E27FC236}">
                <a16:creationId xmlns:a16="http://schemas.microsoft.com/office/drawing/2014/main" id="{5ACCBE9C-7C5C-4144-93F0-55862A3972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4305" name="Rectangle 33">
            <a:extLst>
              <a:ext uri="{FF2B5EF4-FFF2-40B4-BE49-F238E27FC236}">
                <a16:creationId xmlns:a16="http://schemas.microsoft.com/office/drawing/2014/main" id="{31C87C2E-3AE7-4227-BB42-3E0C584204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3480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4306" name="Rectangle 34">
            <a:extLst>
              <a:ext uri="{FF2B5EF4-FFF2-40B4-BE49-F238E27FC236}">
                <a16:creationId xmlns:a16="http://schemas.microsoft.com/office/drawing/2014/main" id="{AE8A828B-0A43-4845-9194-6F5BA13082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088" y="1341438"/>
            <a:ext cx="7448550" cy="3689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ru-RU" altLang="ru-RU" sz="4000">
                <a:solidFill>
                  <a:srgbClr val="CC3300"/>
                </a:solidFill>
              </a:rPr>
              <a:t>“Чтобы быть здоровым, нужны собственные усилия, постоянные и значительные. Заменить их нельзя ничем</a:t>
            </a:r>
            <a:r>
              <a:rPr lang="en-US" altLang="ru-RU" sz="4000">
                <a:solidFill>
                  <a:srgbClr val="CC3300"/>
                </a:solidFill>
              </a:rPr>
              <a:t>”</a:t>
            </a:r>
            <a:r>
              <a:rPr lang="ru-RU" altLang="ru-RU" sz="4000">
                <a:solidFill>
                  <a:srgbClr val="CC3300"/>
                </a:solidFill>
              </a:rPr>
              <a:t>.</a:t>
            </a:r>
          </a:p>
          <a:p>
            <a:pPr algn="ctr"/>
            <a:endParaRPr lang="ru-RU" altLang="ru-RU" sz="4000"/>
          </a:p>
          <a:p>
            <a:pPr algn="r"/>
            <a:r>
              <a:rPr lang="ru-RU" altLang="ru-RU" sz="3600"/>
              <a:t>Н.М. Амосов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43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43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43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543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543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543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1" name="Rectangle 5">
            <a:extLst>
              <a:ext uri="{FF2B5EF4-FFF2-40B4-BE49-F238E27FC236}">
                <a16:creationId xmlns:a16="http://schemas.microsoft.com/office/drawing/2014/main" id="{401A5E04-B77F-456D-B574-BD7A351BB7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274638"/>
            <a:ext cx="8218487" cy="7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3600"/>
              <a:t>РЕШЕНИЕ ЗАДАЧИ</a:t>
            </a:r>
            <a:endParaRPr lang="ru-RU" altLang="ru-RU" sz="3200"/>
          </a:p>
        </p:txBody>
      </p:sp>
      <p:sp>
        <p:nvSpPr>
          <p:cNvPr id="55310" name="Rectangle 14">
            <a:extLst>
              <a:ext uri="{FF2B5EF4-FFF2-40B4-BE49-F238E27FC236}">
                <a16:creationId xmlns:a16="http://schemas.microsoft.com/office/drawing/2014/main" id="{7BA21DF5-A200-4ED2-8884-4B43B9B8FA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895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5311" name="Rectangle 15">
            <a:extLst>
              <a:ext uri="{FF2B5EF4-FFF2-40B4-BE49-F238E27FC236}">
                <a16:creationId xmlns:a16="http://schemas.microsoft.com/office/drawing/2014/main" id="{70CF6F40-6A2D-44C3-9587-EB08F3855A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1527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5313" name="Rectangle 17">
            <a:extLst>
              <a:ext uri="{FF2B5EF4-FFF2-40B4-BE49-F238E27FC236}">
                <a16:creationId xmlns:a16="http://schemas.microsoft.com/office/drawing/2014/main" id="{F467D318-F734-4D84-8B29-F36DECDBAC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8004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5315" name="Rectangle 19">
            <a:extLst>
              <a:ext uri="{FF2B5EF4-FFF2-40B4-BE49-F238E27FC236}">
                <a16:creationId xmlns:a16="http://schemas.microsoft.com/office/drawing/2014/main" id="{5BE2912C-8940-4EE6-B12D-3541F21697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1284288"/>
            <a:ext cx="43624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altLang="ru-RU" sz="3600"/>
              <a:t>1) 100 – 20 = 80 (%)</a:t>
            </a:r>
          </a:p>
        </p:txBody>
      </p:sp>
      <p:sp>
        <p:nvSpPr>
          <p:cNvPr id="55318" name="Rectangle 22">
            <a:extLst>
              <a:ext uri="{FF2B5EF4-FFF2-40B4-BE49-F238E27FC236}">
                <a16:creationId xmlns:a16="http://schemas.microsoft.com/office/drawing/2014/main" id="{542E4FB5-D3F7-46F1-960B-9A867EBB9F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pSp>
        <p:nvGrpSpPr>
          <p:cNvPr id="55324" name="Group 28">
            <a:extLst>
              <a:ext uri="{FF2B5EF4-FFF2-40B4-BE49-F238E27FC236}">
                <a16:creationId xmlns:a16="http://schemas.microsoft.com/office/drawing/2014/main" id="{C9FF8C1A-2120-453F-9F14-EC3256E96243}"/>
              </a:ext>
            </a:extLst>
          </p:cNvPr>
          <p:cNvGrpSpPr>
            <a:grpSpLocks/>
          </p:cNvGrpSpPr>
          <p:nvPr/>
        </p:nvGrpSpPr>
        <p:grpSpPr bwMode="auto">
          <a:xfrm>
            <a:off x="611188" y="1995488"/>
            <a:ext cx="6508750" cy="1327150"/>
            <a:chOff x="385" y="1257"/>
            <a:chExt cx="4100" cy="836"/>
          </a:xfrm>
        </p:grpSpPr>
        <p:graphicFrame>
          <p:nvGraphicFramePr>
            <p:cNvPr id="55317" name="Object 21">
              <a:extLst>
                <a:ext uri="{FF2B5EF4-FFF2-40B4-BE49-F238E27FC236}">
                  <a16:creationId xmlns:a16="http://schemas.microsoft.com/office/drawing/2014/main" id="{80A8FC9C-C3FC-4E88-98E6-0F1D5B5B3F6C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655" y="1257"/>
            <a:ext cx="306" cy="8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5327" r:id="rId3" imgW="139639" imgH="393529" progId="Equation.3">
                    <p:embed/>
                  </p:oleObj>
                </mc:Choice>
                <mc:Fallback>
                  <p:oleObj r:id="rId3" imgW="139639" imgH="393529" progId="Equation.3">
                    <p:embed/>
                    <p:pic>
                      <p:nvPicPr>
                        <p:cNvPr id="0" name="Object 2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55" y="1257"/>
                          <a:ext cx="306" cy="83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5319" name="Rectangle 23">
              <a:extLst>
                <a:ext uri="{FF2B5EF4-FFF2-40B4-BE49-F238E27FC236}">
                  <a16:creationId xmlns:a16="http://schemas.microsoft.com/office/drawing/2014/main" id="{6B597BC3-071E-44F6-B6DF-DF583C9494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" y="1488"/>
              <a:ext cx="4100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altLang="ru-RU" sz="3600"/>
                <a:t>2) 20% =    </a:t>
              </a:r>
              <a:r>
                <a:rPr lang="en-US" altLang="ru-RU" sz="3600"/>
                <a:t>;</a:t>
              </a:r>
              <a:r>
                <a:rPr lang="ru-RU" altLang="ru-RU" sz="3600"/>
                <a:t>   80 ×     = 16 (%)</a:t>
              </a:r>
              <a:r>
                <a:rPr lang="ru-RU" altLang="ru-RU"/>
                <a:t> </a:t>
              </a:r>
              <a:r>
                <a:rPr lang="ru-RU" altLang="ru-RU" sz="3600"/>
                <a:t> </a:t>
              </a:r>
            </a:p>
          </p:txBody>
        </p:sp>
        <p:graphicFrame>
          <p:nvGraphicFramePr>
            <p:cNvPr id="55320" name="Object 24">
              <a:extLst>
                <a:ext uri="{FF2B5EF4-FFF2-40B4-BE49-F238E27FC236}">
                  <a16:creationId xmlns:a16="http://schemas.microsoft.com/office/drawing/2014/main" id="{EAD38005-FC0A-4D08-B048-9D8B7D37B0A5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835" y="1257"/>
            <a:ext cx="306" cy="8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5328" r:id="rId5" imgW="139639" imgH="393529" progId="Equation.3">
                    <p:embed/>
                  </p:oleObj>
                </mc:Choice>
                <mc:Fallback>
                  <p:oleObj r:id="rId5" imgW="139639" imgH="393529" progId="Equation.3">
                    <p:embed/>
                    <p:pic>
                      <p:nvPicPr>
                        <p:cNvPr id="0" name="Object 2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35" y="1257"/>
                          <a:ext cx="306" cy="83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55321" name="Rectangle 25">
            <a:extLst>
              <a:ext uri="{FF2B5EF4-FFF2-40B4-BE49-F238E27FC236}">
                <a16:creationId xmlns:a16="http://schemas.microsoft.com/office/drawing/2014/main" id="{3AFBEDE5-F021-49C5-9E19-39993EAD5F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3514725"/>
            <a:ext cx="4121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altLang="ru-RU" sz="3600"/>
              <a:t>3) 80 + 16 = 96 (%)</a:t>
            </a:r>
          </a:p>
        </p:txBody>
      </p:sp>
      <p:sp>
        <p:nvSpPr>
          <p:cNvPr id="55322" name="Rectangle 26">
            <a:extLst>
              <a:ext uri="{FF2B5EF4-FFF2-40B4-BE49-F238E27FC236}">
                <a16:creationId xmlns:a16="http://schemas.microsoft.com/office/drawing/2014/main" id="{041F63D2-A6C4-4CB7-AF28-744A55DF01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4732338"/>
            <a:ext cx="41084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altLang="ru-RU" sz="3600"/>
              <a:t>4) 100 – 96 = 4 (%)</a:t>
            </a:r>
          </a:p>
        </p:txBody>
      </p:sp>
      <p:sp>
        <p:nvSpPr>
          <p:cNvPr id="55323" name="Rectangle 27">
            <a:extLst>
              <a:ext uri="{FF2B5EF4-FFF2-40B4-BE49-F238E27FC236}">
                <a16:creationId xmlns:a16="http://schemas.microsoft.com/office/drawing/2014/main" id="{55684F2D-4A44-4468-B974-9D2082915B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5740400"/>
            <a:ext cx="74295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altLang="ru-RU" sz="3600">
                <a:solidFill>
                  <a:srgbClr val="CC3300"/>
                </a:solidFill>
              </a:rPr>
              <a:t>ОТВЕТ</a:t>
            </a:r>
            <a:r>
              <a:rPr lang="en-US" altLang="ru-RU" sz="3600">
                <a:solidFill>
                  <a:srgbClr val="CC3300"/>
                </a:solidFill>
              </a:rPr>
              <a:t>: </a:t>
            </a:r>
            <a:r>
              <a:rPr lang="ru-RU" altLang="ru-RU" sz="3600">
                <a:solidFill>
                  <a:srgbClr val="CC3300"/>
                </a:solidFill>
              </a:rPr>
              <a:t>цена уменьшилась на 4%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5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5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5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5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53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53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53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15" grpId="0"/>
      <p:bldP spid="55321" grpId="0"/>
      <p:bldP spid="55322" grpId="0"/>
      <p:bldP spid="5532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44" name="Rectangle 24">
            <a:extLst>
              <a:ext uri="{FF2B5EF4-FFF2-40B4-BE49-F238E27FC236}">
                <a16:creationId xmlns:a16="http://schemas.microsoft.com/office/drawing/2014/main" id="{4EAA4FBF-730E-4FE5-A1B3-A85AD9CD4B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9479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6345" name="Rectangle 25">
            <a:extLst>
              <a:ext uri="{FF2B5EF4-FFF2-40B4-BE49-F238E27FC236}">
                <a16:creationId xmlns:a16="http://schemas.microsoft.com/office/drawing/2014/main" id="{25008963-1EB7-4191-84B1-5FA7AA6CD2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6346" name="Rectangle 26">
            <a:extLst>
              <a:ext uri="{FF2B5EF4-FFF2-40B4-BE49-F238E27FC236}">
                <a16:creationId xmlns:a16="http://schemas.microsoft.com/office/drawing/2014/main" id="{253E796A-D3A9-4280-8B7C-0E625F4BF2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5956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6350" name="Rectangle 30">
            <a:extLst>
              <a:ext uri="{FF2B5EF4-FFF2-40B4-BE49-F238E27FC236}">
                <a16:creationId xmlns:a16="http://schemas.microsoft.com/office/drawing/2014/main" id="{D9E02C19-F244-4DF3-876D-71D686D5BC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3004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6351" name="Rectangle 31">
            <a:extLst>
              <a:ext uri="{FF2B5EF4-FFF2-40B4-BE49-F238E27FC236}">
                <a16:creationId xmlns:a16="http://schemas.microsoft.com/office/drawing/2014/main" id="{FF66A28A-961F-495F-AFD4-F17007BF70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274638"/>
            <a:ext cx="8218487" cy="7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3600"/>
              <a:t>ЗАДАЧА</a:t>
            </a:r>
            <a:endParaRPr lang="ru-RU" altLang="ru-RU" sz="3200"/>
          </a:p>
        </p:txBody>
      </p:sp>
      <p:sp>
        <p:nvSpPr>
          <p:cNvPr id="56352" name="Rectangle 32">
            <a:extLst>
              <a:ext uri="{FF2B5EF4-FFF2-40B4-BE49-F238E27FC236}">
                <a16:creationId xmlns:a16="http://schemas.microsoft.com/office/drawing/2014/main" id="{BFCB04A1-D933-4A8C-B5E1-55A0C20505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1425575"/>
            <a:ext cx="864235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ru-RU" altLang="ru-RU" sz="3000"/>
              <a:t>Книга дороже альбома на 25%. </a:t>
            </a:r>
          </a:p>
          <a:p>
            <a:pPr algn="ctr"/>
            <a:r>
              <a:rPr lang="ru-RU" altLang="ru-RU" sz="3000"/>
              <a:t>На сколько процентов альбом дешевле книги?</a:t>
            </a:r>
          </a:p>
        </p:txBody>
      </p:sp>
      <p:grpSp>
        <p:nvGrpSpPr>
          <p:cNvPr id="56363" name="Group 43">
            <a:extLst>
              <a:ext uri="{FF2B5EF4-FFF2-40B4-BE49-F238E27FC236}">
                <a16:creationId xmlns:a16="http://schemas.microsoft.com/office/drawing/2014/main" id="{045259AC-B409-4D1C-8CB1-2FE227A53885}"/>
              </a:ext>
            </a:extLst>
          </p:cNvPr>
          <p:cNvGrpSpPr>
            <a:grpSpLocks/>
          </p:cNvGrpSpPr>
          <p:nvPr/>
        </p:nvGrpSpPr>
        <p:grpSpPr bwMode="auto">
          <a:xfrm>
            <a:off x="682625" y="4005263"/>
            <a:ext cx="5761038" cy="360362"/>
            <a:chOff x="249" y="2228"/>
            <a:chExt cx="3629" cy="227"/>
          </a:xfrm>
        </p:grpSpPr>
        <p:sp>
          <p:nvSpPr>
            <p:cNvPr id="56353" name="Line 33">
              <a:extLst>
                <a:ext uri="{FF2B5EF4-FFF2-40B4-BE49-F238E27FC236}">
                  <a16:creationId xmlns:a16="http://schemas.microsoft.com/office/drawing/2014/main" id="{036ECD1E-387E-4D9E-8752-87692F29A30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9" y="2341"/>
              <a:ext cx="3627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56362" name="Group 42">
              <a:extLst>
                <a:ext uri="{FF2B5EF4-FFF2-40B4-BE49-F238E27FC236}">
                  <a16:creationId xmlns:a16="http://schemas.microsoft.com/office/drawing/2014/main" id="{2B67C94D-956E-4251-883A-DAA1F2864F3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9" y="2228"/>
              <a:ext cx="3629" cy="227"/>
              <a:chOff x="249" y="2251"/>
              <a:chExt cx="3629" cy="227"/>
            </a:xfrm>
          </p:grpSpPr>
          <p:sp>
            <p:nvSpPr>
              <p:cNvPr id="56357" name="Line 37">
                <a:extLst>
                  <a:ext uri="{FF2B5EF4-FFF2-40B4-BE49-F238E27FC236}">
                    <a16:creationId xmlns:a16="http://schemas.microsoft.com/office/drawing/2014/main" id="{789734EF-20EE-48D0-ACB2-E118E67508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56" y="2251"/>
                <a:ext cx="0" cy="227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6358" name="Line 38">
                <a:extLst>
                  <a:ext uri="{FF2B5EF4-FFF2-40B4-BE49-F238E27FC236}">
                    <a16:creationId xmlns:a16="http://schemas.microsoft.com/office/drawing/2014/main" id="{012F9B1A-63E0-4A8C-B522-491D7BF65B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64" y="2251"/>
                <a:ext cx="0" cy="227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6359" name="Line 39">
                <a:extLst>
                  <a:ext uri="{FF2B5EF4-FFF2-40B4-BE49-F238E27FC236}">
                    <a16:creationId xmlns:a16="http://schemas.microsoft.com/office/drawing/2014/main" id="{CDE9E93C-E8BE-4A85-8AB9-BD3CBD9CD1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1" y="2251"/>
                <a:ext cx="0" cy="227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6360" name="Line 40">
                <a:extLst>
                  <a:ext uri="{FF2B5EF4-FFF2-40B4-BE49-F238E27FC236}">
                    <a16:creationId xmlns:a16="http://schemas.microsoft.com/office/drawing/2014/main" id="{3AFBBA47-55BE-4F5F-A7F2-A89AE6C8CE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78" y="2251"/>
                <a:ext cx="0" cy="227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6361" name="Line 41">
                <a:extLst>
                  <a:ext uri="{FF2B5EF4-FFF2-40B4-BE49-F238E27FC236}">
                    <a16:creationId xmlns:a16="http://schemas.microsoft.com/office/drawing/2014/main" id="{6B924C82-AD6D-4136-9E45-A46F01F38D2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9" y="2251"/>
                <a:ext cx="0" cy="227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56365" name="Freeform 45">
            <a:extLst>
              <a:ext uri="{FF2B5EF4-FFF2-40B4-BE49-F238E27FC236}">
                <a16:creationId xmlns:a16="http://schemas.microsoft.com/office/drawing/2014/main" id="{86277482-2D23-4857-9DF4-B83787E5F568}"/>
              </a:ext>
            </a:extLst>
          </p:cNvPr>
          <p:cNvSpPr>
            <a:spLocks/>
          </p:cNvSpPr>
          <p:nvPr/>
        </p:nvSpPr>
        <p:spPr bwMode="auto">
          <a:xfrm>
            <a:off x="684213" y="3500438"/>
            <a:ext cx="5759450" cy="649287"/>
          </a:xfrm>
          <a:custGeom>
            <a:avLst/>
            <a:gdLst>
              <a:gd name="T0" fmla="*/ 0 w 3628"/>
              <a:gd name="T1" fmla="*/ 409 h 409"/>
              <a:gd name="T2" fmla="*/ 1814 w 3628"/>
              <a:gd name="T3" fmla="*/ 0 h 409"/>
              <a:gd name="T4" fmla="*/ 3628 w 3628"/>
              <a:gd name="T5" fmla="*/ 409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628" h="409">
                <a:moveTo>
                  <a:pt x="0" y="409"/>
                </a:moveTo>
                <a:cubicBezTo>
                  <a:pt x="604" y="204"/>
                  <a:pt x="1209" y="0"/>
                  <a:pt x="1814" y="0"/>
                </a:cubicBezTo>
                <a:cubicBezTo>
                  <a:pt x="2419" y="0"/>
                  <a:pt x="3326" y="341"/>
                  <a:pt x="3628" y="409"/>
                </a:cubicBezTo>
              </a:path>
            </a:pathLst>
          </a:custGeom>
          <a:noFill/>
          <a:ln w="38100">
            <a:solidFill>
              <a:srgbClr val="CC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6366" name="Rectangle 46">
            <a:extLst>
              <a:ext uri="{FF2B5EF4-FFF2-40B4-BE49-F238E27FC236}">
                <a16:creationId xmlns:a16="http://schemas.microsoft.com/office/drawing/2014/main" id="{1673F9B1-B500-4C24-AC5C-F1668AB026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2275" y="2924175"/>
            <a:ext cx="407035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altLang="ru-RU" sz="3000">
                <a:solidFill>
                  <a:srgbClr val="CC3300"/>
                </a:solidFill>
              </a:rPr>
              <a:t>цена альбома – 100%</a:t>
            </a:r>
          </a:p>
        </p:txBody>
      </p:sp>
      <p:sp>
        <p:nvSpPr>
          <p:cNvPr id="56367" name="Line 47">
            <a:extLst>
              <a:ext uri="{FF2B5EF4-FFF2-40B4-BE49-F238E27FC236}">
                <a16:creationId xmlns:a16="http://schemas.microsoft.com/office/drawing/2014/main" id="{3FCCE884-14AD-46AF-AD7E-26E6B11A7A1C}"/>
              </a:ext>
            </a:extLst>
          </p:cNvPr>
          <p:cNvSpPr>
            <a:spLocks noChangeShapeType="1"/>
          </p:cNvSpPr>
          <p:nvPr/>
        </p:nvSpPr>
        <p:spPr bwMode="auto">
          <a:xfrm>
            <a:off x="5003800" y="4184650"/>
            <a:ext cx="1439863" cy="0"/>
          </a:xfrm>
          <a:prstGeom prst="line">
            <a:avLst/>
          </a:prstGeom>
          <a:noFill/>
          <a:ln w="38100">
            <a:solidFill>
              <a:srgbClr val="CC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6368" name="Rectangle 48">
            <a:extLst>
              <a:ext uri="{FF2B5EF4-FFF2-40B4-BE49-F238E27FC236}">
                <a16:creationId xmlns:a16="http://schemas.microsoft.com/office/drawing/2014/main" id="{E3E81098-3771-4BF0-B3BF-92D1073890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92725" y="4292600"/>
            <a:ext cx="944563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000">
                <a:solidFill>
                  <a:srgbClr val="CC3300"/>
                </a:solidFill>
              </a:rPr>
              <a:t>25%</a:t>
            </a:r>
          </a:p>
        </p:txBody>
      </p:sp>
      <p:sp>
        <p:nvSpPr>
          <p:cNvPr id="56374" name="Line 54">
            <a:extLst>
              <a:ext uri="{FF2B5EF4-FFF2-40B4-BE49-F238E27FC236}">
                <a16:creationId xmlns:a16="http://schemas.microsoft.com/office/drawing/2014/main" id="{D6940FDA-DCEC-4E93-90BA-FCA9B0DFB181}"/>
              </a:ext>
            </a:extLst>
          </p:cNvPr>
          <p:cNvSpPr>
            <a:spLocks noChangeShapeType="1"/>
          </p:cNvSpPr>
          <p:nvPr/>
        </p:nvSpPr>
        <p:spPr bwMode="auto">
          <a:xfrm>
            <a:off x="7885113" y="4005263"/>
            <a:ext cx="0" cy="360362"/>
          </a:xfrm>
          <a:prstGeom prst="line">
            <a:avLst/>
          </a:prstGeom>
          <a:noFill/>
          <a:ln w="38100">
            <a:solidFill>
              <a:srgbClr val="CC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6379" name="Line 59">
            <a:extLst>
              <a:ext uri="{FF2B5EF4-FFF2-40B4-BE49-F238E27FC236}">
                <a16:creationId xmlns:a16="http://schemas.microsoft.com/office/drawing/2014/main" id="{15FA2D2A-63AD-4886-9ECC-06544147E6CC}"/>
              </a:ext>
            </a:extLst>
          </p:cNvPr>
          <p:cNvSpPr>
            <a:spLocks noChangeShapeType="1"/>
          </p:cNvSpPr>
          <p:nvPr/>
        </p:nvSpPr>
        <p:spPr bwMode="auto">
          <a:xfrm>
            <a:off x="6443663" y="4184650"/>
            <a:ext cx="1439862" cy="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6383" name="Freeform 63">
            <a:extLst>
              <a:ext uri="{FF2B5EF4-FFF2-40B4-BE49-F238E27FC236}">
                <a16:creationId xmlns:a16="http://schemas.microsoft.com/office/drawing/2014/main" id="{EB363763-4C83-4B85-9FC0-BD4CBF4A421D}"/>
              </a:ext>
            </a:extLst>
          </p:cNvPr>
          <p:cNvSpPr>
            <a:spLocks/>
          </p:cNvSpPr>
          <p:nvPr/>
        </p:nvSpPr>
        <p:spPr bwMode="auto">
          <a:xfrm>
            <a:off x="684213" y="4184650"/>
            <a:ext cx="7200900" cy="1008063"/>
          </a:xfrm>
          <a:custGeom>
            <a:avLst/>
            <a:gdLst>
              <a:gd name="T0" fmla="*/ 0 w 4536"/>
              <a:gd name="T1" fmla="*/ 0 h 635"/>
              <a:gd name="T2" fmla="*/ 2268 w 4536"/>
              <a:gd name="T3" fmla="*/ 635 h 635"/>
              <a:gd name="T4" fmla="*/ 4536 w 4536"/>
              <a:gd name="T5" fmla="*/ 0 h 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536" h="635">
                <a:moveTo>
                  <a:pt x="0" y="0"/>
                </a:moveTo>
                <a:cubicBezTo>
                  <a:pt x="756" y="317"/>
                  <a:pt x="1512" y="635"/>
                  <a:pt x="2268" y="635"/>
                </a:cubicBezTo>
                <a:cubicBezTo>
                  <a:pt x="3024" y="635"/>
                  <a:pt x="3780" y="317"/>
                  <a:pt x="4536" y="0"/>
                </a:cubicBezTo>
              </a:path>
            </a:pathLst>
          </a:cu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6384" name="Rectangle 64">
            <a:extLst>
              <a:ext uri="{FF2B5EF4-FFF2-40B4-BE49-F238E27FC236}">
                <a16:creationId xmlns:a16="http://schemas.microsoft.com/office/drawing/2014/main" id="{C957971E-6093-4F4A-B3F9-6D4590B92B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32588" y="3500438"/>
            <a:ext cx="944562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000">
                <a:solidFill>
                  <a:srgbClr val="009900"/>
                </a:solidFill>
              </a:rPr>
              <a:t>20%</a:t>
            </a:r>
          </a:p>
        </p:txBody>
      </p:sp>
      <p:sp>
        <p:nvSpPr>
          <p:cNvPr id="56385" name="Rectangle 65">
            <a:extLst>
              <a:ext uri="{FF2B5EF4-FFF2-40B4-BE49-F238E27FC236}">
                <a16:creationId xmlns:a16="http://schemas.microsoft.com/office/drawing/2014/main" id="{42C449BF-C3BC-416F-A0A1-68EF41B042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27313" y="5300663"/>
            <a:ext cx="34798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altLang="ru-RU" sz="3000">
                <a:solidFill>
                  <a:srgbClr val="009900"/>
                </a:solidFill>
              </a:rPr>
              <a:t>цена книги – 100%</a:t>
            </a:r>
          </a:p>
        </p:txBody>
      </p:sp>
      <p:sp>
        <p:nvSpPr>
          <p:cNvPr id="56388" name="Rectangle 68">
            <a:extLst>
              <a:ext uri="{FF2B5EF4-FFF2-40B4-BE49-F238E27FC236}">
                <a16:creationId xmlns:a16="http://schemas.microsoft.com/office/drawing/2014/main" id="{95FD07E0-3C0D-430B-9A70-52C4DA1AD0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48488" y="3455988"/>
            <a:ext cx="395287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3000">
                <a:solidFill>
                  <a:srgbClr val="009900"/>
                </a:solidFill>
              </a:rPr>
              <a:t>?</a:t>
            </a:r>
            <a:endParaRPr lang="ru-RU" altLang="ru-RU" sz="3000">
              <a:solidFill>
                <a:srgbClr val="009900"/>
              </a:solidFill>
            </a:endParaRPr>
          </a:p>
        </p:txBody>
      </p:sp>
      <p:sp>
        <p:nvSpPr>
          <p:cNvPr id="56390" name="Rectangle 70">
            <a:extLst>
              <a:ext uri="{FF2B5EF4-FFF2-40B4-BE49-F238E27FC236}">
                <a16:creationId xmlns:a16="http://schemas.microsoft.com/office/drawing/2014/main" id="{3DBD766A-65D3-49A0-BFA1-2B0641C3C4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2738" y="4221163"/>
            <a:ext cx="47466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en-US" altLang="ru-RU" sz="3600">
                <a:solidFill>
                  <a:srgbClr val="CC3300"/>
                </a:solidFill>
              </a:rPr>
              <a:t>?</a:t>
            </a:r>
            <a:r>
              <a:rPr lang="ru-RU" altLang="ru-RU" sz="3600">
                <a:solidFill>
                  <a:srgbClr val="009900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63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63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63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56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6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6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6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5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2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3" dur="2000" fill="hold"/>
                                        <p:tgtEl>
                                          <p:spTgt spid="56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" dur="2000" fill="hold"/>
                                        <p:tgtEl>
                                          <p:spTgt spid="5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8" dur="1000" fill="hold"/>
                                        <p:tgtEl>
                                          <p:spTgt spid="56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35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0" dur="1000" fill="hold"/>
                                        <p:tgtEl>
                                          <p:spTgt spid="5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2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3" dur="2000" fill="hold"/>
                                        <p:tgtEl>
                                          <p:spTgt spid="56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35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5" dur="2000" fill="hold"/>
                                        <p:tgtEl>
                                          <p:spTgt spid="5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xit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56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21 -0.00186 C 0.02673 0.06388 0.05243 0.12986 0.0783 0.13009 C 0.10416 0.13032 0.1434 0.02129 0.15642 -0.00047 " pathEditMode="relative" ptsTypes="aaA">
                                      <p:cBhvr>
                                        <p:cTn id="57" dur="2000" fill="hold"/>
                                        <p:tgtEl>
                                          <p:spTgt spid="563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6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56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56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56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56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5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1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2" dur="2000" fill="hold"/>
                                        <p:tgtEl>
                                          <p:spTgt spid="56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84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5" dur="2000" fill="hold"/>
                                        <p:tgtEl>
                                          <p:spTgt spid="5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87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8" dur="2000" fill="hold"/>
                                        <p:tgtEl>
                                          <p:spTgt spid="56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90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1" dur="2000" fill="hold"/>
                                        <p:tgtEl>
                                          <p:spTgt spid="5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93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4" dur="2000" fill="hold"/>
                                        <p:tgtEl>
                                          <p:spTgt spid="56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96" presetID="35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7" dur="2000" fill="hold"/>
                                        <p:tgtEl>
                                          <p:spTgt spid="5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 nodeType="clickPar">
                      <p:stCondLst>
                        <p:cond delay="indefinite"/>
                      </p:stCondLst>
                      <p:childTnLst>
                        <p:par>
                          <p:cTn id="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xit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5" dur="500"/>
                                        <p:tgtEl>
                                          <p:spTgt spid="56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52" grpId="0"/>
      <p:bldP spid="56366" grpId="0"/>
      <p:bldP spid="56368" grpId="1"/>
      <p:bldP spid="56368" grpId="2"/>
      <p:bldP spid="56384" grpId="0"/>
      <p:bldP spid="56385" grpId="0"/>
      <p:bldP spid="56388" grpId="0"/>
      <p:bldP spid="56388" grpId="1"/>
      <p:bldP spid="56388" grpId="2"/>
      <p:bldP spid="56388" grpId="3"/>
      <p:bldP spid="56388" grpId="4"/>
      <p:bldP spid="56390" grpId="0"/>
      <p:bldP spid="56390" grpId="1"/>
      <p:bldP spid="56390" grpId="2"/>
      <p:bldP spid="56390" grpId="3"/>
      <p:bldP spid="56390" grpId="4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9229" name="Group 141">
            <a:extLst>
              <a:ext uri="{FF2B5EF4-FFF2-40B4-BE49-F238E27FC236}">
                <a16:creationId xmlns:a16="http://schemas.microsoft.com/office/drawing/2014/main" id="{B618BE1B-3503-46B1-9004-D2A248035B8F}"/>
              </a:ext>
            </a:extLst>
          </p:cNvPr>
          <p:cNvGraphicFramePr>
            <a:graphicFrameLocks noGrp="1"/>
          </p:cNvGraphicFramePr>
          <p:nvPr/>
        </p:nvGraphicFramePr>
        <p:xfrm>
          <a:off x="1265238" y="1400175"/>
          <a:ext cx="6619875" cy="1011238"/>
        </p:xfrm>
        <a:graphic>
          <a:graphicData uri="http://schemas.openxmlformats.org/drawingml/2006/table">
            <a:tbl>
              <a:tblPr/>
              <a:tblGrid>
                <a:gridCol w="661987">
                  <a:extLst>
                    <a:ext uri="{9D8B030D-6E8A-4147-A177-3AD203B41FA5}">
                      <a16:colId xmlns:a16="http://schemas.microsoft.com/office/drawing/2014/main" val="2011911459"/>
                    </a:ext>
                  </a:extLst>
                </a:gridCol>
                <a:gridCol w="661988">
                  <a:extLst>
                    <a:ext uri="{9D8B030D-6E8A-4147-A177-3AD203B41FA5}">
                      <a16:colId xmlns:a16="http://schemas.microsoft.com/office/drawing/2014/main" val="4175012000"/>
                    </a:ext>
                  </a:extLst>
                </a:gridCol>
                <a:gridCol w="661987">
                  <a:extLst>
                    <a:ext uri="{9D8B030D-6E8A-4147-A177-3AD203B41FA5}">
                      <a16:colId xmlns:a16="http://schemas.microsoft.com/office/drawing/2014/main" val="4270825613"/>
                    </a:ext>
                  </a:extLst>
                </a:gridCol>
                <a:gridCol w="661988">
                  <a:extLst>
                    <a:ext uri="{9D8B030D-6E8A-4147-A177-3AD203B41FA5}">
                      <a16:colId xmlns:a16="http://schemas.microsoft.com/office/drawing/2014/main" val="3959445620"/>
                    </a:ext>
                  </a:extLst>
                </a:gridCol>
                <a:gridCol w="661987">
                  <a:extLst>
                    <a:ext uri="{9D8B030D-6E8A-4147-A177-3AD203B41FA5}">
                      <a16:colId xmlns:a16="http://schemas.microsoft.com/office/drawing/2014/main" val="4204690839"/>
                    </a:ext>
                  </a:extLst>
                </a:gridCol>
                <a:gridCol w="661988">
                  <a:extLst>
                    <a:ext uri="{9D8B030D-6E8A-4147-A177-3AD203B41FA5}">
                      <a16:colId xmlns:a16="http://schemas.microsoft.com/office/drawing/2014/main" val="2751350622"/>
                    </a:ext>
                  </a:extLst>
                </a:gridCol>
                <a:gridCol w="661987">
                  <a:extLst>
                    <a:ext uri="{9D8B030D-6E8A-4147-A177-3AD203B41FA5}">
                      <a16:colId xmlns:a16="http://schemas.microsoft.com/office/drawing/2014/main" val="291052966"/>
                    </a:ext>
                  </a:extLst>
                </a:gridCol>
                <a:gridCol w="661988">
                  <a:extLst>
                    <a:ext uri="{9D8B030D-6E8A-4147-A177-3AD203B41FA5}">
                      <a16:colId xmlns:a16="http://schemas.microsoft.com/office/drawing/2014/main" val="4185395961"/>
                    </a:ext>
                  </a:extLst>
                </a:gridCol>
                <a:gridCol w="661987">
                  <a:extLst>
                    <a:ext uri="{9D8B030D-6E8A-4147-A177-3AD203B41FA5}">
                      <a16:colId xmlns:a16="http://schemas.microsoft.com/office/drawing/2014/main" val="110968584"/>
                    </a:ext>
                  </a:extLst>
                </a:gridCol>
                <a:gridCol w="661988">
                  <a:extLst>
                    <a:ext uri="{9D8B030D-6E8A-4147-A177-3AD203B41FA5}">
                      <a16:colId xmlns:a16="http://schemas.microsoft.com/office/drawing/2014/main" val="3022580724"/>
                    </a:ext>
                  </a:extLst>
                </a:gridCol>
              </a:tblGrid>
              <a:tr h="4937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kumimoji="0" lang="ru-RU" alt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kumimoji="0" lang="ru-RU" alt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</a:t>
                      </a:r>
                      <a:endParaRPr kumimoji="0" lang="ru-RU" alt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kumimoji="0" lang="ru-RU" alt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kumimoji="0" lang="ru-RU" alt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</a:t>
                      </a:r>
                      <a:endParaRPr kumimoji="0" lang="ru-RU" alt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kumimoji="0" lang="ru-RU" alt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kumimoji="0" lang="ru-RU" alt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</a:t>
                      </a:r>
                      <a:endParaRPr kumimoji="0" lang="ru-RU" alt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</a:t>
                      </a:r>
                      <a:endParaRPr kumimoji="0" lang="ru-RU" alt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95200562"/>
                  </a:ext>
                </a:extLst>
              </a:tr>
              <a:tr h="3587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50160451"/>
                  </a:ext>
                </a:extLst>
              </a:tr>
            </a:tbl>
          </a:graphicData>
        </a:graphic>
      </p:graphicFrame>
      <p:sp>
        <p:nvSpPr>
          <p:cNvPr id="89222" name="Rectangle 134">
            <a:extLst>
              <a:ext uri="{FF2B5EF4-FFF2-40B4-BE49-F238E27FC236}">
                <a16:creationId xmlns:a16="http://schemas.microsoft.com/office/drawing/2014/main" id="{D2A62DA3-70FE-447A-9367-78AB761E4B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2830513"/>
            <a:ext cx="38449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r>
              <a:rPr lang="ru-RU" altLang="ru-RU" b="1">
                <a:solidFill>
                  <a:srgbClr val="FF3300"/>
                </a:solidFill>
              </a:rPr>
              <a:t>Я</a:t>
            </a:r>
            <a:r>
              <a:rPr lang="ru-RU" altLang="ru-RU"/>
              <a:t> – число, 24% которого равны 72</a:t>
            </a:r>
            <a:endParaRPr lang="ru-RU" altLang="ru-RU" sz="1700">
              <a:cs typeface="Times New Roman" panose="02020603050405020304" pitchFamily="18" charset="0"/>
            </a:endParaRPr>
          </a:p>
        </p:txBody>
      </p:sp>
      <p:sp>
        <p:nvSpPr>
          <p:cNvPr id="89230" name="Rectangle 142">
            <a:extLst>
              <a:ext uri="{FF2B5EF4-FFF2-40B4-BE49-F238E27FC236}">
                <a16:creationId xmlns:a16="http://schemas.microsoft.com/office/drawing/2014/main" id="{8C7AFB00-4710-4E16-A78D-EE65F1E548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07950" y="-26988"/>
            <a:ext cx="9396413" cy="7778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3600"/>
              <a:t>Домашнее задание по теме </a:t>
            </a:r>
            <a:r>
              <a:rPr lang="en-US" altLang="ru-RU" sz="3600"/>
              <a:t>“</a:t>
            </a:r>
            <a:r>
              <a:rPr lang="ru-RU" altLang="ru-RU" sz="3600"/>
              <a:t>ПРОЦЕНТЫ</a:t>
            </a:r>
            <a:r>
              <a:rPr lang="en-US" altLang="ru-RU" sz="3600"/>
              <a:t>”</a:t>
            </a:r>
            <a:endParaRPr lang="ru-RU" altLang="ru-RU" sz="3200"/>
          </a:p>
        </p:txBody>
      </p:sp>
      <p:sp>
        <p:nvSpPr>
          <p:cNvPr id="89231" name="Rectangle 143">
            <a:extLst>
              <a:ext uri="{FF2B5EF4-FFF2-40B4-BE49-F238E27FC236}">
                <a16:creationId xmlns:a16="http://schemas.microsoft.com/office/drawing/2014/main" id="{2B92A464-A6A4-437C-A0E5-2B8B03CEE7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7945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ru-RU" altLang="ru-RU"/>
              <a:t>Реши задачи и впиши в соответствующие клетки буквы – ты узнаешь, </a:t>
            </a:r>
          </a:p>
          <a:p>
            <a:pPr algn="ctr"/>
            <a:r>
              <a:rPr lang="ru-RU" altLang="ru-RU"/>
              <a:t>как называется наука </a:t>
            </a:r>
            <a:r>
              <a:rPr lang="ru-RU" altLang="ru-RU" b="1" i="1"/>
              <a:t>о здоровье</a:t>
            </a:r>
            <a:r>
              <a:rPr lang="ru-RU" altLang="ru-RU"/>
              <a:t>.</a:t>
            </a:r>
          </a:p>
        </p:txBody>
      </p:sp>
      <p:sp>
        <p:nvSpPr>
          <p:cNvPr id="89232" name="Rectangle 144">
            <a:extLst>
              <a:ext uri="{FF2B5EF4-FFF2-40B4-BE49-F238E27FC236}">
                <a16:creationId xmlns:a16="http://schemas.microsoft.com/office/drawing/2014/main" id="{C862C27D-BD3C-4ED3-92E2-8E59FBFD92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2408238"/>
            <a:ext cx="37814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b="1">
                <a:solidFill>
                  <a:srgbClr val="FF3300"/>
                </a:solidFill>
              </a:rPr>
              <a:t>А</a:t>
            </a:r>
            <a:r>
              <a:rPr lang="ru-RU" altLang="ru-RU"/>
              <a:t> – число, 4% которого равны 0,8</a:t>
            </a:r>
          </a:p>
        </p:txBody>
      </p:sp>
      <p:sp>
        <p:nvSpPr>
          <p:cNvPr id="89233" name="Rectangle 145">
            <a:extLst>
              <a:ext uri="{FF2B5EF4-FFF2-40B4-BE49-F238E27FC236}">
                <a16:creationId xmlns:a16="http://schemas.microsoft.com/office/drawing/2014/main" id="{B887F82E-2C90-44F6-AF06-0E155AA2ED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3278188"/>
            <a:ext cx="40354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ru-RU" altLang="ru-RU" b="1">
                <a:solidFill>
                  <a:srgbClr val="FF3300"/>
                </a:solidFill>
              </a:rPr>
              <a:t>В</a:t>
            </a:r>
            <a:r>
              <a:rPr lang="ru-RU" altLang="ru-RU"/>
              <a:t> – число, 32% которого равны 2,88</a:t>
            </a:r>
          </a:p>
        </p:txBody>
      </p:sp>
      <p:sp>
        <p:nvSpPr>
          <p:cNvPr id="89234" name="Rectangle 146">
            <a:extLst>
              <a:ext uri="{FF2B5EF4-FFF2-40B4-BE49-F238E27FC236}">
                <a16:creationId xmlns:a16="http://schemas.microsoft.com/office/drawing/2014/main" id="{FB84E49F-9BBF-4F0B-8961-D0B24D5AD1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3783013"/>
            <a:ext cx="39370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ru-RU" altLang="ru-RU" b="1">
                <a:solidFill>
                  <a:srgbClr val="FF3300"/>
                </a:solidFill>
              </a:rPr>
              <a:t>Г</a:t>
            </a:r>
            <a:r>
              <a:rPr lang="ru-RU" altLang="ru-RU"/>
              <a:t> – число, 112% которого равны 56</a:t>
            </a:r>
          </a:p>
        </p:txBody>
      </p:sp>
      <p:sp>
        <p:nvSpPr>
          <p:cNvPr id="89235" name="Rectangle 147">
            <a:extLst>
              <a:ext uri="{FF2B5EF4-FFF2-40B4-BE49-F238E27FC236}">
                <a16:creationId xmlns:a16="http://schemas.microsoft.com/office/drawing/2014/main" id="{B5FCB40C-8AD8-42E3-B89D-D53E3CAA1F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5719763"/>
            <a:ext cx="18764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ru-RU" altLang="ru-RU" b="1">
                <a:solidFill>
                  <a:srgbClr val="FF3300"/>
                </a:solidFill>
              </a:rPr>
              <a:t>О</a:t>
            </a:r>
            <a:r>
              <a:rPr lang="ru-RU" altLang="ru-RU"/>
              <a:t> – 0,5% от 400</a:t>
            </a:r>
          </a:p>
        </p:txBody>
      </p:sp>
      <p:sp>
        <p:nvSpPr>
          <p:cNvPr id="89236" name="Rectangle 148">
            <a:extLst>
              <a:ext uri="{FF2B5EF4-FFF2-40B4-BE49-F238E27FC236}">
                <a16:creationId xmlns:a16="http://schemas.microsoft.com/office/drawing/2014/main" id="{5E12E932-2FD0-4586-AA23-1B89455D52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4279900"/>
            <a:ext cx="72485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altLang="ru-RU" b="1">
                <a:solidFill>
                  <a:srgbClr val="FF3300"/>
                </a:solidFill>
              </a:rPr>
              <a:t>Д</a:t>
            </a:r>
            <a:r>
              <a:rPr lang="ru-RU" altLang="ru-RU"/>
              <a:t> – каков процент всхожести семян, если из 20 семян взошло 17?</a:t>
            </a:r>
          </a:p>
        </p:txBody>
      </p:sp>
      <p:sp>
        <p:nvSpPr>
          <p:cNvPr id="89237" name="Rectangle 149">
            <a:extLst>
              <a:ext uri="{FF2B5EF4-FFF2-40B4-BE49-F238E27FC236}">
                <a16:creationId xmlns:a16="http://schemas.microsoft.com/office/drawing/2014/main" id="{7C03FCAD-1746-40B5-BEC0-86DB237BE0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4783138"/>
            <a:ext cx="60325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altLang="ru-RU" b="1">
                <a:solidFill>
                  <a:srgbClr val="FF3300"/>
                </a:solidFill>
              </a:rPr>
              <a:t>Л</a:t>
            </a:r>
            <a:r>
              <a:rPr lang="ru-RU" altLang="ru-RU"/>
              <a:t> – сколько процентов число 4 составляет от числа 5?</a:t>
            </a:r>
          </a:p>
        </p:txBody>
      </p:sp>
      <p:sp>
        <p:nvSpPr>
          <p:cNvPr id="89239" name="Rectangle 151">
            <a:extLst>
              <a:ext uri="{FF2B5EF4-FFF2-40B4-BE49-F238E27FC236}">
                <a16:creationId xmlns:a16="http://schemas.microsoft.com/office/drawing/2014/main" id="{3ED25681-2099-4EA5-B707-583F78327E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5287963"/>
            <a:ext cx="39290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altLang="ru-RU" b="1">
                <a:solidFill>
                  <a:srgbClr val="FF3300"/>
                </a:solidFill>
              </a:rPr>
              <a:t>И</a:t>
            </a:r>
            <a:r>
              <a:rPr lang="ru-RU" altLang="ru-RU"/>
              <a:t> </a:t>
            </a:r>
            <a:r>
              <a:rPr lang="ru-RU" altLang="ru-RU">
                <a:cs typeface="Times New Roman" panose="02020603050405020304" pitchFamily="18" charset="0"/>
              </a:rPr>
              <a:t>– выразить дробь</a:t>
            </a:r>
            <a:r>
              <a:rPr lang="ru-RU" altLang="ru-RU"/>
              <a:t>       в процентах</a:t>
            </a:r>
            <a:r>
              <a:rPr lang="ru-RU" altLang="ru-RU">
                <a:cs typeface="Times New Roman" panose="02020603050405020304" pitchFamily="18" charset="0"/>
              </a:rPr>
              <a:t> </a:t>
            </a:r>
            <a:endParaRPr lang="ru-RU" altLang="ru-RU"/>
          </a:p>
        </p:txBody>
      </p:sp>
      <p:graphicFrame>
        <p:nvGraphicFramePr>
          <p:cNvPr id="89238" name="Object 150">
            <a:extLst>
              <a:ext uri="{FF2B5EF4-FFF2-40B4-BE49-F238E27FC236}">
                <a16:creationId xmlns:a16="http://schemas.microsoft.com/office/drawing/2014/main" id="{92ECAC72-90E0-4A85-B573-F5BC14F8DF4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555875" y="5078413"/>
          <a:ext cx="463550" cy="792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243" r:id="rId3" imgW="228501" imgH="393529" progId="Equation.3">
                  <p:embed/>
                </p:oleObj>
              </mc:Choice>
              <mc:Fallback>
                <p:oleObj r:id="rId3" imgW="228501" imgH="393529" progId="Equation.3">
                  <p:embed/>
                  <p:pic>
                    <p:nvPicPr>
                      <p:cNvPr id="0" name="Object 1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875" y="5078413"/>
                        <a:ext cx="463550" cy="7921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9241" name="Rectangle 153">
            <a:extLst>
              <a:ext uri="{FF2B5EF4-FFF2-40B4-BE49-F238E27FC236}">
                <a16:creationId xmlns:a16="http://schemas.microsoft.com/office/drawing/2014/main" id="{9B52429A-EFC8-4AE0-91F1-CDD2A05785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6086475"/>
            <a:ext cx="782796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ru-RU" altLang="ru-RU" b="1">
                <a:solidFill>
                  <a:srgbClr val="FF3300"/>
                </a:solidFill>
              </a:rPr>
              <a:t>Е</a:t>
            </a:r>
            <a:r>
              <a:rPr lang="ru-RU" altLang="ru-RU"/>
              <a:t> – на сколько процентов уменьшилась цена товара, если товар стоил </a:t>
            </a:r>
          </a:p>
          <a:p>
            <a:pPr algn="ctr"/>
            <a:r>
              <a:rPr lang="ru-RU" altLang="ru-RU"/>
              <a:t>       20 рублей, а стал стоить 15 рублей?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5">
            <a:extLst>
              <a:ext uri="{FF2B5EF4-FFF2-40B4-BE49-F238E27FC236}">
                <a16:creationId xmlns:a16="http://schemas.microsoft.com/office/drawing/2014/main" id="{26F7686B-B7E5-449B-85F0-6960C72B36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2276475"/>
            <a:ext cx="8229600" cy="2663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15000">
                <a:solidFill>
                  <a:srgbClr val="FF3300"/>
                </a:solidFill>
                <a:latin typeface="Sylfaen" panose="010A0502050306030303" pitchFamily="18" charset="0"/>
                <a:cs typeface="Arial" panose="020B0604020202020204" pitchFamily="34" charset="0"/>
              </a:rPr>
              <a:t>%</a:t>
            </a:r>
            <a:endParaRPr lang="ru-RU" altLang="ru-RU" sz="15000">
              <a:solidFill>
                <a:srgbClr val="FF3300"/>
              </a:solidFill>
              <a:latin typeface="Sylfaen" panose="010A0502050306030303" pitchFamily="18" charset="0"/>
            </a:endParaRPr>
          </a:p>
        </p:txBody>
      </p:sp>
      <p:sp>
        <p:nvSpPr>
          <p:cNvPr id="19462" name="Rectangle 6">
            <a:extLst>
              <a:ext uri="{FF2B5EF4-FFF2-40B4-BE49-F238E27FC236}">
                <a16:creationId xmlns:a16="http://schemas.microsoft.com/office/drawing/2014/main" id="{0E2BCFCA-DDAF-49AA-8DA3-ADFA5B6581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476250"/>
            <a:ext cx="8229600" cy="993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>
                <a:solidFill>
                  <a:srgbClr val="FF3300"/>
                </a:solidFill>
              </a:rPr>
              <a:t>СПАСИБО ЗА ВНИМАНИЕ!</a:t>
            </a:r>
          </a:p>
        </p:txBody>
      </p:sp>
      <p:graphicFrame>
        <p:nvGraphicFramePr>
          <p:cNvPr id="19472" name="Object 16">
            <a:extLst>
              <a:ext uri="{FF2B5EF4-FFF2-40B4-BE49-F238E27FC236}">
                <a16:creationId xmlns:a16="http://schemas.microsoft.com/office/drawing/2014/main" id="{3465C1D7-BE34-415A-85E7-4A03C483810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79388" y="1628775"/>
          <a:ext cx="3095625" cy="2790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76" name="CorelDRAW" r:id="rId3" imgW="4776037" imgH="4304950" progId="CorelDRAW.Graphic.9">
                  <p:embed/>
                </p:oleObj>
              </mc:Choice>
              <mc:Fallback>
                <p:oleObj name="CorelDRAW" r:id="rId3" imgW="4776037" imgH="4304950" progId="CorelDRAW.Graphic.9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388" y="1628775"/>
                        <a:ext cx="3095625" cy="2790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73" name="Object 17">
            <a:extLst>
              <a:ext uri="{FF2B5EF4-FFF2-40B4-BE49-F238E27FC236}">
                <a16:creationId xmlns:a16="http://schemas.microsoft.com/office/drawing/2014/main" id="{9EE068F7-EF77-4129-9438-194F34FEC32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364163" y="2420938"/>
          <a:ext cx="3108325" cy="407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77" name="CorelDRAW" r:id="rId5" imgW="3566877" imgH="4679922" progId="CorelDRAW.Graphic.9">
                  <p:embed/>
                </p:oleObj>
              </mc:Choice>
              <mc:Fallback>
                <p:oleObj name="CorelDRAW" r:id="rId5" imgW="3566877" imgH="4679922" progId="CorelDRAW.Graphic.9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64163" y="2420938"/>
                        <a:ext cx="3108325" cy="4076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4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216000000">
                                      <p:cBhvr>
                                        <p:cTn id="6" dur="5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0">
                                      <p:cBhvr>
                                        <p:cTn id="8" dur="5000" fill="hold"/>
                                        <p:tgtEl>
                                          <p:spTgt spid="194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0">
                                      <p:cBhvr>
                                        <p:cTn id="10" dur="5000" fill="hold"/>
                                        <p:tgtEl>
                                          <p:spTgt spid="194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1" grpId="4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11BEF32F-8317-4567-AEFB-1C24E90E372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60350"/>
            <a:ext cx="8362950" cy="1574800"/>
          </a:xfrm>
        </p:spPr>
        <p:txBody>
          <a:bodyPr/>
          <a:lstStyle/>
          <a:p>
            <a:r>
              <a:rPr lang="ru-RU" altLang="ru-RU" sz="4000"/>
              <a:t>ОТКРЫТЫЙ УРОК </a:t>
            </a:r>
            <a:br>
              <a:rPr lang="ru-RU" altLang="ru-RU" sz="4000"/>
            </a:br>
            <a:r>
              <a:rPr lang="ru-RU" altLang="ru-RU" sz="4000"/>
              <a:t>ПО МАТЕМАТИКЕ В 6</a:t>
            </a:r>
            <a:r>
              <a:rPr lang="ru-RU" altLang="ru-RU" sz="4000" baseline="30000"/>
              <a:t>б</a:t>
            </a:r>
            <a:r>
              <a:rPr lang="ru-RU" altLang="ru-RU" sz="4000"/>
              <a:t> КЛАССЕ</a:t>
            </a:r>
            <a:br>
              <a:rPr lang="ru-RU" altLang="ru-RU" sz="4000"/>
            </a:br>
            <a:r>
              <a:rPr lang="ru-RU" altLang="ru-RU" sz="4000"/>
              <a:t>ЛИЦЕЯ № 179</a:t>
            </a:r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id="{1C48D794-7212-40B4-B2C4-2CF7D6DC4C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781300"/>
            <a:ext cx="9144000" cy="172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5000">
                <a:solidFill>
                  <a:srgbClr val="FF3300"/>
                </a:solidFill>
              </a:rPr>
              <a:t>ТЕМА УРОКА </a:t>
            </a:r>
            <a:br>
              <a:rPr lang="ru-RU" altLang="ru-RU" sz="5000">
                <a:solidFill>
                  <a:srgbClr val="FF3300"/>
                </a:solidFill>
              </a:rPr>
            </a:br>
            <a:r>
              <a:rPr lang="en-US" altLang="ru-RU" sz="5000">
                <a:solidFill>
                  <a:srgbClr val="FF3300"/>
                </a:solidFill>
                <a:latin typeface="Book Antiqua" panose="02040602050305030304" pitchFamily="18" charset="0"/>
              </a:rPr>
              <a:t>“</a:t>
            </a:r>
            <a:r>
              <a:rPr lang="ru-RU" altLang="ru-RU" sz="5000">
                <a:solidFill>
                  <a:srgbClr val="FF3300"/>
                </a:solidFill>
                <a:latin typeface="Book Antiqua" panose="02040602050305030304" pitchFamily="18" charset="0"/>
              </a:rPr>
              <a:t>ПРОЦЕНТЫ</a:t>
            </a:r>
            <a:r>
              <a:rPr lang="en-US" altLang="ru-RU" sz="5000">
                <a:solidFill>
                  <a:srgbClr val="FF3300"/>
                </a:solidFill>
                <a:latin typeface="Book Antiqua" panose="02040602050305030304" pitchFamily="18" charset="0"/>
              </a:rPr>
              <a:t>”</a:t>
            </a:r>
            <a:endParaRPr lang="ru-RU" altLang="ru-RU" sz="5000">
              <a:solidFill>
                <a:srgbClr val="FF3300"/>
              </a:solidFill>
              <a:latin typeface="Book Antiqua" panose="02040602050305030304" pitchFamily="18" charset="0"/>
            </a:endParaRPr>
          </a:p>
        </p:txBody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0F05EDF3-6FAC-40D6-81BE-D8339A1348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288" y="552608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4000"/>
              <a:t>УЧИТЕЛЬ</a:t>
            </a:r>
            <a:r>
              <a:rPr lang="en-US" altLang="ru-RU" sz="4000"/>
              <a:t>: </a:t>
            </a:r>
            <a:r>
              <a:rPr lang="ru-RU" altLang="ru-RU" sz="4000"/>
              <a:t>ЗАКУЦКАЯ М.В.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8" name="Rectangle 4">
            <a:extLst>
              <a:ext uri="{FF2B5EF4-FFF2-40B4-BE49-F238E27FC236}">
                <a16:creationId xmlns:a16="http://schemas.microsoft.com/office/drawing/2014/main" id="{4176241C-049D-49F6-8471-7D34C89560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260350"/>
            <a:ext cx="7632700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3600"/>
              <a:t>Нахождение процентов от числа</a:t>
            </a:r>
          </a:p>
        </p:txBody>
      </p:sp>
      <p:graphicFrame>
        <p:nvGraphicFramePr>
          <p:cNvPr id="52437" name="Group 213">
            <a:extLst>
              <a:ext uri="{FF2B5EF4-FFF2-40B4-BE49-F238E27FC236}">
                <a16:creationId xmlns:a16="http://schemas.microsoft.com/office/drawing/2014/main" id="{AF382ECA-16EB-4FCD-B8CB-D863526AD637}"/>
              </a:ext>
            </a:extLst>
          </p:cNvPr>
          <p:cNvGraphicFramePr>
            <a:graphicFrameLocks noGrp="1"/>
          </p:cNvGraphicFramePr>
          <p:nvPr/>
        </p:nvGraphicFramePr>
        <p:xfrm>
          <a:off x="395288" y="1557338"/>
          <a:ext cx="8497887" cy="3562350"/>
        </p:xfrm>
        <a:graphic>
          <a:graphicData uri="http://schemas.openxmlformats.org/drawingml/2006/table">
            <a:tbl>
              <a:tblPr/>
              <a:tblGrid>
                <a:gridCol w="2686050">
                  <a:extLst>
                    <a:ext uri="{9D8B030D-6E8A-4147-A177-3AD203B41FA5}">
                      <a16:colId xmlns:a16="http://schemas.microsoft.com/office/drawing/2014/main" val="4174178035"/>
                    </a:ext>
                  </a:extLst>
                </a:gridCol>
                <a:gridCol w="3124200">
                  <a:extLst>
                    <a:ext uri="{9D8B030D-6E8A-4147-A177-3AD203B41FA5}">
                      <a16:colId xmlns:a16="http://schemas.microsoft.com/office/drawing/2014/main" val="4067207165"/>
                    </a:ext>
                  </a:extLst>
                </a:gridCol>
                <a:gridCol w="2687637">
                  <a:extLst>
                    <a:ext uri="{9D8B030D-6E8A-4147-A177-3AD203B41FA5}">
                      <a16:colId xmlns:a16="http://schemas.microsoft.com/office/drawing/2014/main" val="493839496"/>
                    </a:ext>
                  </a:extLst>
                </a:gridCol>
              </a:tblGrid>
              <a:tr h="3127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Начальная цена товара</a:t>
                      </a:r>
                      <a:endParaRPr kumimoji="0" lang="ru-RU" altLang="ru-RU" sz="3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Изменение цены</a:t>
                      </a:r>
                      <a:endParaRPr kumimoji="0" lang="ru-RU" altLang="ru-RU" sz="3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Конечная цена</a:t>
                      </a:r>
                      <a:endParaRPr kumimoji="0" lang="ru-RU" altLang="ru-RU" sz="3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8197241"/>
                  </a:ext>
                </a:extLst>
              </a:tr>
              <a:tr h="5921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2000 руб.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уценка на 40%</a:t>
                      </a:r>
                      <a:endParaRPr kumimoji="0" lang="ru-RU" altLang="ru-RU" sz="3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3000" b="0" i="0" u="none" strike="noStrike" cap="none" normalizeH="0" baseline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1858940"/>
                  </a:ext>
                </a:extLst>
              </a:tr>
              <a:tr h="5905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2000 руб.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скидка на 5%</a:t>
                      </a:r>
                      <a:endParaRPr kumimoji="0" lang="ru-RU" altLang="ru-RU" sz="3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3000" b="0" i="0" u="none" strike="noStrike" cap="none" normalizeH="0" baseline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9031061"/>
                  </a:ext>
                </a:extLst>
              </a:tr>
              <a:tr h="5905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2000 руб.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повышение на 2%</a:t>
                      </a:r>
                      <a:endParaRPr kumimoji="0" lang="ru-RU" altLang="ru-RU" sz="3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3000" b="0" i="0" u="none" strike="noStrike" cap="none" normalizeH="0" baseline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6664791"/>
                  </a:ext>
                </a:extLst>
              </a:tr>
            </a:tbl>
          </a:graphicData>
        </a:graphic>
      </p:graphicFrame>
      <p:sp>
        <p:nvSpPr>
          <p:cNvPr id="52438" name="Rectangle 214">
            <a:extLst>
              <a:ext uri="{FF2B5EF4-FFF2-40B4-BE49-F238E27FC236}">
                <a16:creationId xmlns:a16="http://schemas.microsoft.com/office/drawing/2014/main" id="{E44CEAE9-FAD6-4C5F-A362-67A2D0D10E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27763" y="2708275"/>
            <a:ext cx="2665412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altLang="ru-RU" sz="3000">
                <a:solidFill>
                  <a:srgbClr val="CC3300"/>
                </a:solidFill>
              </a:rPr>
              <a:t>1200 руб.</a:t>
            </a:r>
          </a:p>
        </p:txBody>
      </p:sp>
      <p:sp>
        <p:nvSpPr>
          <p:cNvPr id="52439" name="Rectangle 215">
            <a:extLst>
              <a:ext uri="{FF2B5EF4-FFF2-40B4-BE49-F238E27FC236}">
                <a16:creationId xmlns:a16="http://schemas.microsoft.com/office/drawing/2014/main" id="{3BC9CEBB-8B40-4DB3-B0C2-904B7EDE25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27763" y="3573463"/>
            <a:ext cx="2665412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altLang="ru-RU" sz="3000">
                <a:solidFill>
                  <a:srgbClr val="CC3300"/>
                </a:solidFill>
              </a:rPr>
              <a:t>1900 руб.</a:t>
            </a:r>
          </a:p>
        </p:txBody>
      </p:sp>
      <p:sp>
        <p:nvSpPr>
          <p:cNvPr id="52440" name="Rectangle 216">
            <a:extLst>
              <a:ext uri="{FF2B5EF4-FFF2-40B4-BE49-F238E27FC236}">
                <a16:creationId xmlns:a16="http://schemas.microsoft.com/office/drawing/2014/main" id="{C0048391-2BB5-4FBD-B138-90311587BE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27763" y="4437063"/>
            <a:ext cx="2665412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altLang="ru-RU" sz="3000">
                <a:solidFill>
                  <a:srgbClr val="CC3300"/>
                </a:solidFill>
              </a:rPr>
              <a:t>2040 руб.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2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2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2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438" grpId="0"/>
      <p:bldP spid="52439" grpId="0"/>
      <p:bldP spid="5244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26" name="Rectangle 78">
            <a:extLst>
              <a:ext uri="{FF2B5EF4-FFF2-40B4-BE49-F238E27FC236}">
                <a16:creationId xmlns:a16="http://schemas.microsoft.com/office/drawing/2014/main" id="{E820D007-F48F-4DB7-AD12-F6A24E1645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274638"/>
            <a:ext cx="8218487" cy="7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3600"/>
              <a:t>РЕШЕНИЕ</a:t>
            </a:r>
            <a:endParaRPr lang="ru-RU" altLang="ru-RU" sz="3200"/>
          </a:p>
        </p:txBody>
      </p:sp>
      <p:graphicFrame>
        <p:nvGraphicFramePr>
          <p:cNvPr id="53478" name="Group 230">
            <a:extLst>
              <a:ext uri="{FF2B5EF4-FFF2-40B4-BE49-F238E27FC236}">
                <a16:creationId xmlns:a16="http://schemas.microsoft.com/office/drawing/2014/main" id="{DC08B2BD-8DF9-43B8-AD83-E2D330BFF4E4}"/>
              </a:ext>
            </a:extLst>
          </p:cNvPr>
          <p:cNvGraphicFramePr>
            <a:graphicFrameLocks noGrp="1"/>
          </p:cNvGraphicFramePr>
          <p:nvPr>
            <p:ph sz="half" idx="1"/>
          </p:nvPr>
        </p:nvGraphicFramePr>
        <p:xfrm>
          <a:off x="468313" y="1341438"/>
          <a:ext cx="4038600" cy="2189162"/>
        </p:xfrm>
        <a:graphic>
          <a:graphicData uri="http://schemas.openxmlformats.org/drawingml/2006/table">
            <a:tbl>
              <a:tblPr/>
              <a:tblGrid>
                <a:gridCol w="4038600">
                  <a:extLst>
                    <a:ext uri="{9D8B030D-6E8A-4147-A177-3AD203B41FA5}">
                      <a16:colId xmlns:a16="http://schemas.microsoft.com/office/drawing/2014/main" val="2288190556"/>
                    </a:ext>
                  </a:extLst>
                </a:gridCol>
              </a:tblGrid>
              <a:tr h="2189163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1) 40% </a:t>
                      </a:r>
                      <a:r>
                        <a:rPr kumimoji="0" lang="ru-RU" altLang="ru-RU" sz="2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=</a:t>
                      </a:r>
                      <a:r>
                        <a:rPr kumimoji="0" lang="ru-RU" altLang="ru-RU" sz="2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0,4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2) 2000 </a:t>
                      </a:r>
                      <a:r>
                        <a:rPr kumimoji="0" lang="ru-RU" altLang="ru-RU" sz="2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×</a:t>
                      </a:r>
                      <a:r>
                        <a:rPr kumimoji="0" lang="ru-RU" altLang="ru-RU" sz="2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0,4 </a:t>
                      </a:r>
                      <a:r>
                        <a:rPr kumimoji="0" lang="ru-RU" altLang="ru-RU" sz="2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=</a:t>
                      </a:r>
                      <a:r>
                        <a:rPr kumimoji="0" lang="ru-RU" altLang="ru-RU" sz="2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800 (руб.)</a:t>
                      </a:r>
                      <a:endParaRPr kumimoji="0" lang="ru-RU" altLang="ru-RU" sz="2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3) 2000 </a:t>
                      </a:r>
                      <a:r>
                        <a:rPr kumimoji="0" lang="ru-RU" altLang="ru-RU" sz="2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</a:t>
                      </a:r>
                      <a:r>
                        <a:rPr kumimoji="0" lang="ru-RU" altLang="ru-RU" sz="2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800 </a:t>
                      </a:r>
                      <a:r>
                        <a:rPr kumimoji="0" lang="ru-RU" altLang="ru-RU" sz="2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=</a:t>
                      </a:r>
                      <a:r>
                        <a:rPr kumimoji="0" lang="ru-RU" altLang="ru-RU" sz="2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1200 (руб.)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Ответ</a:t>
                      </a:r>
                      <a:r>
                        <a:rPr kumimoji="0" lang="en-US" altLang="ru-RU" sz="2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kumimoji="0" lang="ru-RU" altLang="ru-RU" sz="2600" b="0" i="0" u="none" strike="noStrike" cap="none" normalizeH="0" baseline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1200 руб.</a:t>
                      </a:r>
                      <a:endParaRPr kumimoji="0" lang="ru-RU" altLang="ru-RU" sz="2600" b="0" i="0" u="none" strike="noStrike" cap="none" normalizeH="0" baseline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91613967"/>
                  </a:ext>
                </a:extLst>
              </a:tr>
            </a:tbl>
          </a:graphicData>
        </a:graphic>
      </p:graphicFrame>
      <p:graphicFrame>
        <p:nvGraphicFramePr>
          <p:cNvPr id="53486" name="Group 238">
            <a:extLst>
              <a:ext uri="{FF2B5EF4-FFF2-40B4-BE49-F238E27FC236}">
                <a16:creationId xmlns:a16="http://schemas.microsoft.com/office/drawing/2014/main" id="{7CD32C84-5DA4-420B-ACBF-D7CB0F152112}"/>
              </a:ext>
            </a:extLst>
          </p:cNvPr>
          <p:cNvGraphicFramePr>
            <a:graphicFrameLocks noGrp="1"/>
          </p:cNvGraphicFramePr>
          <p:nvPr>
            <p:ph sz="quarter" idx="2"/>
          </p:nvPr>
        </p:nvGraphicFramePr>
        <p:xfrm>
          <a:off x="4643438" y="1341438"/>
          <a:ext cx="4038600" cy="2185987"/>
        </p:xfrm>
        <a:graphic>
          <a:graphicData uri="http://schemas.openxmlformats.org/drawingml/2006/table">
            <a:tbl>
              <a:tblPr/>
              <a:tblGrid>
                <a:gridCol w="4038600">
                  <a:extLst>
                    <a:ext uri="{9D8B030D-6E8A-4147-A177-3AD203B41FA5}">
                      <a16:colId xmlns:a16="http://schemas.microsoft.com/office/drawing/2014/main" val="1389059490"/>
                    </a:ext>
                  </a:extLst>
                </a:gridCol>
              </a:tblGrid>
              <a:tr h="2185988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1) 5% </a:t>
                      </a:r>
                      <a:r>
                        <a:rPr kumimoji="0" lang="ru-RU" altLang="ru-RU" sz="2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=</a:t>
                      </a:r>
                      <a:r>
                        <a:rPr kumimoji="0" lang="ru-RU" altLang="ru-RU" sz="2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0,05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2) 2000 </a:t>
                      </a:r>
                      <a:r>
                        <a:rPr kumimoji="0" lang="ru-RU" altLang="ru-RU" sz="2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×</a:t>
                      </a:r>
                      <a:r>
                        <a:rPr kumimoji="0" lang="ru-RU" altLang="ru-RU" sz="2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0,05 </a:t>
                      </a:r>
                      <a:r>
                        <a:rPr kumimoji="0" lang="ru-RU" altLang="ru-RU" sz="2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=</a:t>
                      </a:r>
                      <a:r>
                        <a:rPr kumimoji="0" lang="ru-RU" altLang="ru-RU" sz="2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100 (руб.)</a:t>
                      </a:r>
                      <a:endParaRPr kumimoji="0" lang="ru-RU" altLang="ru-RU" sz="2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3) 2000 </a:t>
                      </a:r>
                      <a:r>
                        <a:rPr kumimoji="0" lang="ru-RU" altLang="ru-RU" sz="2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</a:t>
                      </a:r>
                      <a:r>
                        <a:rPr kumimoji="0" lang="ru-RU" altLang="ru-RU" sz="2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100 </a:t>
                      </a:r>
                      <a:r>
                        <a:rPr kumimoji="0" lang="ru-RU" altLang="ru-RU" sz="2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=</a:t>
                      </a:r>
                      <a:r>
                        <a:rPr kumimoji="0" lang="ru-RU" altLang="ru-RU" sz="2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1900 (руб.)</a:t>
                      </a:r>
                      <a:endParaRPr kumimoji="0" lang="ru-RU" altLang="ru-RU" sz="2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Ответ</a:t>
                      </a:r>
                      <a:r>
                        <a:rPr kumimoji="0" lang="en-US" altLang="ru-RU" sz="2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kumimoji="0" lang="ru-RU" altLang="ru-RU" sz="2600" b="0" i="0" u="none" strike="noStrike" cap="none" normalizeH="0" baseline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1900 руб</a:t>
                      </a:r>
                      <a:r>
                        <a:rPr kumimoji="0" lang="ru-RU" altLang="ru-RU" sz="2600" b="0" i="0" u="none" strike="noStrike" cap="none" normalizeH="0" baseline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kumimoji="0" lang="ru-RU" altLang="ru-RU" sz="2600" b="0" i="0" u="none" strike="noStrike" cap="none" normalizeH="0" baseline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63333908"/>
                  </a:ext>
                </a:extLst>
              </a:tr>
            </a:tbl>
          </a:graphicData>
        </a:graphic>
      </p:graphicFrame>
      <p:graphicFrame>
        <p:nvGraphicFramePr>
          <p:cNvPr id="53494" name="Group 246">
            <a:extLst>
              <a:ext uri="{FF2B5EF4-FFF2-40B4-BE49-F238E27FC236}">
                <a16:creationId xmlns:a16="http://schemas.microsoft.com/office/drawing/2014/main" id="{AE6D03D8-96D9-45FB-9BB9-C3CCFAB6ADE7}"/>
              </a:ext>
            </a:extLst>
          </p:cNvPr>
          <p:cNvGraphicFramePr>
            <a:graphicFrameLocks noGrp="1"/>
          </p:cNvGraphicFramePr>
          <p:nvPr>
            <p:ph sz="quarter" idx="3"/>
          </p:nvPr>
        </p:nvGraphicFramePr>
        <p:xfrm>
          <a:off x="2627313" y="4076700"/>
          <a:ext cx="4038600" cy="2187575"/>
        </p:xfrm>
        <a:graphic>
          <a:graphicData uri="http://schemas.openxmlformats.org/drawingml/2006/table">
            <a:tbl>
              <a:tblPr/>
              <a:tblGrid>
                <a:gridCol w="4038600">
                  <a:extLst>
                    <a:ext uri="{9D8B030D-6E8A-4147-A177-3AD203B41FA5}">
                      <a16:colId xmlns:a16="http://schemas.microsoft.com/office/drawing/2014/main" val="2701361584"/>
                    </a:ext>
                  </a:extLst>
                </a:gridCol>
              </a:tblGrid>
              <a:tr h="2187575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1) 2% </a:t>
                      </a:r>
                      <a:r>
                        <a:rPr kumimoji="0" lang="ru-RU" altLang="ru-RU" sz="2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=</a:t>
                      </a:r>
                      <a:r>
                        <a:rPr kumimoji="0" lang="ru-RU" altLang="ru-RU" sz="2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0,02</a:t>
                      </a:r>
                      <a:endParaRPr kumimoji="0" lang="ru-RU" altLang="ru-RU" sz="2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2) 2000 </a:t>
                      </a:r>
                      <a:r>
                        <a:rPr kumimoji="0" lang="ru-RU" altLang="ru-RU" sz="2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×</a:t>
                      </a:r>
                      <a:r>
                        <a:rPr kumimoji="0" lang="ru-RU" altLang="ru-RU" sz="2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0,02 </a:t>
                      </a:r>
                      <a:r>
                        <a:rPr kumimoji="0" lang="ru-RU" altLang="ru-RU" sz="2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=</a:t>
                      </a:r>
                      <a:r>
                        <a:rPr kumimoji="0" lang="ru-RU" altLang="ru-RU" sz="2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40 (руб.)</a:t>
                      </a:r>
                      <a:endParaRPr kumimoji="0" lang="ru-RU" altLang="ru-RU" sz="2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3) 2000 </a:t>
                      </a:r>
                      <a:r>
                        <a:rPr kumimoji="0" lang="ru-RU" altLang="ru-RU" sz="2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kumimoji="0" lang="ru-RU" altLang="ru-RU" sz="2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40 </a:t>
                      </a:r>
                      <a:r>
                        <a:rPr kumimoji="0" lang="ru-RU" altLang="ru-RU" sz="2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=</a:t>
                      </a:r>
                      <a:r>
                        <a:rPr kumimoji="0" lang="ru-RU" altLang="ru-RU" sz="2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2040 (руб.)</a:t>
                      </a:r>
                      <a:endParaRPr kumimoji="0" lang="ru-RU" altLang="ru-RU" sz="2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Ответ</a:t>
                      </a:r>
                      <a:r>
                        <a:rPr kumimoji="0" lang="en-US" altLang="ru-RU" sz="2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kumimoji="0" lang="ru-RU" altLang="ru-RU" sz="2600" b="0" i="0" u="none" strike="noStrike" cap="none" normalizeH="0" baseline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2040 руб. </a:t>
                      </a:r>
                      <a:endParaRPr kumimoji="0" lang="ru-RU" altLang="ru-RU" sz="2600" b="0" i="0" u="none" strike="noStrike" cap="none" normalizeH="0" baseline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4826973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4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4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4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34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34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34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347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34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347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34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347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34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347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347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34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3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53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34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34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53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1" name="Rectangle 5">
            <a:extLst>
              <a:ext uri="{FF2B5EF4-FFF2-40B4-BE49-F238E27FC236}">
                <a16:creationId xmlns:a16="http://schemas.microsoft.com/office/drawing/2014/main" id="{B58B0439-C6D0-4487-B4E4-C9A4390D23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274638"/>
            <a:ext cx="8218487" cy="7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3600"/>
              <a:t>ПЕРЕВОД  ДРОБЕЙ  В  ПРОЦЕНТЫ</a:t>
            </a:r>
            <a:endParaRPr lang="ru-RU" altLang="ru-RU" sz="3200"/>
          </a:p>
        </p:txBody>
      </p:sp>
      <p:sp>
        <p:nvSpPr>
          <p:cNvPr id="60434" name="Rectangle 18">
            <a:extLst>
              <a:ext uri="{FF2B5EF4-FFF2-40B4-BE49-F238E27FC236}">
                <a16:creationId xmlns:a16="http://schemas.microsoft.com/office/drawing/2014/main" id="{D0BB0D42-2654-49ED-84E1-BCC0144695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467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0437" name="Rectangle 21">
            <a:extLst>
              <a:ext uri="{FF2B5EF4-FFF2-40B4-BE49-F238E27FC236}">
                <a16:creationId xmlns:a16="http://schemas.microsoft.com/office/drawing/2014/main" id="{76281521-D7E5-4595-BB6B-ACFDDDC157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0290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0440" name="Rectangle 24">
            <a:extLst>
              <a:ext uri="{FF2B5EF4-FFF2-40B4-BE49-F238E27FC236}">
                <a16:creationId xmlns:a16="http://schemas.microsoft.com/office/drawing/2014/main" id="{408536DB-76D6-466D-8E3B-76E25A1046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1718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0448" name="Rectangle 32">
            <a:extLst>
              <a:ext uri="{FF2B5EF4-FFF2-40B4-BE49-F238E27FC236}">
                <a16:creationId xmlns:a16="http://schemas.microsoft.com/office/drawing/2014/main" id="{EE57385C-8F25-49D2-8EE3-60647C6A8C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pSp>
        <p:nvGrpSpPr>
          <p:cNvPr id="60462" name="Group 46">
            <a:extLst>
              <a:ext uri="{FF2B5EF4-FFF2-40B4-BE49-F238E27FC236}">
                <a16:creationId xmlns:a16="http://schemas.microsoft.com/office/drawing/2014/main" id="{28E830F0-C332-4461-8CA5-91FF8B4C3C9F}"/>
              </a:ext>
            </a:extLst>
          </p:cNvPr>
          <p:cNvGrpSpPr>
            <a:grpSpLocks/>
          </p:cNvGrpSpPr>
          <p:nvPr/>
        </p:nvGrpSpPr>
        <p:grpSpPr bwMode="auto">
          <a:xfrm>
            <a:off x="323850" y="2709863"/>
            <a:ext cx="4665663" cy="1223962"/>
            <a:chOff x="204" y="1707"/>
            <a:chExt cx="2939" cy="771"/>
          </a:xfrm>
        </p:grpSpPr>
        <p:graphicFrame>
          <p:nvGraphicFramePr>
            <p:cNvPr id="60447" name="Object 31">
              <a:extLst>
                <a:ext uri="{FF2B5EF4-FFF2-40B4-BE49-F238E27FC236}">
                  <a16:creationId xmlns:a16="http://schemas.microsoft.com/office/drawing/2014/main" id="{26320BEA-1564-4D6F-88A4-132A3724FF01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538" y="1707"/>
            <a:ext cx="301" cy="77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0486" r:id="rId3" imgW="152334" imgH="393529" progId="Equation.3">
                    <p:embed/>
                  </p:oleObj>
                </mc:Choice>
                <mc:Fallback>
                  <p:oleObj r:id="rId3" imgW="152334" imgH="393529" progId="Equation.3">
                    <p:embed/>
                    <p:pic>
                      <p:nvPicPr>
                        <p:cNvPr id="0" name="Object 3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38" y="1707"/>
                          <a:ext cx="301" cy="77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0453" name="Rectangle 37">
              <a:extLst>
                <a:ext uri="{FF2B5EF4-FFF2-40B4-BE49-F238E27FC236}">
                  <a16:creationId xmlns:a16="http://schemas.microsoft.com/office/drawing/2014/main" id="{2F22A202-C61C-421F-8041-20273C35FB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1" y="1859"/>
              <a:ext cx="2302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ru-RU" altLang="ru-RU" sz="3600"/>
                <a:t>учащихся лицея</a:t>
              </a:r>
            </a:p>
          </p:txBody>
        </p:sp>
        <p:sp>
          <p:nvSpPr>
            <p:cNvPr id="60457" name="Rectangle 41">
              <a:extLst>
                <a:ext uri="{FF2B5EF4-FFF2-40B4-BE49-F238E27FC236}">
                  <a16:creationId xmlns:a16="http://schemas.microsoft.com/office/drawing/2014/main" id="{91F0D27F-3BA0-4548-9AA3-1E85CAB9E2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" y="1888"/>
              <a:ext cx="316" cy="3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altLang="ru-RU" sz="3000">
                  <a:latin typeface="Times New Roman" panose="02020603050405020304" pitchFamily="18" charset="0"/>
                </a:rPr>
                <a:t>2)</a:t>
              </a:r>
            </a:p>
          </p:txBody>
        </p:sp>
      </p:grpSp>
      <p:grpSp>
        <p:nvGrpSpPr>
          <p:cNvPr id="60463" name="Group 47">
            <a:extLst>
              <a:ext uri="{FF2B5EF4-FFF2-40B4-BE49-F238E27FC236}">
                <a16:creationId xmlns:a16="http://schemas.microsoft.com/office/drawing/2014/main" id="{E23BD36C-13D6-4B39-AE3D-AE96AE2B64B2}"/>
              </a:ext>
            </a:extLst>
          </p:cNvPr>
          <p:cNvGrpSpPr>
            <a:grpSpLocks/>
          </p:cNvGrpSpPr>
          <p:nvPr/>
        </p:nvGrpSpPr>
        <p:grpSpPr bwMode="auto">
          <a:xfrm>
            <a:off x="323850" y="3902075"/>
            <a:ext cx="5040313" cy="1111250"/>
            <a:chOff x="204" y="2458"/>
            <a:chExt cx="3175" cy="700"/>
          </a:xfrm>
        </p:grpSpPr>
        <p:graphicFrame>
          <p:nvGraphicFramePr>
            <p:cNvPr id="60449" name="Object 33">
              <a:extLst>
                <a:ext uri="{FF2B5EF4-FFF2-40B4-BE49-F238E27FC236}">
                  <a16:creationId xmlns:a16="http://schemas.microsoft.com/office/drawing/2014/main" id="{4F29874C-A0AE-47D0-98C1-A3D6C6B54764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566" y="2458"/>
            <a:ext cx="273" cy="7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0487" r:id="rId5" imgW="152334" imgH="393529" progId="Equation.3">
                    <p:embed/>
                  </p:oleObj>
                </mc:Choice>
                <mc:Fallback>
                  <p:oleObj r:id="rId5" imgW="152334" imgH="393529" progId="Equation.3">
                    <p:embed/>
                    <p:pic>
                      <p:nvPicPr>
                        <p:cNvPr id="0" name="Object 3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66" y="2458"/>
                          <a:ext cx="273" cy="7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0454" name="Rectangle 38">
              <a:extLst>
                <a:ext uri="{FF2B5EF4-FFF2-40B4-BE49-F238E27FC236}">
                  <a16:creationId xmlns:a16="http://schemas.microsoft.com/office/drawing/2014/main" id="{71078C61-575A-497A-AD53-5221EAAC1A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9" y="2568"/>
              <a:ext cx="2530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ru-RU" altLang="ru-RU" sz="3600"/>
                <a:t>продукции завода</a:t>
              </a:r>
            </a:p>
          </p:txBody>
        </p:sp>
        <p:sp>
          <p:nvSpPr>
            <p:cNvPr id="60458" name="Rectangle 42">
              <a:extLst>
                <a:ext uri="{FF2B5EF4-FFF2-40B4-BE49-F238E27FC236}">
                  <a16:creationId xmlns:a16="http://schemas.microsoft.com/office/drawing/2014/main" id="{F9A04A1E-AFB8-4906-9DF5-B508F2ABDD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" y="2630"/>
              <a:ext cx="316" cy="3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altLang="ru-RU" sz="3000">
                  <a:latin typeface="Times New Roman" panose="02020603050405020304" pitchFamily="18" charset="0"/>
                </a:rPr>
                <a:t>3)</a:t>
              </a:r>
            </a:p>
          </p:txBody>
        </p:sp>
      </p:grpSp>
      <p:grpSp>
        <p:nvGrpSpPr>
          <p:cNvPr id="60464" name="Group 48">
            <a:extLst>
              <a:ext uri="{FF2B5EF4-FFF2-40B4-BE49-F238E27FC236}">
                <a16:creationId xmlns:a16="http://schemas.microsoft.com/office/drawing/2014/main" id="{78E6BB20-CB76-4610-A19D-ABDE4593F0E8}"/>
              </a:ext>
            </a:extLst>
          </p:cNvPr>
          <p:cNvGrpSpPr>
            <a:grpSpLocks/>
          </p:cNvGrpSpPr>
          <p:nvPr/>
        </p:nvGrpSpPr>
        <p:grpSpPr bwMode="auto">
          <a:xfrm>
            <a:off x="323850" y="5084763"/>
            <a:ext cx="4170363" cy="1109662"/>
            <a:chOff x="204" y="3203"/>
            <a:chExt cx="2627" cy="699"/>
          </a:xfrm>
        </p:grpSpPr>
        <p:graphicFrame>
          <p:nvGraphicFramePr>
            <p:cNvPr id="60451" name="Object 35">
              <a:extLst>
                <a:ext uri="{FF2B5EF4-FFF2-40B4-BE49-F238E27FC236}">
                  <a16:creationId xmlns:a16="http://schemas.microsoft.com/office/drawing/2014/main" id="{A0370476-1189-4666-916D-6B7578F0682D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567" y="3203"/>
            <a:ext cx="256" cy="69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0488" r:id="rId7" imgW="139639" imgH="393529" progId="Equation.3">
                    <p:embed/>
                  </p:oleObj>
                </mc:Choice>
                <mc:Fallback>
                  <p:oleObj r:id="rId7" imgW="139639" imgH="393529" progId="Equation.3">
                    <p:embed/>
                    <p:pic>
                      <p:nvPicPr>
                        <p:cNvPr id="0" name="Object 3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67" y="3203"/>
                          <a:ext cx="256" cy="69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0455" name="Rectangle 39">
              <a:extLst>
                <a:ext uri="{FF2B5EF4-FFF2-40B4-BE49-F238E27FC236}">
                  <a16:creationId xmlns:a16="http://schemas.microsoft.com/office/drawing/2014/main" id="{0FFEEFF2-DDB8-4CCD-BF81-75623F20D2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9" y="3298"/>
              <a:ext cx="1992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ru-RU" altLang="ru-RU" sz="3600"/>
                <a:t>учебного года</a:t>
              </a:r>
            </a:p>
          </p:txBody>
        </p:sp>
        <p:sp>
          <p:nvSpPr>
            <p:cNvPr id="60459" name="Rectangle 43">
              <a:extLst>
                <a:ext uri="{FF2B5EF4-FFF2-40B4-BE49-F238E27FC236}">
                  <a16:creationId xmlns:a16="http://schemas.microsoft.com/office/drawing/2014/main" id="{AABE806B-DC26-4FFA-93BF-ED0419ADE6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" y="3356"/>
              <a:ext cx="316" cy="3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altLang="ru-RU" sz="3000">
                  <a:latin typeface="Times New Roman" panose="02020603050405020304" pitchFamily="18" charset="0"/>
                </a:rPr>
                <a:t>4)</a:t>
              </a:r>
            </a:p>
          </p:txBody>
        </p:sp>
      </p:grpSp>
      <p:grpSp>
        <p:nvGrpSpPr>
          <p:cNvPr id="60461" name="Group 45">
            <a:extLst>
              <a:ext uri="{FF2B5EF4-FFF2-40B4-BE49-F238E27FC236}">
                <a16:creationId xmlns:a16="http://schemas.microsoft.com/office/drawing/2014/main" id="{DBD904D5-4416-4767-B7F5-F14A7275E67E}"/>
              </a:ext>
            </a:extLst>
          </p:cNvPr>
          <p:cNvGrpSpPr>
            <a:grpSpLocks/>
          </p:cNvGrpSpPr>
          <p:nvPr/>
        </p:nvGrpSpPr>
        <p:grpSpPr bwMode="auto">
          <a:xfrm>
            <a:off x="304800" y="1412875"/>
            <a:ext cx="4667250" cy="1339850"/>
            <a:chOff x="192" y="890"/>
            <a:chExt cx="2940" cy="844"/>
          </a:xfrm>
        </p:grpSpPr>
        <p:graphicFrame>
          <p:nvGraphicFramePr>
            <p:cNvPr id="60444" name="Object 28">
              <a:extLst>
                <a:ext uri="{FF2B5EF4-FFF2-40B4-BE49-F238E27FC236}">
                  <a16:creationId xmlns:a16="http://schemas.microsoft.com/office/drawing/2014/main" id="{3AD395DA-1F9E-4958-8EAC-2594C6D7AFC7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521" y="890"/>
            <a:ext cx="272" cy="8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0489" r:id="rId9" imgW="139639" imgH="393529" progId="Equation.3">
                    <p:embed/>
                  </p:oleObj>
                </mc:Choice>
                <mc:Fallback>
                  <p:oleObj r:id="rId9" imgW="139639" imgH="393529" progId="Equation.3">
                    <p:embed/>
                    <p:pic>
                      <p:nvPicPr>
                        <p:cNvPr id="0" name="Object 2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21" y="890"/>
                          <a:ext cx="272" cy="84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0456" name="Rectangle 40">
              <a:extLst>
                <a:ext uri="{FF2B5EF4-FFF2-40B4-BE49-F238E27FC236}">
                  <a16:creationId xmlns:a16="http://schemas.microsoft.com/office/drawing/2014/main" id="{C4170570-4104-4D5A-BF39-33A7C69DC4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" y="1118"/>
              <a:ext cx="316" cy="3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altLang="ru-RU" sz="3000">
                  <a:latin typeface="Times New Roman" panose="02020603050405020304" pitchFamily="18" charset="0"/>
                </a:rPr>
                <a:t>1)</a:t>
              </a:r>
            </a:p>
          </p:txBody>
        </p:sp>
        <p:sp>
          <p:nvSpPr>
            <p:cNvPr id="60460" name="Rectangle 44">
              <a:extLst>
                <a:ext uri="{FF2B5EF4-FFF2-40B4-BE49-F238E27FC236}">
                  <a16:creationId xmlns:a16="http://schemas.microsoft.com/office/drawing/2014/main" id="{12C6329D-0EEA-4636-B5F5-1ED996E27A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9" y="1071"/>
              <a:ext cx="2293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ru-RU" altLang="ru-RU" sz="3600"/>
                <a:t>жителей России</a:t>
              </a:r>
            </a:p>
          </p:txBody>
        </p:sp>
      </p:grpSp>
      <p:sp>
        <p:nvSpPr>
          <p:cNvPr id="60465" name="Rectangle 49">
            <a:extLst>
              <a:ext uri="{FF2B5EF4-FFF2-40B4-BE49-F238E27FC236}">
                <a16:creationId xmlns:a16="http://schemas.microsoft.com/office/drawing/2014/main" id="{A72F4269-5BBA-4EA2-AAB2-A1F723C041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34113" y="1700213"/>
            <a:ext cx="20097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altLang="ru-RU" sz="3600"/>
              <a:t>а) ≈ 67%</a:t>
            </a:r>
          </a:p>
        </p:txBody>
      </p:sp>
      <p:sp>
        <p:nvSpPr>
          <p:cNvPr id="60466" name="Rectangle 50">
            <a:extLst>
              <a:ext uri="{FF2B5EF4-FFF2-40B4-BE49-F238E27FC236}">
                <a16:creationId xmlns:a16="http://schemas.microsoft.com/office/drawing/2014/main" id="{733E41F1-9CDA-4B35-B8F6-FCBFF62D36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27763" y="2932113"/>
            <a:ext cx="201771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altLang="ru-RU" sz="3600"/>
              <a:t>б) ≈ 33%</a:t>
            </a:r>
          </a:p>
        </p:txBody>
      </p:sp>
      <p:sp>
        <p:nvSpPr>
          <p:cNvPr id="60467" name="Rectangle 51">
            <a:extLst>
              <a:ext uri="{FF2B5EF4-FFF2-40B4-BE49-F238E27FC236}">
                <a16:creationId xmlns:a16="http://schemas.microsoft.com/office/drawing/2014/main" id="{8338D422-0982-4041-B0A4-E8EDDF8FEF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45225" y="4076700"/>
            <a:ext cx="199866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altLang="ru-RU" sz="3600"/>
              <a:t>в) ≈ 11%</a:t>
            </a:r>
          </a:p>
        </p:txBody>
      </p:sp>
      <p:sp>
        <p:nvSpPr>
          <p:cNvPr id="60468" name="Rectangle 52">
            <a:extLst>
              <a:ext uri="{FF2B5EF4-FFF2-40B4-BE49-F238E27FC236}">
                <a16:creationId xmlns:a16="http://schemas.microsoft.com/office/drawing/2014/main" id="{F4F70698-3FDA-46D6-840B-CABD7D4E94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27763" y="5229225"/>
            <a:ext cx="192246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altLang="ru-RU" sz="3600"/>
              <a:t>г) ≈ 17%</a:t>
            </a:r>
          </a:p>
        </p:txBody>
      </p:sp>
      <p:sp>
        <p:nvSpPr>
          <p:cNvPr id="60470" name="Line 54">
            <a:extLst>
              <a:ext uri="{FF2B5EF4-FFF2-40B4-BE49-F238E27FC236}">
                <a16:creationId xmlns:a16="http://schemas.microsoft.com/office/drawing/2014/main" id="{00FBFA81-6DA6-45AD-9A7C-40A360A61A18}"/>
              </a:ext>
            </a:extLst>
          </p:cNvPr>
          <p:cNvSpPr>
            <a:spLocks noChangeShapeType="1"/>
          </p:cNvSpPr>
          <p:nvPr/>
        </p:nvSpPr>
        <p:spPr bwMode="auto">
          <a:xfrm>
            <a:off x="5003800" y="2060575"/>
            <a:ext cx="1223963" cy="11525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0471" name="Line 55">
            <a:extLst>
              <a:ext uri="{FF2B5EF4-FFF2-40B4-BE49-F238E27FC236}">
                <a16:creationId xmlns:a16="http://schemas.microsoft.com/office/drawing/2014/main" id="{4B0C52E3-4906-4B17-9E4E-4BC50AB49BA2}"/>
              </a:ext>
            </a:extLst>
          </p:cNvPr>
          <p:cNvSpPr>
            <a:spLocks noChangeShapeType="1"/>
          </p:cNvSpPr>
          <p:nvPr/>
        </p:nvSpPr>
        <p:spPr bwMode="auto">
          <a:xfrm>
            <a:off x="5076825" y="3357563"/>
            <a:ext cx="1223963" cy="22320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0472" name="Line 56">
            <a:extLst>
              <a:ext uri="{FF2B5EF4-FFF2-40B4-BE49-F238E27FC236}">
                <a16:creationId xmlns:a16="http://schemas.microsoft.com/office/drawing/2014/main" id="{F6E6BD28-D641-412F-92AC-742362CE819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435600" y="2205038"/>
            <a:ext cx="792163" cy="22320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0473" name="Line 57">
            <a:extLst>
              <a:ext uri="{FF2B5EF4-FFF2-40B4-BE49-F238E27FC236}">
                <a16:creationId xmlns:a16="http://schemas.microsoft.com/office/drawing/2014/main" id="{A8C2595C-83B7-4E33-B8DD-492E93B950B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643438" y="4508500"/>
            <a:ext cx="1584325" cy="10080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04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04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0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0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0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04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04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0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0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0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04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04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0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0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60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604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604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60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60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0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604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604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60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60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604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604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60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60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604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604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60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60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604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604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604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60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60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60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60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60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65" grpId="0"/>
      <p:bldP spid="60466" grpId="0"/>
      <p:bldP spid="60467" grpId="0"/>
      <p:bldP spid="6046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02" name="Rectangle 34">
            <a:extLst>
              <a:ext uri="{FF2B5EF4-FFF2-40B4-BE49-F238E27FC236}">
                <a16:creationId xmlns:a16="http://schemas.microsoft.com/office/drawing/2014/main" id="{392B4205-6900-47C2-8977-A30DCE3620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1432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7203" name="Rectangle 35">
            <a:extLst>
              <a:ext uri="{FF2B5EF4-FFF2-40B4-BE49-F238E27FC236}">
                <a16:creationId xmlns:a16="http://schemas.microsoft.com/office/drawing/2014/main" id="{B567967C-CD06-4C30-901F-F360C7D114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5337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7208" name="Rectangle 40">
            <a:extLst>
              <a:ext uri="{FF2B5EF4-FFF2-40B4-BE49-F238E27FC236}">
                <a16:creationId xmlns:a16="http://schemas.microsoft.com/office/drawing/2014/main" id="{8B2B463C-08DD-4328-9821-D5A8C356DA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3004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7214" name="Rectangle 46">
            <a:extLst>
              <a:ext uri="{FF2B5EF4-FFF2-40B4-BE49-F238E27FC236}">
                <a16:creationId xmlns:a16="http://schemas.microsoft.com/office/drawing/2014/main" id="{62CFE624-1DD6-4164-94B8-A87E879F0A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274638"/>
            <a:ext cx="8218487" cy="7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3600"/>
              <a:t>ПЕРЕВОД  ДРОБЕЙ  В  ПРОЦЕНТЫ</a:t>
            </a:r>
            <a:endParaRPr lang="ru-RU" altLang="ru-RU" sz="3200"/>
          </a:p>
        </p:txBody>
      </p:sp>
      <p:graphicFrame>
        <p:nvGraphicFramePr>
          <p:cNvPr id="7216" name="Object 48">
            <a:extLst>
              <a:ext uri="{FF2B5EF4-FFF2-40B4-BE49-F238E27FC236}">
                <a16:creationId xmlns:a16="http://schemas.microsoft.com/office/drawing/2014/main" id="{5C91EDC9-1F21-4527-86DD-56A5D9FAB10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54075" y="2709863"/>
          <a:ext cx="477838" cy="1223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44" r:id="rId3" imgW="152334" imgH="393529" progId="Equation.3">
                  <p:embed/>
                </p:oleObj>
              </mc:Choice>
              <mc:Fallback>
                <p:oleObj r:id="rId3" imgW="152334" imgH="393529" progId="Equation.3">
                  <p:embed/>
                  <p:pic>
                    <p:nvPicPr>
                      <p:cNvPr id="0" name="Object 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4075" y="2709863"/>
                        <a:ext cx="477838" cy="12239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217" name="Rectangle 49">
            <a:extLst>
              <a:ext uri="{FF2B5EF4-FFF2-40B4-BE49-F238E27FC236}">
                <a16:creationId xmlns:a16="http://schemas.microsoft.com/office/drawing/2014/main" id="{64F9F398-A863-431D-86D5-94FA766928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5088" y="2951163"/>
            <a:ext cx="54546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altLang="ru-RU" sz="3600"/>
              <a:t>учащихся лицея – ≈ 17%</a:t>
            </a:r>
          </a:p>
        </p:txBody>
      </p:sp>
      <p:graphicFrame>
        <p:nvGraphicFramePr>
          <p:cNvPr id="7220" name="Object 52">
            <a:extLst>
              <a:ext uri="{FF2B5EF4-FFF2-40B4-BE49-F238E27FC236}">
                <a16:creationId xmlns:a16="http://schemas.microsoft.com/office/drawing/2014/main" id="{7E70F685-46AF-4D52-BA25-58601A3255A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98525" y="3902075"/>
          <a:ext cx="433388" cy="1111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45" r:id="rId5" imgW="152334" imgH="393529" progId="Equation.3">
                  <p:embed/>
                </p:oleObj>
              </mc:Choice>
              <mc:Fallback>
                <p:oleObj r:id="rId5" imgW="152334" imgH="393529" progId="Equation.3">
                  <p:embed/>
                  <p:pic>
                    <p:nvPicPr>
                      <p:cNvPr id="0" name="Object 5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8525" y="3902075"/>
                        <a:ext cx="433388" cy="1111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221" name="Rectangle 53">
            <a:extLst>
              <a:ext uri="{FF2B5EF4-FFF2-40B4-BE49-F238E27FC236}">
                <a16:creationId xmlns:a16="http://schemas.microsoft.com/office/drawing/2014/main" id="{1C6FB8AF-E5B0-4DEE-9EFE-0D7F1AEE32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7788" y="4076700"/>
            <a:ext cx="5943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altLang="ru-RU" sz="3600"/>
              <a:t>продукции завода – ≈ 67% </a:t>
            </a:r>
          </a:p>
        </p:txBody>
      </p:sp>
      <p:graphicFrame>
        <p:nvGraphicFramePr>
          <p:cNvPr id="7224" name="Object 56">
            <a:extLst>
              <a:ext uri="{FF2B5EF4-FFF2-40B4-BE49-F238E27FC236}">
                <a16:creationId xmlns:a16="http://schemas.microsoft.com/office/drawing/2014/main" id="{F80CA61A-7F6E-4334-A141-46341F8E45E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00113" y="5084763"/>
          <a:ext cx="406400" cy="1109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46" r:id="rId7" imgW="139639" imgH="393529" progId="Equation.3">
                  <p:embed/>
                </p:oleObj>
              </mc:Choice>
              <mc:Fallback>
                <p:oleObj r:id="rId7" imgW="139639" imgH="393529" progId="Equation.3">
                  <p:embed/>
                  <p:pic>
                    <p:nvPicPr>
                      <p:cNvPr id="0" name="Object 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0113" y="5084763"/>
                        <a:ext cx="406400" cy="11096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225" name="Rectangle 57">
            <a:extLst>
              <a:ext uri="{FF2B5EF4-FFF2-40B4-BE49-F238E27FC236}">
                <a16:creationId xmlns:a16="http://schemas.microsoft.com/office/drawing/2014/main" id="{CDCEC2BD-B97D-432D-A7C5-B108B33663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1913" y="5235575"/>
            <a:ext cx="49625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altLang="ru-RU" sz="3600"/>
              <a:t>учебного года – ≈ 11%</a:t>
            </a:r>
          </a:p>
        </p:txBody>
      </p:sp>
      <p:graphicFrame>
        <p:nvGraphicFramePr>
          <p:cNvPr id="7228" name="Object 60">
            <a:extLst>
              <a:ext uri="{FF2B5EF4-FFF2-40B4-BE49-F238E27FC236}">
                <a16:creationId xmlns:a16="http://schemas.microsoft.com/office/drawing/2014/main" id="{1095BF87-F765-4849-8566-C3D6E467F60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27088" y="1412875"/>
          <a:ext cx="431800" cy="1339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47" r:id="rId9" imgW="139639" imgH="393529" progId="Equation.3">
                  <p:embed/>
                </p:oleObj>
              </mc:Choice>
              <mc:Fallback>
                <p:oleObj r:id="rId9" imgW="139639" imgH="393529" progId="Equation.3">
                  <p:embed/>
                  <p:pic>
                    <p:nvPicPr>
                      <p:cNvPr id="0" name="Object 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088" y="1412875"/>
                        <a:ext cx="431800" cy="1339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230" name="Rectangle 62">
            <a:extLst>
              <a:ext uri="{FF2B5EF4-FFF2-40B4-BE49-F238E27FC236}">
                <a16:creationId xmlns:a16="http://schemas.microsoft.com/office/drawing/2014/main" id="{ED5D1998-6A2B-47F4-B99E-AA12C1CFC5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1913" y="1700213"/>
            <a:ext cx="544036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altLang="ru-RU" sz="3600"/>
              <a:t>жителей России – ≈ 33%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80" name="Rectangle 16">
            <a:extLst>
              <a:ext uri="{FF2B5EF4-FFF2-40B4-BE49-F238E27FC236}">
                <a16:creationId xmlns:a16="http://schemas.microsoft.com/office/drawing/2014/main" id="{EB61FDEC-B151-465C-93EA-7B424DEDFD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44463"/>
            <a:ext cx="9144000" cy="1052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3000"/>
              <a:t>Когда обычно ложатся спать </a:t>
            </a:r>
            <a:br>
              <a:rPr lang="ru-RU" altLang="ru-RU" sz="3000"/>
            </a:br>
            <a:r>
              <a:rPr lang="ru-RU" altLang="ru-RU" sz="3000"/>
              <a:t>учащиеся 6</a:t>
            </a:r>
            <a:r>
              <a:rPr lang="ru-RU" altLang="ru-RU" sz="3000" baseline="30000"/>
              <a:t>а</a:t>
            </a:r>
            <a:r>
              <a:rPr lang="ru-RU" altLang="ru-RU" sz="3000"/>
              <a:t>, 6</a:t>
            </a:r>
            <a:r>
              <a:rPr lang="ru-RU" altLang="ru-RU" sz="3000" baseline="30000"/>
              <a:t>б</a:t>
            </a:r>
            <a:r>
              <a:rPr lang="ru-RU" altLang="ru-RU" sz="3000"/>
              <a:t> классов</a:t>
            </a:r>
            <a:r>
              <a:rPr lang="en-US" altLang="ru-RU" sz="3000"/>
              <a:t>?</a:t>
            </a:r>
            <a:r>
              <a:rPr lang="ru-RU" altLang="ru-RU" sz="3000"/>
              <a:t> </a:t>
            </a:r>
          </a:p>
        </p:txBody>
      </p:sp>
      <p:graphicFrame>
        <p:nvGraphicFramePr>
          <p:cNvPr id="62481" name="Object 17">
            <a:extLst>
              <a:ext uri="{FF2B5EF4-FFF2-40B4-BE49-F238E27FC236}">
                <a16:creationId xmlns:a16="http://schemas.microsoft.com/office/drawing/2014/main" id="{CFA9BE16-3E66-406A-874A-67F58D4725B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55650" y="1189038"/>
          <a:ext cx="7632700" cy="5264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483" name="Диаграмма" r:id="rId3" imgW="8624160" imgH="5948280" progId="Excel.Chart.8">
                  <p:embed/>
                </p:oleObj>
              </mc:Choice>
              <mc:Fallback>
                <p:oleObj name="Диаграмма" r:id="rId3" imgW="8624160" imgH="5948280" progId="Excel.Chart.8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650" y="1189038"/>
                        <a:ext cx="7632700" cy="5264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6" name="Rectangle 6">
            <a:extLst>
              <a:ext uri="{FF2B5EF4-FFF2-40B4-BE49-F238E27FC236}">
                <a16:creationId xmlns:a16="http://schemas.microsoft.com/office/drawing/2014/main" id="{F000352F-88C9-4E5D-A043-EE4D4943E7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3004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1481" name="Rectangle 41">
            <a:extLst>
              <a:ext uri="{FF2B5EF4-FFF2-40B4-BE49-F238E27FC236}">
                <a16:creationId xmlns:a16="http://schemas.microsoft.com/office/drawing/2014/main" id="{A848F376-A067-45CC-8171-9AF6E88EE6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6845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1500" name="Rectangle 60">
            <a:extLst>
              <a:ext uri="{FF2B5EF4-FFF2-40B4-BE49-F238E27FC236}">
                <a16:creationId xmlns:a16="http://schemas.microsoft.com/office/drawing/2014/main" id="{E72CB933-0785-40B9-B6D9-5D76A5EA2F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44463"/>
            <a:ext cx="9144000" cy="1052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3000"/>
              <a:t>Сколько времени тратят на подготовку домашнего задания учащиеся 6</a:t>
            </a:r>
            <a:r>
              <a:rPr lang="ru-RU" altLang="ru-RU" sz="3000" baseline="30000"/>
              <a:t>а</a:t>
            </a:r>
            <a:r>
              <a:rPr lang="ru-RU" altLang="ru-RU" sz="3000"/>
              <a:t>, 6</a:t>
            </a:r>
            <a:r>
              <a:rPr lang="ru-RU" altLang="ru-RU" sz="3000" baseline="30000"/>
              <a:t>б</a:t>
            </a:r>
            <a:r>
              <a:rPr lang="ru-RU" altLang="ru-RU" sz="3000"/>
              <a:t> классов</a:t>
            </a:r>
            <a:r>
              <a:rPr lang="en-US" altLang="ru-RU" sz="3000"/>
              <a:t>?</a:t>
            </a:r>
            <a:r>
              <a:rPr lang="ru-RU" altLang="ru-RU" sz="3000"/>
              <a:t> </a:t>
            </a:r>
          </a:p>
        </p:txBody>
      </p:sp>
      <p:graphicFrame>
        <p:nvGraphicFramePr>
          <p:cNvPr id="61502" name="Object 62">
            <a:extLst>
              <a:ext uri="{FF2B5EF4-FFF2-40B4-BE49-F238E27FC236}">
                <a16:creationId xmlns:a16="http://schemas.microsoft.com/office/drawing/2014/main" id="{608E616E-85EA-443B-8B10-A93D5063281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84213" y="1260475"/>
          <a:ext cx="7632700" cy="5264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04" name="Диаграмма" r:id="rId3" imgW="8624160" imgH="5948280" progId="Excel.Chart.8">
                  <p:embed/>
                </p:oleObj>
              </mc:Choice>
              <mc:Fallback>
                <p:oleObj name="Диаграмма" r:id="rId3" imgW="8624160" imgH="5948280" progId="Excel.Chart.8">
                  <p:embed/>
                  <p:pic>
                    <p:nvPicPr>
                      <p:cNvPr id="0" name="Object 6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4213" y="1260475"/>
                        <a:ext cx="7632700" cy="5264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63" name="Rectangle 19">
            <a:extLst>
              <a:ext uri="{FF2B5EF4-FFF2-40B4-BE49-F238E27FC236}">
                <a16:creationId xmlns:a16="http://schemas.microsoft.com/office/drawing/2014/main" id="{89570A5F-6C0B-44AD-95A2-B7CE7DA543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57399" name="Object 55">
            <a:extLst>
              <a:ext uri="{FF2B5EF4-FFF2-40B4-BE49-F238E27FC236}">
                <a16:creationId xmlns:a16="http://schemas.microsoft.com/office/drawing/2014/main" id="{5DF66D97-B063-4A2D-BD5D-DFFE94B3FA4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0" y="1096963"/>
          <a:ext cx="9096375" cy="5645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402" name="Диаграмма" r:id="rId3" imgW="9259920" imgH="5749920" progId="Excel.Chart.8">
                  <p:embed/>
                </p:oleObj>
              </mc:Choice>
              <mc:Fallback>
                <p:oleObj name="Диаграмма" r:id="rId3" imgW="9259920" imgH="5749920" progId="Excel.Chart.8">
                  <p:embed/>
                  <p:pic>
                    <p:nvPicPr>
                      <p:cNvPr id="0" name="Object 5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096963"/>
                        <a:ext cx="9096375" cy="5645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400" name="Rectangle 56">
            <a:extLst>
              <a:ext uri="{FF2B5EF4-FFF2-40B4-BE49-F238E27FC236}">
                <a16:creationId xmlns:a16="http://schemas.microsoft.com/office/drawing/2014/main" id="{92EDEE3A-38E9-466B-8E95-A1F0926471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144463"/>
            <a:ext cx="8207375" cy="1052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3000"/>
              <a:t>Какой вид отдыха предпочитают </a:t>
            </a:r>
            <a:br>
              <a:rPr lang="ru-RU" altLang="ru-RU" sz="3000"/>
            </a:br>
            <a:r>
              <a:rPr lang="ru-RU" altLang="ru-RU" sz="3000"/>
              <a:t>учащиеся 6</a:t>
            </a:r>
            <a:r>
              <a:rPr lang="ru-RU" altLang="ru-RU" sz="3000" baseline="30000"/>
              <a:t>а</a:t>
            </a:r>
            <a:r>
              <a:rPr lang="ru-RU" altLang="ru-RU" sz="3000"/>
              <a:t>, 6</a:t>
            </a:r>
            <a:r>
              <a:rPr lang="ru-RU" altLang="ru-RU" sz="3000" baseline="30000"/>
              <a:t>б</a:t>
            </a:r>
            <a:r>
              <a:rPr lang="ru-RU" altLang="ru-RU" sz="3000"/>
              <a:t> классов</a:t>
            </a:r>
            <a:r>
              <a:rPr lang="en-US" altLang="ru-RU" sz="3000"/>
              <a:t>?</a:t>
            </a:r>
            <a:endParaRPr lang="ru-RU" altLang="ru-RU" sz="30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2432</TotalTime>
  <Words>484</Words>
  <Application>Microsoft Office PowerPoint</Application>
  <PresentationFormat>Экран (4:3)</PresentationFormat>
  <Paragraphs>112</Paragraphs>
  <Slides>15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3</vt:i4>
      </vt:variant>
      <vt:variant>
        <vt:lpstr>Заголовки слайдов</vt:lpstr>
      </vt:variant>
      <vt:variant>
        <vt:i4>15</vt:i4>
      </vt:variant>
    </vt:vector>
  </HeadingPairs>
  <TitlesOfParts>
    <vt:vector size="23" baseType="lpstr">
      <vt:lpstr>Arial</vt:lpstr>
      <vt:lpstr>Book Antiqua</vt:lpstr>
      <vt:lpstr>Times New Roman</vt:lpstr>
      <vt:lpstr>Sylfaen</vt:lpstr>
      <vt:lpstr>Оформление по умолчанию</vt:lpstr>
      <vt:lpstr>Microsoft Equation 3.0</vt:lpstr>
      <vt:lpstr>Диаграмма Microsoft Office Excel</vt:lpstr>
      <vt:lpstr>CorelDRAW 9.0 Graphic</vt:lpstr>
      <vt:lpstr>Презентация PowerPoint</vt:lpstr>
      <vt:lpstr>ОТКРЫТЫЙ УРОК  ПО МАТЕМАТИКЕ В 6б КЛАССЕ ЛИЦЕЯ № 179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Your Company Name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Закуцкая Марина Владимировна</dc:creator>
  <cp:lastModifiedBy>Денис Карпов</cp:lastModifiedBy>
  <cp:revision>240</cp:revision>
  <dcterms:created xsi:type="dcterms:W3CDTF">2005-10-23T08:14:08Z</dcterms:created>
  <dcterms:modified xsi:type="dcterms:W3CDTF">2019-12-22T19:31:06Z</dcterms:modified>
</cp:coreProperties>
</file>