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9"/>
  </p:notesMasterIdLst>
  <p:sldIdLst>
    <p:sldId id="257" r:id="rId2"/>
    <p:sldId id="299" r:id="rId3"/>
    <p:sldId id="300" r:id="rId4"/>
    <p:sldId id="319" r:id="rId5"/>
    <p:sldId id="342" r:id="rId6"/>
    <p:sldId id="320" r:id="rId7"/>
    <p:sldId id="335" r:id="rId8"/>
    <p:sldId id="337" r:id="rId9"/>
    <p:sldId id="338" r:id="rId10"/>
    <p:sldId id="339" r:id="rId11"/>
    <p:sldId id="340" r:id="rId12"/>
    <p:sldId id="341" r:id="rId13"/>
    <p:sldId id="343" r:id="rId14"/>
    <p:sldId id="344" r:id="rId15"/>
    <p:sldId id="345" r:id="rId16"/>
    <p:sldId id="346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CC3300"/>
    <a:srgbClr val="008000"/>
    <a:srgbClr val="FF66FF"/>
    <a:srgbClr val="9900CC"/>
    <a:srgbClr val="33CCFF"/>
    <a:srgbClr val="DDDDDD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411" autoAdjust="0"/>
  </p:normalViewPr>
  <p:slideViewPr>
    <p:cSldViewPr>
      <p:cViewPr varScale="1">
        <p:scale>
          <a:sx n="85" d="100"/>
          <a:sy n="85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F7DE4D-1132-42E8-9CF9-3A67FD24764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97B555-F971-4EEF-A9AC-50AB91592EC3}">
      <dgm:prSet phldrT="[Текст]"/>
      <dgm:spPr/>
      <dgm:t>
        <a:bodyPr/>
        <a:lstStyle/>
        <a:p>
          <a:r>
            <a:rPr lang="ru-RU" dirty="0"/>
            <a:t>Определение трапеции</a:t>
          </a:r>
        </a:p>
      </dgm:t>
    </dgm:pt>
    <dgm:pt modelId="{199790F4-9FCA-4D0A-8485-6E682103CA6B}" type="parTrans" cxnId="{CE1E0635-4849-4CE9-9E11-BC86DFB51E54}">
      <dgm:prSet/>
      <dgm:spPr/>
      <dgm:t>
        <a:bodyPr/>
        <a:lstStyle/>
        <a:p>
          <a:endParaRPr lang="ru-RU"/>
        </a:p>
      </dgm:t>
    </dgm:pt>
    <dgm:pt modelId="{365CDA10-681E-41F6-B79C-7934A6DCEEE4}" type="sibTrans" cxnId="{CE1E0635-4849-4CE9-9E11-BC86DFB51E54}">
      <dgm:prSet/>
      <dgm:spPr/>
      <dgm:t>
        <a:bodyPr/>
        <a:lstStyle/>
        <a:p>
          <a:endParaRPr lang="ru-RU"/>
        </a:p>
      </dgm:t>
    </dgm:pt>
    <dgm:pt modelId="{AD0F0FB4-9043-416B-B039-D834A99FDC81}">
      <dgm:prSet phldrT="[Текст]"/>
      <dgm:spPr/>
      <dgm:t>
        <a:bodyPr/>
        <a:lstStyle/>
        <a:p>
          <a:r>
            <a:rPr lang="ru-RU" dirty="0"/>
            <a:t>Значение термина</a:t>
          </a:r>
        </a:p>
      </dgm:t>
    </dgm:pt>
    <dgm:pt modelId="{4A3A655B-1F84-40BB-9C9D-9618A78004ED}" type="parTrans" cxnId="{69A31B52-47D8-4952-9181-7A5DE7F8005C}">
      <dgm:prSet/>
      <dgm:spPr/>
      <dgm:t>
        <a:bodyPr/>
        <a:lstStyle/>
        <a:p>
          <a:endParaRPr lang="ru-RU"/>
        </a:p>
      </dgm:t>
    </dgm:pt>
    <dgm:pt modelId="{0B7F0D7F-1BA7-44B6-86FF-922EE54C5B96}" type="sibTrans" cxnId="{69A31B52-47D8-4952-9181-7A5DE7F8005C}">
      <dgm:prSet/>
      <dgm:spPr/>
      <dgm:t>
        <a:bodyPr/>
        <a:lstStyle/>
        <a:p>
          <a:endParaRPr lang="ru-RU"/>
        </a:p>
      </dgm:t>
    </dgm:pt>
    <dgm:pt modelId="{68161AD5-DAF5-4770-9B37-E08A12AE7C83}">
      <dgm:prSet phldrT="[Текст]"/>
      <dgm:spPr/>
      <dgm:t>
        <a:bodyPr/>
        <a:lstStyle/>
        <a:p>
          <a:r>
            <a:rPr lang="ru-RU" dirty="0"/>
            <a:t>Происхождение слова</a:t>
          </a:r>
        </a:p>
      </dgm:t>
    </dgm:pt>
    <dgm:pt modelId="{1837F841-1EEC-4DA9-840E-AD2F798D3803}" type="sibTrans" cxnId="{0465CA2B-89C1-42BA-BACC-30374A1BE5F9}">
      <dgm:prSet/>
      <dgm:spPr/>
      <dgm:t>
        <a:bodyPr/>
        <a:lstStyle/>
        <a:p>
          <a:endParaRPr lang="ru-RU"/>
        </a:p>
      </dgm:t>
    </dgm:pt>
    <dgm:pt modelId="{549C858A-2025-4F63-8521-25E25574BF62}" type="parTrans" cxnId="{0465CA2B-89C1-42BA-BACC-30374A1BE5F9}">
      <dgm:prSet/>
      <dgm:spPr/>
      <dgm:t>
        <a:bodyPr/>
        <a:lstStyle/>
        <a:p>
          <a:endParaRPr lang="ru-RU"/>
        </a:p>
      </dgm:t>
    </dgm:pt>
    <dgm:pt modelId="{B3914D2B-C2AB-4C65-B72F-CB34DBB8C810}" type="pres">
      <dgm:prSet presAssocID="{F8F7DE4D-1132-42E8-9CF9-3A67FD247647}" presName="linear" presStyleCnt="0">
        <dgm:presLayoutVars>
          <dgm:dir/>
          <dgm:animLvl val="lvl"/>
          <dgm:resizeHandles val="exact"/>
        </dgm:presLayoutVars>
      </dgm:prSet>
      <dgm:spPr/>
    </dgm:pt>
    <dgm:pt modelId="{FAEE99B3-222C-402B-AF2B-3F1B289974BB}" type="pres">
      <dgm:prSet presAssocID="{AD97B555-F971-4EEF-A9AC-50AB91592EC3}" presName="parentLin" presStyleCnt="0"/>
      <dgm:spPr/>
    </dgm:pt>
    <dgm:pt modelId="{D946C0E7-9813-4CBE-A026-F3EEEF398D3A}" type="pres">
      <dgm:prSet presAssocID="{AD97B555-F971-4EEF-A9AC-50AB91592EC3}" presName="parentLeftMargin" presStyleLbl="node1" presStyleIdx="0" presStyleCnt="3"/>
      <dgm:spPr/>
    </dgm:pt>
    <dgm:pt modelId="{0C5E94EB-B40A-470A-BA71-8DE08078E50A}" type="pres">
      <dgm:prSet presAssocID="{AD97B555-F971-4EEF-A9AC-50AB91592EC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12F97C8-EA4B-474C-A2E7-1D64989CF70C}" type="pres">
      <dgm:prSet presAssocID="{AD97B555-F971-4EEF-A9AC-50AB91592EC3}" presName="negativeSpace" presStyleCnt="0"/>
      <dgm:spPr/>
    </dgm:pt>
    <dgm:pt modelId="{8C657C07-85A3-4969-9A8E-F2C6D07560E8}" type="pres">
      <dgm:prSet presAssocID="{AD97B555-F971-4EEF-A9AC-50AB91592EC3}" presName="childText" presStyleLbl="conFgAcc1" presStyleIdx="0" presStyleCnt="3">
        <dgm:presLayoutVars>
          <dgm:bulletEnabled val="1"/>
        </dgm:presLayoutVars>
      </dgm:prSet>
      <dgm:spPr/>
    </dgm:pt>
    <dgm:pt modelId="{19A0113B-7AF5-47CC-A470-CC264D6EDBFD}" type="pres">
      <dgm:prSet presAssocID="{365CDA10-681E-41F6-B79C-7934A6DCEEE4}" presName="spaceBetweenRectangles" presStyleCnt="0"/>
      <dgm:spPr/>
    </dgm:pt>
    <dgm:pt modelId="{A0587277-24BF-49F0-A8C6-294992CC0716}" type="pres">
      <dgm:prSet presAssocID="{68161AD5-DAF5-4770-9B37-E08A12AE7C83}" presName="parentLin" presStyleCnt="0"/>
      <dgm:spPr/>
    </dgm:pt>
    <dgm:pt modelId="{5EDBD6F0-C33B-4531-BB06-2621373DBCA3}" type="pres">
      <dgm:prSet presAssocID="{68161AD5-DAF5-4770-9B37-E08A12AE7C83}" presName="parentLeftMargin" presStyleLbl="node1" presStyleIdx="0" presStyleCnt="3"/>
      <dgm:spPr/>
    </dgm:pt>
    <dgm:pt modelId="{C583986E-F87F-40E6-A1AC-96F26EB0919C}" type="pres">
      <dgm:prSet presAssocID="{68161AD5-DAF5-4770-9B37-E08A12AE7C8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89CDE71-6553-4F8B-ACA5-97841F70ACBB}" type="pres">
      <dgm:prSet presAssocID="{68161AD5-DAF5-4770-9B37-E08A12AE7C83}" presName="negativeSpace" presStyleCnt="0"/>
      <dgm:spPr/>
    </dgm:pt>
    <dgm:pt modelId="{D9DB2FC6-11AF-4417-9C94-7EECF56BD0D2}" type="pres">
      <dgm:prSet presAssocID="{68161AD5-DAF5-4770-9B37-E08A12AE7C83}" presName="childText" presStyleLbl="conFgAcc1" presStyleIdx="1" presStyleCnt="3">
        <dgm:presLayoutVars>
          <dgm:bulletEnabled val="1"/>
        </dgm:presLayoutVars>
      </dgm:prSet>
      <dgm:spPr/>
    </dgm:pt>
    <dgm:pt modelId="{7EC42AB1-02B1-4474-88D7-710D4E67E019}" type="pres">
      <dgm:prSet presAssocID="{1837F841-1EEC-4DA9-840E-AD2F798D3803}" presName="spaceBetweenRectangles" presStyleCnt="0"/>
      <dgm:spPr/>
    </dgm:pt>
    <dgm:pt modelId="{9B770143-3EEC-4454-ABF4-BBC662ADCAD8}" type="pres">
      <dgm:prSet presAssocID="{AD0F0FB4-9043-416B-B039-D834A99FDC81}" presName="parentLin" presStyleCnt="0"/>
      <dgm:spPr/>
    </dgm:pt>
    <dgm:pt modelId="{414CCCA3-DC1B-4180-BFA7-B4C784F25B18}" type="pres">
      <dgm:prSet presAssocID="{AD0F0FB4-9043-416B-B039-D834A99FDC81}" presName="parentLeftMargin" presStyleLbl="node1" presStyleIdx="1" presStyleCnt="3"/>
      <dgm:spPr/>
    </dgm:pt>
    <dgm:pt modelId="{31F212A7-C106-40F7-A455-C854DBDB620B}" type="pres">
      <dgm:prSet presAssocID="{AD0F0FB4-9043-416B-B039-D834A99FDC81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D8B7464-8F5D-4328-9E6C-8292C2D6BBB3}" type="pres">
      <dgm:prSet presAssocID="{AD0F0FB4-9043-416B-B039-D834A99FDC81}" presName="negativeSpace" presStyleCnt="0"/>
      <dgm:spPr/>
    </dgm:pt>
    <dgm:pt modelId="{F6FBA99E-5295-4CEE-9DDA-C87610CF28C5}" type="pres">
      <dgm:prSet presAssocID="{AD0F0FB4-9043-416B-B039-D834A99FDC8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465CA2B-89C1-42BA-BACC-30374A1BE5F9}" srcId="{F8F7DE4D-1132-42E8-9CF9-3A67FD247647}" destId="{68161AD5-DAF5-4770-9B37-E08A12AE7C83}" srcOrd="1" destOrd="0" parTransId="{549C858A-2025-4F63-8521-25E25574BF62}" sibTransId="{1837F841-1EEC-4DA9-840E-AD2F798D3803}"/>
    <dgm:cxn modelId="{CE1E0635-4849-4CE9-9E11-BC86DFB51E54}" srcId="{F8F7DE4D-1132-42E8-9CF9-3A67FD247647}" destId="{AD97B555-F971-4EEF-A9AC-50AB91592EC3}" srcOrd="0" destOrd="0" parTransId="{199790F4-9FCA-4D0A-8485-6E682103CA6B}" sibTransId="{365CDA10-681E-41F6-B79C-7934A6DCEEE4}"/>
    <dgm:cxn modelId="{4BDD3435-82D6-4E93-8E09-C9FB457790DA}" type="presOf" srcId="{F8F7DE4D-1132-42E8-9CF9-3A67FD247647}" destId="{B3914D2B-C2AB-4C65-B72F-CB34DBB8C810}" srcOrd="0" destOrd="0" presId="urn:microsoft.com/office/officeart/2005/8/layout/list1"/>
    <dgm:cxn modelId="{167F2B37-C206-4A36-94FD-A81748BD4375}" type="presOf" srcId="{AD97B555-F971-4EEF-A9AC-50AB91592EC3}" destId="{D946C0E7-9813-4CBE-A026-F3EEEF398D3A}" srcOrd="0" destOrd="0" presId="urn:microsoft.com/office/officeart/2005/8/layout/list1"/>
    <dgm:cxn modelId="{89B2E14B-EEE4-439E-8A45-6BCE3429A568}" type="presOf" srcId="{AD97B555-F971-4EEF-A9AC-50AB91592EC3}" destId="{0C5E94EB-B40A-470A-BA71-8DE08078E50A}" srcOrd="1" destOrd="0" presId="urn:microsoft.com/office/officeart/2005/8/layout/list1"/>
    <dgm:cxn modelId="{69A31B52-47D8-4952-9181-7A5DE7F8005C}" srcId="{F8F7DE4D-1132-42E8-9CF9-3A67FD247647}" destId="{AD0F0FB4-9043-416B-B039-D834A99FDC81}" srcOrd="2" destOrd="0" parTransId="{4A3A655B-1F84-40BB-9C9D-9618A78004ED}" sibTransId="{0B7F0D7F-1BA7-44B6-86FF-922EE54C5B96}"/>
    <dgm:cxn modelId="{F73E0476-55FD-44A8-8449-B9EB47595176}" type="presOf" srcId="{68161AD5-DAF5-4770-9B37-E08A12AE7C83}" destId="{5EDBD6F0-C33B-4531-BB06-2621373DBCA3}" srcOrd="0" destOrd="0" presId="urn:microsoft.com/office/officeart/2005/8/layout/list1"/>
    <dgm:cxn modelId="{7AFA17A1-C908-4006-B645-F2DDF88A70AD}" type="presOf" srcId="{AD0F0FB4-9043-416B-B039-D834A99FDC81}" destId="{31F212A7-C106-40F7-A455-C854DBDB620B}" srcOrd="1" destOrd="0" presId="urn:microsoft.com/office/officeart/2005/8/layout/list1"/>
    <dgm:cxn modelId="{5E966FA9-158E-4F77-9421-7B006284BFE1}" type="presOf" srcId="{68161AD5-DAF5-4770-9B37-E08A12AE7C83}" destId="{C583986E-F87F-40E6-A1AC-96F26EB0919C}" srcOrd="1" destOrd="0" presId="urn:microsoft.com/office/officeart/2005/8/layout/list1"/>
    <dgm:cxn modelId="{321F7FF2-E848-490A-BC33-959C557325D7}" type="presOf" srcId="{AD0F0FB4-9043-416B-B039-D834A99FDC81}" destId="{414CCCA3-DC1B-4180-BFA7-B4C784F25B18}" srcOrd="0" destOrd="0" presId="urn:microsoft.com/office/officeart/2005/8/layout/list1"/>
    <dgm:cxn modelId="{F6BAAB71-AD6B-45C0-ACAF-6F0E80A5D34C}" type="presParOf" srcId="{B3914D2B-C2AB-4C65-B72F-CB34DBB8C810}" destId="{FAEE99B3-222C-402B-AF2B-3F1B289974BB}" srcOrd="0" destOrd="0" presId="urn:microsoft.com/office/officeart/2005/8/layout/list1"/>
    <dgm:cxn modelId="{57A6DD17-FC2E-416E-8C90-607458D7F4D6}" type="presParOf" srcId="{FAEE99B3-222C-402B-AF2B-3F1B289974BB}" destId="{D946C0E7-9813-4CBE-A026-F3EEEF398D3A}" srcOrd="0" destOrd="0" presId="urn:microsoft.com/office/officeart/2005/8/layout/list1"/>
    <dgm:cxn modelId="{84E267D2-378B-438F-B175-D2902BB9253A}" type="presParOf" srcId="{FAEE99B3-222C-402B-AF2B-3F1B289974BB}" destId="{0C5E94EB-B40A-470A-BA71-8DE08078E50A}" srcOrd="1" destOrd="0" presId="urn:microsoft.com/office/officeart/2005/8/layout/list1"/>
    <dgm:cxn modelId="{8F5419FF-63BA-44D9-90E7-C1B67A29A29D}" type="presParOf" srcId="{B3914D2B-C2AB-4C65-B72F-CB34DBB8C810}" destId="{612F97C8-EA4B-474C-A2E7-1D64989CF70C}" srcOrd="1" destOrd="0" presId="urn:microsoft.com/office/officeart/2005/8/layout/list1"/>
    <dgm:cxn modelId="{2D607C99-DC1D-4771-AA62-D3721BD4B621}" type="presParOf" srcId="{B3914D2B-C2AB-4C65-B72F-CB34DBB8C810}" destId="{8C657C07-85A3-4969-9A8E-F2C6D07560E8}" srcOrd="2" destOrd="0" presId="urn:microsoft.com/office/officeart/2005/8/layout/list1"/>
    <dgm:cxn modelId="{EC069202-DEB9-430D-931E-8E2D806D83CE}" type="presParOf" srcId="{B3914D2B-C2AB-4C65-B72F-CB34DBB8C810}" destId="{19A0113B-7AF5-47CC-A470-CC264D6EDBFD}" srcOrd="3" destOrd="0" presId="urn:microsoft.com/office/officeart/2005/8/layout/list1"/>
    <dgm:cxn modelId="{483D2DF0-4435-4663-87A8-FE588A06B3A3}" type="presParOf" srcId="{B3914D2B-C2AB-4C65-B72F-CB34DBB8C810}" destId="{A0587277-24BF-49F0-A8C6-294992CC0716}" srcOrd="4" destOrd="0" presId="urn:microsoft.com/office/officeart/2005/8/layout/list1"/>
    <dgm:cxn modelId="{8B150705-C17B-4CA8-962F-84680E9CAE4B}" type="presParOf" srcId="{A0587277-24BF-49F0-A8C6-294992CC0716}" destId="{5EDBD6F0-C33B-4531-BB06-2621373DBCA3}" srcOrd="0" destOrd="0" presId="urn:microsoft.com/office/officeart/2005/8/layout/list1"/>
    <dgm:cxn modelId="{D7774361-CB80-42F4-AF6A-450EF144884A}" type="presParOf" srcId="{A0587277-24BF-49F0-A8C6-294992CC0716}" destId="{C583986E-F87F-40E6-A1AC-96F26EB0919C}" srcOrd="1" destOrd="0" presId="urn:microsoft.com/office/officeart/2005/8/layout/list1"/>
    <dgm:cxn modelId="{5F34CBA2-3F32-4D6F-9E62-8816245693CE}" type="presParOf" srcId="{B3914D2B-C2AB-4C65-B72F-CB34DBB8C810}" destId="{089CDE71-6553-4F8B-ACA5-97841F70ACBB}" srcOrd="5" destOrd="0" presId="urn:microsoft.com/office/officeart/2005/8/layout/list1"/>
    <dgm:cxn modelId="{936E1F99-F543-40C8-BC4A-DF7BE582821D}" type="presParOf" srcId="{B3914D2B-C2AB-4C65-B72F-CB34DBB8C810}" destId="{D9DB2FC6-11AF-4417-9C94-7EECF56BD0D2}" srcOrd="6" destOrd="0" presId="urn:microsoft.com/office/officeart/2005/8/layout/list1"/>
    <dgm:cxn modelId="{14154FA1-1FCC-407D-A83E-F4041856E6C8}" type="presParOf" srcId="{B3914D2B-C2AB-4C65-B72F-CB34DBB8C810}" destId="{7EC42AB1-02B1-4474-88D7-710D4E67E019}" srcOrd="7" destOrd="0" presId="urn:microsoft.com/office/officeart/2005/8/layout/list1"/>
    <dgm:cxn modelId="{BEEC5939-2DAE-4BBC-A030-FE2387D3EB05}" type="presParOf" srcId="{B3914D2B-C2AB-4C65-B72F-CB34DBB8C810}" destId="{9B770143-3EEC-4454-ABF4-BBC662ADCAD8}" srcOrd="8" destOrd="0" presId="urn:microsoft.com/office/officeart/2005/8/layout/list1"/>
    <dgm:cxn modelId="{21866D2B-AD96-471E-8055-D206C456CA4F}" type="presParOf" srcId="{9B770143-3EEC-4454-ABF4-BBC662ADCAD8}" destId="{414CCCA3-DC1B-4180-BFA7-B4C784F25B18}" srcOrd="0" destOrd="0" presId="urn:microsoft.com/office/officeart/2005/8/layout/list1"/>
    <dgm:cxn modelId="{EC5124E7-BF26-422B-840B-C7EB73BC1F50}" type="presParOf" srcId="{9B770143-3EEC-4454-ABF4-BBC662ADCAD8}" destId="{31F212A7-C106-40F7-A455-C854DBDB620B}" srcOrd="1" destOrd="0" presId="urn:microsoft.com/office/officeart/2005/8/layout/list1"/>
    <dgm:cxn modelId="{F78FCE6F-255A-45B0-9B49-14CD6E0E0BF7}" type="presParOf" srcId="{B3914D2B-C2AB-4C65-B72F-CB34DBB8C810}" destId="{8D8B7464-8F5D-4328-9E6C-8292C2D6BBB3}" srcOrd="9" destOrd="0" presId="urn:microsoft.com/office/officeart/2005/8/layout/list1"/>
    <dgm:cxn modelId="{256FA3F1-F5D4-4A92-96E6-536155993722}" type="presParOf" srcId="{B3914D2B-C2AB-4C65-B72F-CB34DBB8C810}" destId="{F6FBA99E-5295-4CEE-9DDA-C87610CF28C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657C07-85A3-4969-9A8E-F2C6D07560E8}">
      <dsp:nvSpPr>
        <dsp:cNvPr id="0" name=""/>
        <dsp:cNvSpPr/>
      </dsp:nvSpPr>
      <dsp:spPr>
        <a:xfrm>
          <a:off x="0" y="565180"/>
          <a:ext cx="6096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5E94EB-B40A-470A-BA71-8DE08078E50A}">
      <dsp:nvSpPr>
        <dsp:cNvPr id="0" name=""/>
        <dsp:cNvSpPr/>
      </dsp:nvSpPr>
      <dsp:spPr>
        <a:xfrm>
          <a:off x="304800" y="137140"/>
          <a:ext cx="426720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Определение трапеции</a:t>
          </a:r>
        </a:p>
      </dsp:txBody>
      <dsp:txXfrm>
        <a:off x="304800" y="137140"/>
        <a:ext cx="4267200" cy="856080"/>
      </dsp:txXfrm>
    </dsp:sp>
    <dsp:sp modelId="{D9DB2FC6-11AF-4417-9C94-7EECF56BD0D2}">
      <dsp:nvSpPr>
        <dsp:cNvPr id="0" name=""/>
        <dsp:cNvSpPr/>
      </dsp:nvSpPr>
      <dsp:spPr>
        <a:xfrm>
          <a:off x="0" y="1880620"/>
          <a:ext cx="6096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83986E-F87F-40E6-A1AC-96F26EB0919C}">
      <dsp:nvSpPr>
        <dsp:cNvPr id="0" name=""/>
        <dsp:cNvSpPr/>
      </dsp:nvSpPr>
      <dsp:spPr>
        <a:xfrm>
          <a:off x="304800" y="1452580"/>
          <a:ext cx="426720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Происхождение слова</a:t>
          </a:r>
        </a:p>
      </dsp:txBody>
      <dsp:txXfrm>
        <a:off x="304800" y="1452580"/>
        <a:ext cx="4267200" cy="856080"/>
      </dsp:txXfrm>
    </dsp:sp>
    <dsp:sp modelId="{F6FBA99E-5295-4CEE-9DDA-C87610CF28C5}">
      <dsp:nvSpPr>
        <dsp:cNvPr id="0" name=""/>
        <dsp:cNvSpPr/>
      </dsp:nvSpPr>
      <dsp:spPr>
        <a:xfrm>
          <a:off x="0" y="3196059"/>
          <a:ext cx="6096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212A7-C106-40F7-A455-C854DBDB620B}">
      <dsp:nvSpPr>
        <dsp:cNvPr id="0" name=""/>
        <dsp:cNvSpPr/>
      </dsp:nvSpPr>
      <dsp:spPr>
        <a:xfrm>
          <a:off x="304800" y="2768020"/>
          <a:ext cx="426720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Значение термина</a:t>
          </a:r>
        </a:p>
      </dsp:txBody>
      <dsp:txXfrm>
        <a:off x="304800" y="2768020"/>
        <a:ext cx="4267200" cy="856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73AF750-8394-4EEE-B3D4-5F9025496C4F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741B94B-D8D1-46AE-8B5A-8BE7EC620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C2AD11-EEE6-4305-8A16-00434F2A0B9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96B281-1765-45BE-BBED-FD2189EAB9E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655678-D5A7-4874-8301-2A312AF8EC2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6E904A-5C08-40F7-8D97-BF6F08DFB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AB0AB-1AB0-4793-BBC7-6F8D3F963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A2BF-867B-4851-AD8A-CACF849B5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6610-CF82-4C3F-9317-7098C83ED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30BCE6-BA31-475C-9E32-6F0D1142F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7C276-BB31-4895-9818-609A93811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B8980-57DD-4973-A29E-8F9D91147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671CC-5169-4F87-8820-A67FF0393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7F525A-80E5-46A1-BB84-ADC8EA322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ED747-5BAD-41F1-90A9-EF8606ECE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C3852-03A6-4F9C-A32C-A0D05091C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9AF7F77-9398-4EBA-9A7E-209C1CA8B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9" r:id="rId2"/>
    <p:sldLayoutId id="2147483697" r:id="rId3"/>
    <p:sldLayoutId id="2147483690" r:id="rId4"/>
    <p:sldLayoutId id="2147483691" r:id="rId5"/>
    <p:sldLayoutId id="2147483692" r:id="rId6"/>
    <p:sldLayoutId id="2147483698" r:id="rId7"/>
    <p:sldLayoutId id="2147483693" r:id="rId8"/>
    <p:sldLayoutId id="2147483699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362950" cy="1574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tx2">
                    <a:satMod val="130000"/>
                  </a:schemeClr>
                </a:solidFill>
              </a:rPr>
              <a:t>ОТКРЫТЫЙ УРОК </a:t>
            </a:r>
            <a:br>
              <a:rPr lang="ru-RU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000" dirty="0">
                <a:solidFill>
                  <a:schemeClr val="tx2">
                    <a:satMod val="130000"/>
                  </a:schemeClr>
                </a:solidFill>
              </a:rPr>
              <a:t>ПО МАТЕМАТИКЕ В 8</a:t>
            </a:r>
            <a:r>
              <a:rPr lang="ru-RU" sz="4000" baseline="30000" dirty="0">
                <a:solidFill>
                  <a:schemeClr val="tx2">
                    <a:satMod val="130000"/>
                  </a:schemeClr>
                </a:solidFill>
              </a:rPr>
              <a:t>в</a:t>
            </a:r>
            <a:r>
              <a:rPr lang="ru-RU" sz="4000" dirty="0">
                <a:solidFill>
                  <a:schemeClr val="tx2">
                    <a:satMod val="130000"/>
                  </a:schemeClr>
                </a:solidFill>
              </a:rPr>
              <a:t> КЛАССЕ</a:t>
            </a:r>
            <a:br>
              <a:rPr lang="ru-RU" sz="40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000" dirty="0">
                <a:solidFill>
                  <a:schemeClr val="tx2">
                    <a:satMod val="130000"/>
                  </a:schemeClr>
                </a:solidFill>
              </a:rPr>
              <a:t>ЛИЦЕЯ № 179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2714620"/>
            <a:ext cx="91440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00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ТЕМА УРОКА </a:t>
            </a:r>
            <a:br>
              <a:rPr lang="ru-RU" sz="50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50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</a:rPr>
              <a:t>“</a:t>
            </a:r>
            <a:r>
              <a:rPr lang="ru-RU" sz="50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</a:rPr>
              <a:t>Трапеция</a:t>
            </a:r>
            <a:r>
              <a:rPr lang="en-US" sz="50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 Antiqua" pitchFamily="18" charset="0"/>
              </a:rPr>
              <a:t>”</a:t>
            </a:r>
            <a:endParaRPr lang="ru-RU" sz="50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395288" y="55260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0">
                <a:solidFill>
                  <a:schemeClr val="tx2"/>
                </a:solidFill>
              </a:rPr>
              <a:t>УЧИТЕЛЬ</a:t>
            </a:r>
            <a:r>
              <a:rPr lang="en-US" sz="4000" b="0">
                <a:solidFill>
                  <a:schemeClr val="tx2"/>
                </a:solidFill>
              </a:rPr>
              <a:t>: </a:t>
            </a:r>
            <a:r>
              <a:rPr lang="ru-RU" sz="4000" b="0">
                <a:solidFill>
                  <a:schemeClr val="tx2"/>
                </a:solidFill>
              </a:rPr>
              <a:t>ЗАКУЦКАЯ М.В.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5886450" y="500063"/>
            <a:ext cx="2743200" cy="185737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600">
                <a:solidFill>
                  <a:srgbClr val="C00000"/>
                </a:solidFill>
              </a:rPr>
              <a:t>Найти площадь трапеции.</a:t>
            </a:r>
          </a:p>
        </p:txBody>
      </p:sp>
      <p:sp>
        <p:nvSpPr>
          <p:cNvPr id="14339" name="Текст 5"/>
          <p:cNvSpPr>
            <a:spLocks noGrp="1"/>
          </p:cNvSpPr>
          <p:nvPr>
            <p:ph type="body" sz="half" idx="2"/>
          </p:nvPr>
        </p:nvSpPr>
        <p:spPr>
          <a:xfrm>
            <a:off x="838200" y="5500688"/>
            <a:ext cx="7805738" cy="11430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428625" y="2714625"/>
            <a:ext cx="3214688" cy="6429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500188" y="1428750"/>
            <a:ext cx="1571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2607469" y="1893094"/>
            <a:ext cx="3214688" cy="2286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57250" y="4643438"/>
            <a:ext cx="4500563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500188" y="1428750"/>
            <a:ext cx="3857625" cy="3214688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57188" y="1928812"/>
            <a:ext cx="3214688" cy="2214563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6" name="TextBox 32"/>
          <p:cNvSpPr txBox="1">
            <a:spLocks noChangeArrowheads="1"/>
          </p:cNvSpPr>
          <p:nvPr/>
        </p:nvSpPr>
        <p:spPr bwMode="auto">
          <a:xfrm>
            <a:off x="2143125" y="1000125"/>
            <a:ext cx="312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2</a:t>
            </a:r>
          </a:p>
        </p:txBody>
      </p:sp>
      <p:sp>
        <p:nvSpPr>
          <p:cNvPr id="14347" name="TextBox 33"/>
          <p:cNvSpPr txBox="1">
            <a:spLocks noChangeArrowheads="1"/>
          </p:cNvSpPr>
          <p:nvPr/>
        </p:nvSpPr>
        <p:spPr bwMode="auto">
          <a:xfrm>
            <a:off x="2786063" y="41433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8</a:t>
            </a:r>
          </a:p>
        </p:txBody>
      </p:sp>
      <p:sp>
        <p:nvSpPr>
          <p:cNvPr id="14348" name="TextBox 23"/>
          <p:cNvSpPr txBox="1">
            <a:spLocks noChangeArrowheads="1"/>
          </p:cNvSpPr>
          <p:nvPr/>
        </p:nvSpPr>
        <p:spPr bwMode="auto">
          <a:xfrm>
            <a:off x="2000250" y="1500188"/>
            <a:ext cx="928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 = </a:t>
            </a:r>
            <a:r>
              <a:rPr lang="ru-RU"/>
              <a:t>3 </a:t>
            </a:r>
          </a:p>
        </p:txBody>
      </p:sp>
      <p:sp>
        <p:nvSpPr>
          <p:cNvPr id="14349" name="TextBox 24"/>
          <p:cNvSpPr txBox="1">
            <a:spLocks noChangeArrowheads="1"/>
          </p:cNvSpPr>
          <p:nvPr/>
        </p:nvSpPr>
        <p:spPr bwMode="auto">
          <a:xfrm>
            <a:off x="1500188" y="2286000"/>
            <a:ext cx="857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 = 5</a:t>
            </a: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500166" y="1428736"/>
            <a:ext cx="1000132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500166" y="1428736"/>
            <a:ext cx="1000132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500034" y="2643182"/>
            <a:ext cx="2357454" cy="1643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-428660" y="2714620"/>
            <a:ext cx="321471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Площадь трапеции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100" y="1285860"/>
            <a:ext cx="7499350" cy="4962540"/>
          </a:xfrm>
        </p:spPr>
        <p:txBody>
          <a:bodyPr/>
          <a:lstStyle/>
          <a:p>
            <a:pPr lvl="8">
              <a:buNone/>
            </a:pPr>
            <a:r>
              <a:rPr lang="ru-RU" sz="3200" b="1" dirty="0"/>
              <a:t>1) Площадь трапеции равна произведению </a:t>
            </a:r>
            <a:r>
              <a:rPr lang="ru-RU" sz="3200" b="1" dirty="0" err="1"/>
              <a:t>полусуммы</a:t>
            </a:r>
            <a:r>
              <a:rPr lang="ru-RU" sz="3200" b="1" dirty="0"/>
              <a:t> её оснований на высоту</a:t>
            </a:r>
            <a:r>
              <a:rPr lang="en-US" sz="3200" b="1" dirty="0"/>
              <a:t>;</a:t>
            </a:r>
          </a:p>
          <a:p>
            <a:r>
              <a:rPr lang="en-US" b="1" dirty="0"/>
              <a:t>2) </a:t>
            </a:r>
            <a:r>
              <a:rPr lang="ru-RU" b="1" dirty="0"/>
              <a:t>площадь трапеции равна произведению одной из её боковых сторон на перпендикуляр, проведенный из середины другой боковой стороны к прямой, содержащей первую боковую сторону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3042822" cy="3362332"/>
          </a:xfrm>
        </p:spPr>
        <p:txBody>
          <a:bodyPr/>
          <a:lstStyle/>
          <a:p>
            <a:r>
              <a:rPr lang="ru-RU" sz="3200" dirty="0">
                <a:solidFill>
                  <a:srgbClr val="0070C0"/>
                </a:solidFill>
              </a:rPr>
              <a:t>Доказать, </a:t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>что площадь трапеции </a:t>
            </a:r>
            <a:r>
              <a:rPr lang="en-US" sz="3200" dirty="0">
                <a:solidFill>
                  <a:srgbClr val="0070C0"/>
                </a:solidFill>
              </a:rPr>
              <a:t>ABCD </a:t>
            </a:r>
            <a:r>
              <a:rPr lang="ru-RU" sz="3200" dirty="0">
                <a:solidFill>
                  <a:srgbClr val="0070C0"/>
                </a:solidFill>
              </a:rPr>
              <a:t>равна произведению МН на С</a:t>
            </a:r>
            <a:r>
              <a:rPr lang="en-US" sz="3200" dirty="0">
                <a:solidFill>
                  <a:srgbClr val="0070C0"/>
                </a:solidFill>
              </a:rPr>
              <a:t>D</a:t>
            </a:r>
            <a:r>
              <a:rPr lang="ru-RU" sz="3200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-4143436" y="3714752"/>
            <a:ext cx="4419600" cy="3514531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500034" y="2500306"/>
            <a:ext cx="2428892" cy="7143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71670" y="1643050"/>
            <a:ext cx="71438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2750331" y="1678769"/>
            <a:ext cx="2428892" cy="235745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357290" y="4071942"/>
            <a:ext cx="3786214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47" idx="1"/>
          </p:cNvCxnSpPr>
          <p:nvPr/>
        </p:nvCxnSpPr>
        <p:spPr>
          <a:xfrm flipV="1">
            <a:off x="1785918" y="1756278"/>
            <a:ext cx="1143008" cy="9583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714612" y="192880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2857488" y="1928802"/>
            <a:ext cx="142876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 flipH="1" flipV="1">
            <a:off x="1857356" y="2000240"/>
            <a:ext cx="142876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1428728" y="3286124"/>
            <a:ext cx="285752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642910" y="1714488"/>
            <a:ext cx="2428892" cy="2286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14348" y="1643050"/>
            <a:ext cx="207170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14414" y="3929066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1857356" y="1357298"/>
            <a:ext cx="494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2714612" y="1357298"/>
            <a:ext cx="42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000628" y="4000504"/>
            <a:ext cx="42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1571604" y="278605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642910" y="135729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2857488" y="4000504"/>
            <a:ext cx="637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2928926" y="1571612"/>
            <a:ext cx="42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endParaRPr lang="ru-RU" dirty="0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3000364" y="4071942"/>
            <a:ext cx="2143140" cy="1588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16200000" flipH="1">
            <a:off x="2714612" y="1928802"/>
            <a:ext cx="142876" cy="1428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0066FF"/>
                </a:solidFill>
              </a:rPr>
              <a:t>Найти площадь трапеции </a:t>
            </a:r>
            <a:r>
              <a:rPr lang="en-US" sz="3600" dirty="0">
                <a:solidFill>
                  <a:srgbClr val="0066FF"/>
                </a:solidFill>
              </a:rPr>
              <a:t>ABCD.</a:t>
            </a:r>
            <a:endParaRPr lang="ru-RU" sz="3600" dirty="0">
              <a:solidFill>
                <a:srgbClr val="0066FF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-642974" y="6643710"/>
            <a:ext cx="4419600" cy="1014201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71604" y="1500174"/>
            <a:ext cx="221457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85720" y="2500306"/>
            <a:ext cx="2286016" cy="2857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20" idx="0"/>
          </p:cNvCxnSpPr>
          <p:nvPr/>
        </p:nvCxnSpPr>
        <p:spPr>
          <a:xfrm rot="16200000" flipH="1">
            <a:off x="3373166" y="1660251"/>
            <a:ext cx="1588" cy="425346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3500430" y="1785926"/>
            <a:ext cx="2286016" cy="17145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21" idx="2"/>
          </p:cNvCxnSpPr>
          <p:nvPr/>
        </p:nvCxnSpPr>
        <p:spPr>
          <a:xfrm rot="16200000" flipH="1">
            <a:off x="2405283" y="711450"/>
            <a:ext cx="2261733" cy="38634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1285852" y="1500174"/>
            <a:ext cx="2538955" cy="22860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71538" y="3786190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428728" y="1142984"/>
            <a:ext cx="351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714744" y="114298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214942" y="371475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786050" y="235743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643174" y="1500174"/>
            <a:ext cx="9286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</a:t>
            </a:r>
            <a:r>
              <a:rPr lang="en-US" sz="3200" baseline="-25000" dirty="0"/>
              <a:t>1</a:t>
            </a:r>
            <a:endParaRPr lang="ru-RU" sz="3200" dirty="0"/>
          </a:p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714613" y="2714620"/>
            <a:ext cx="6429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</a:t>
            </a:r>
            <a:r>
              <a:rPr lang="en-US" sz="3200" baseline="-25000" dirty="0"/>
              <a:t>2</a:t>
            </a: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Проверочная работа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>
                <a:solidFill>
                  <a:srgbClr val="FF0000"/>
                </a:solidFill>
              </a:rPr>
              <a:t>I</a:t>
            </a:r>
            <a:r>
              <a:rPr lang="ru-RU" u="sng" dirty="0">
                <a:solidFill>
                  <a:srgbClr val="FF0000"/>
                </a:solidFill>
              </a:rPr>
              <a:t> вариант </a:t>
            </a:r>
          </a:p>
          <a:p>
            <a:pPr>
              <a:buNone/>
            </a:pPr>
            <a:r>
              <a:rPr lang="ru-RU" dirty="0"/>
              <a:t>1. </a:t>
            </a:r>
            <a:r>
              <a:rPr lang="ru-RU" dirty="0">
                <a:latin typeface="Arial Black" pitchFamily="34" charset="0"/>
              </a:rPr>
              <a:t>Основания трапеции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3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и </a:t>
            </a:r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12</a:t>
            </a:r>
            <a:r>
              <a:rPr lang="ru-RU" dirty="0">
                <a:latin typeface="Arial Black" pitchFamily="34" charset="0"/>
              </a:rPr>
              <a:t>. Найти длину отрезка, делящего трапецию на две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подобных</a:t>
            </a:r>
            <a:r>
              <a:rPr lang="ru-RU" dirty="0">
                <a:latin typeface="Arial Black" pitchFamily="34" charset="0"/>
              </a:rPr>
              <a:t>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u="sng" dirty="0">
                <a:solidFill>
                  <a:srgbClr val="FF0000"/>
                </a:solidFill>
              </a:rPr>
              <a:t>II</a:t>
            </a:r>
            <a:r>
              <a:rPr lang="ru-RU" u="sng" dirty="0">
                <a:solidFill>
                  <a:srgbClr val="FF0000"/>
                </a:solidFill>
              </a:rPr>
              <a:t> вариант</a:t>
            </a:r>
          </a:p>
          <a:p>
            <a:pPr>
              <a:buNone/>
            </a:pPr>
            <a:r>
              <a:rPr lang="ru-RU" dirty="0"/>
              <a:t>1. </a:t>
            </a:r>
            <a:r>
              <a:rPr lang="ru-RU" dirty="0">
                <a:latin typeface="Arial Black" pitchFamily="34" charset="0"/>
              </a:rPr>
              <a:t>Найти длину отрезка, делящего трапецию на 2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равновеликих</a:t>
            </a:r>
            <a:r>
              <a:rPr lang="ru-RU" dirty="0">
                <a:latin typeface="Arial Black" pitchFamily="34" charset="0"/>
              </a:rPr>
              <a:t>, если её основания равны 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4</a:t>
            </a:r>
            <a:r>
              <a:rPr lang="ru-RU" dirty="0">
                <a:latin typeface="Arial Black" pitchFamily="34" charset="0"/>
              </a:rPr>
              <a:t> и 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>8</a:t>
            </a:r>
            <a:r>
              <a:rPr lang="ru-RU" b="1" dirty="0">
                <a:latin typeface="Arial Black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Продолжение проверочной работы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Arial Black" pitchFamily="34" charset="0"/>
              </a:rPr>
              <a:t>2. </a:t>
            </a:r>
            <a:endParaRPr lang="en-US" dirty="0">
              <a:latin typeface="Arial Black" pitchFamily="34" charset="0"/>
            </a:endParaRPr>
          </a:p>
          <a:p>
            <a:pPr algn="ctr">
              <a:buNone/>
            </a:pPr>
            <a:r>
              <a:rPr lang="ru-RU" sz="2400" dirty="0">
                <a:latin typeface="Arial Black" pitchFamily="34" charset="0"/>
              </a:rPr>
              <a:t>В равнобедренной трапеции АВС</a:t>
            </a:r>
            <a:r>
              <a:rPr lang="en-US" sz="2400" dirty="0">
                <a:latin typeface="Arial Black" pitchFamily="34" charset="0"/>
              </a:rPr>
              <a:t>D </a:t>
            </a:r>
            <a:r>
              <a:rPr lang="ru-RU" sz="2400" dirty="0">
                <a:latin typeface="Arial Black" pitchFamily="34" charset="0"/>
              </a:rPr>
              <a:t>высота равна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5</a:t>
            </a:r>
            <a:r>
              <a:rPr lang="ru-RU" sz="2400" dirty="0">
                <a:latin typeface="Arial Black" pitchFamily="34" charset="0"/>
              </a:rPr>
              <a:t>, </a:t>
            </a:r>
            <a:endParaRPr lang="en-US" sz="2400" dirty="0">
              <a:latin typeface="Arial Black" pitchFamily="34" charset="0"/>
            </a:endParaRPr>
          </a:p>
          <a:p>
            <a:pPr algn="ctr">
              <a:buNone/>
            </a:pPr>
            <a:r>
              <a:rPr lang="ru-RU" sz="2400" dirty="0">
                <a:latin typeface="Arial Black" pitchFamily="34" charset="0"/>
              </a:rPr>
              <a:t>а диагональ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12</a:t>
            </a:r>
            <a:r>
              <a:rPr lang="ru-RU" sz="2400" dirty="0">
                <a:latin typeface="Arial Black" pitchFamily="34" charset="0"/>
              </a:rPr>
              <a:t>. Какова длина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средней линии </a:t>
            </a:r>
            <a:r>
              <a:rPr lang="ru-RU" sz="2400" dirty="0">
                <a:latin typeface="Arial Black" pitchFamily="34" charset="0"/>
              </a:rPr>
              <a:t>трапеции</a:t>
            </a:r>
            <a:r>
              <a:rPr lang="en-US" sz="2400" dirty="0">
                <a:latin typeface="Arial Black" pitchFamily="34" charset="0"/>
              </a:rPr>
              <a:t>?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>
                <a:latin typeface="Arial Black" pitchFamily="34" charset="0"/>
              </a:rPr>
              <a:t>2.</a:t>
            </a:r>
            <a:r>
              <a:rPr lang="ru-RU" sz="2400" dirty="0">
                <a:latin typeface="Arial Black" pitchFamily="34" charset="0"/>
              </a:rPr>
              <a:t>В трапеции одна из боковых сторон равна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8</a:t>
            </a:r>
            <a:r>
              <a:rPr lang="ru-RU" sz="2400" dirty="0">
                <a:latin typeface="Arial Black" pitchFamily="34" charset="0"/>
              </a:rPr>
              <a:t> Из её середины на другую боковую сторону проведён перпендикуляр, длина которого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6</a:t>
            </a:r>
            <a:r>
              <a:rPr lang="en-US" sz="2400" dirty="0">
                <a:latin typeface="Arial Black" pitchFamily="34" charset="0"/>
              </a:rPr>
              <a:t>.</a:t>
            </a:r>
            <a:r>
              <a:rPr lang="ru-RU" sz="2400" dirty="0">
                <a:latin typeface="Arial Black" pitchFamily="34" charset="0"/>
              </a:rPr>
              <a:t> Какова </a:t>
            </a:r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площадь</a:t>
            </a:r>
            <a:r>
              <a:rPr lang="ru-RU" sz="2400" dirty="0">
                <a:latin typeface="Arial Black" pitchFamily="34" charset="0"/>
              </a:rPr>
              <a:t> этой трапеции</a:t>
            </a:r>
            <a:r>
              <a:rPr lang="en-US" sz="2400" dirty="0">
                <a:latin typeface="Arial Black" pitchFamily="34" charset="0"/>
              </a:rPr>
              <a:t>?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Продолжение проверочной работы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latin typeface="Arial Black" pitchFamily="34" charset="0"/>
              </a:rPr>
              <a:t>3. Найти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площадь трапеции </a:t>
            </a:r>
            <a:r>
              <a:rPr lang="en-US" dirty="0">
                <a:latin typeface="Arial Black" pitchFamily="34" charset="0"/>
              </a:rPr>
              <a:t>ABCD</a:t>
            </a:r>
            <a:r>
              <a:rPr lang="ru-RU" dirty="0">
                <a:latin typeface="Arial Black" pitchFamily="34" charset="0"/>
              </a:rPr>
              <a:t>, если площади треугольников </a:t>
            </a:r>
            <a:r>
              <a:rPr lang="en-US" dirty="0">
                <a:latin typeface="Arial Black" pitchFamily="34" charset="0"/>
              </a:rPr>
              <a:t>AOD</a:t>
            </a:r>
            <a:r>
              <a:rPr lang="ru-RU" dirty="0">
                <a:latin typeface="Arial Black" pitchFamily="34" charset="0"/>
              </a:rPr>
              <a:t> и </a:t>
            </a:r>
            <a:r>
              <a:rPr lang="en-US" dirty="0">
                <a:latin typeface="Arial Black" pitchFamily="34" charset="0"/>
              </a:rPr>
              <a:t>BOC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25</a:t>
            </a:r>
            <a:r>
              <a:rPr lang="ru-RU" dirty="0">
                <a:latin typeface="Arial Black" pitchFamily="34" charset="0"/>
              </a:rPr>
              <a:t> и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9</a:t>
            </a:r>
            <a:r>
              <a:rPr lang="ru-RU" dirty="0">
                <a:latin typeface="Arial Black" pitchFamily="34" charset="0"/>
              </a:rPr>
              <a:t> (О – точка пересечения диагоналей трапеции)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>
                <a:latin typeface="Arial Black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3. Найти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основание А</a:t>
            </a: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D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трапеции </a:t>
            </a:r>
            <a:r>
              <a:rPr lang="en-US" dirty="0">
                <a:latin typeface="Arial Black" pitchFamily="34" charset="0"/>
              </a:rPr>
              <a:t>ABCD</a:t>
            </a:r>
            <a:r>
              <a:rPr lang="ru-RU" dirty="0">
                <a:latin typeface="Arial Black" pitchFamily="34" charset="0"/>
              </a:rPr>
              <a:t>, если площади треугольников </a:t>
            </a:r>
            <a:r>
              <a:rPr lang="en-US" dirty="0">
                <a:latin typeface="Arial Black" pitchFamily="34" charset="0"/>
              </a:rPr>
              <a:t>AOD</a:t>
            </a:r>
            <a:r>
              <a:rPr lang="ru-RU" dirty="0">
                <a:latin typeface="Arial Black" pitchFamily="34" charset="0"/>
              </a:rPr>
              <a:t> и </a:t>
            </a:r>
            <a:r>
              <a:rPr lang="en-US" dirty="0">
                <a:latin typeface="Arial Black" pitchFamily="34" charset="0"/>
              </a:rPr>
              <a:t>BOC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25</a:t>
            </a:r>
            <a:r>
              <a:rPr lang="ru-RU" dirty="0">
                <a:latin typeface="Arial Black" pitchFamily="34" charset="0"/>
              </a:rPr>
              <a:t> и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9</a:t>
            </a:r>
            <a:r>
              <a:rPr lang="ru-RU" dirty="0">
                <a:latin typeface="Arial Black" pitchFamily="34" charset="0"/>
              </a:rPr>
              <a:t> (О – точка пересечения диагоналей трапеции), а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ВС = 9</a:t>
            </a:r>
            <a:r>
              <a:rPr lang="ru-RU" dirty="0">
                <a:latin typeface="Arial Black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ChangeArrowheads="1"/>
          </p:cNvSpPr>
          <p:nvPr/>
        </p:nvSpPr>
        <p:spPr bwMode="auto">
          <a:xfrm>
            <a:off x="457200" y="476250"/>
            <a:ext cx="82296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0">
                <a:solidFill>
                  <a:srgbClr val="FF3300"/>
                </a:solidFill>
              </a:rPr>
              <a:t>СПАСИБО ЗА ВНИМАНИЕ!</a:t>
            </a:r>
          </a:p>
        </p:txBody>
      </p:sp>
      <p:pic>
        <p:nvPicPr>
          <p:cNvPr id="17411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1571625"/>
            <a:ext cx="41656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5" name="Rectangle 42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196" name="Rectangle 43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197" name="Rectangle 44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198" name="Rectangle 45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199" name="Rectangle 46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00" name="Rectangle 47"/>
          <p:cNvSpPr>
            <a:spLocks noChangeArrowheads="1"/>
          </p:cNvSpPr>
          <p:nvPr/>
        </p:nvSpPr>
        <p:spPr bwMode="auto">
          <a:xfrm>
            <a:off x="0" y="1933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01" name="Rectangle 48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02" name="Rectangle 49"/>
          <p:cNvSpPr>
            <a:spLocks noChangeArrowheads="1"/>
          </p:cNvSpPr>
          <p:nvPr/>
        </p:nvSpPr>
        <p:spPr bwMode="auto">
          <a:xfrm>
            <a:off x="0" y="2314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03" name="Rectangle 50"/>
          <p:cNvSpPr>
            <a:spLocks noChangeArrowheads="1"/>
          </p:cNvSpPr>
          <p:nvPr/>
        </p:nvSpPr>
        <p:spPr bwMode="auto">
          <a:xfrm>
            <a:off x="0" y="2628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04" name="Rectangle 5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5" name="Rectangle 55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06" name="Rectangle 56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07" name="Rectangle 57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08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9" name="Rectangle 62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10" name="Rectangle 63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11" name="Rectangle 64"/>
          <p:cNvSpPr>
            <a:spLocks noChangeArrowheads="1"/>
          </p:cNvSpPr>
          <p:nvPr/>
        </p:nvSpPr>
        <p:spPr bwMode="auto">
          <a:xfrm>
            <a:off x="0" y="2905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12" name="Rectangle 6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3" name="Rectangle 69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14" name="Rectangle 70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8215" name="Rectangle 71"/>
          <p:cNvSpPr>
            <a:spLocks noChangeArrowheads="1"/>
          </p:cNvSpPr>
          <p:nvPr/>
        </p:nvSpPr>
        <p:spPr bwMode="auto">
          <a:xfrm>
            <a:off x="0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0"/>
          </a:p>
        </p:txBody>
      </p:sp>
      <p:sp>
        <p:nvSpPr>
          <p:cNvPr id="33" name="Заголовок 32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4" name="Трапеция 33"/>
          <p:cNvSpPr/>
          <p:nvPr/>
        </p:nvSpPr>
        <p:spPr>
          <a:xfrm>
            <a:off x="1785938" y="2000250"/>
            <a:ext cx="2357437" cy="13573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Блок-схема: ручной ввод 36"/>
          <p:cNvSpPr/>
          <p:nvPr/>
        </p:nvSpPr>
        <p:spPr>
          <a:xfrm rot="5400000">
            <a:off x="5607844" y="1750219"/>
            <a:ext cx="1357313" cy="1857375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1821657" y="2393156"/>
            <a:ext cx="285750" cy="2143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0800000" flipV="1">
            <a:off x="3786188" y="2428875"/>
            <a:ext cx="285750" cy="2143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5357813" y="3071813"/>
            <a:ext cx="285750" cy="2857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Дуга 47"/>
          <p:cNvSpPr/>
          <p:nvPr/>
        </p:nvSpPr>
        <p:spPr>
          <a:xfrm>
            <a:off x="1857375" y="3071813"/>
            <a:ext cx="214313" cy="21431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016813" y="285728"/>
            <a:ext cx="556434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трапеций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Свойства и признаки равнобедренной трапеции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35100" y="1524000"/>
            <a:ext cx="3657600" cy="46640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i="1" u="sng"/>
              <a:t>Свойства</a:t>
            </a:r>
          </a:p>
          <a:p>
            <a:r>
              <a:rPr lang="ru-RU" b="1"/>
              <a:t>Если трапеция равнобедренная, то углы при её основании равны.</a:t>
            </a:r>
          </a:p>
          <a:p>
            <a:r>
              <a:rPr lang="ru-RU" b="1"/>
              <a:t>Если трапеция равнобедренная, то её диагонали равны.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i="1" u="sng"/>
              <a:t>Признаки</a:t>
            </a:r>
          </a:p>
          <a:p>
            <a:r>
              <a:rPr lang="ru-RU" b="1"/>
              <a:t>Если в трапеции углы при основании равны, то трапеция равнобедренная.</a:t>
            </a:r>
          </a:p>
          <a:p>
            <a:r>
              <a:rPr lang="ru-RU" b="1"/>
              <a:t>Если в трапеции диагонали равны, то трапеция равнобедренная</a:t>
            </a:r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572132" y="1000108"/>
            <a:ext cx="3429024" cy="1785950"/>
          </a:xfrm>
        </p:spPr>
        <p:txBody>
          <a:bodyPr/>
          <a:lstStyle/>
          <a:p>
            <a:r>
              <a:rPr lang="ru-RU" sz="3200" dirty="0">
                <a:solidFill>
                  <a:srgbClr val="0070C0"/>
                </a:solidFill>
              </a:rPr>
              <a:t>Свойство равнобедренной трапеции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-3357618" y="6143644"/>
            <a:ext cx="4419600" cy="85507"/>
          </a:xfrm>
        </p:spPr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071934" y="3714752"/>
            <a:ext cx="3714776" cy="2571768"/>
          </a:xfrm>
        </p:spPr>
        <p:txBody>
          <a:bodyPr/>
          <a:lstStyle/>
          <a:p>
            <a:r>
              <a:rPr lang="ru-RU" sz="2800" b="1" dirty="0">
                <a:solidFill>
                  <a:srgbClr val="0070C0"/>
                </a:solidFill>
              </a:rPr>
              <a:t>Чему равна длина отрезка,</a:t>
            </a:r>
            <a:endParaRPr lang="en-US" sz="2800" b="1" dirty="0">
              <a:solidFill>
                <a:srgbClr val="0070C0"/>
              </a:solidFill>
            </a:endParaRPr>
          </a:p>
          <a:p>
            <a:r>
              <a:rPr lang="ru-RU" sz="2800" b="1" dirty="0">
                <a:solidFill>
                  <a:srgbClr val="0070C0"/>
                </a:solidFill>
              </a:rPr>
              <a:t> выделенного красным цветом</a:t>
            </a:r>
            <a:r>
              <a:rPr lang="en-US" sz="2800" b="1" dirty="0">
                <a:solidFill>
                  <a:srgbClr val="0070C0"/>
                </a:solidFill>
              </a:rPr>
              <a:t>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Трапеция 7"/>
          <p:cNvSpPr/>
          <p:nvPr/>
        </p:nvSpPr>
        <p:spPr>
          <a:xfrm>
            <a:off x="1571604" y="2000240"/>
            <a:ext cx="2714644" cy="164478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178695" y="2821777"/>
            <a:ext cx="1643074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000232" y="3357562"/>
            <a:ext cx="285752" cy="285752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000232" y="3643314"/>
            <a:ext cx="228601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4"/>
          <p:cNvSpPr>
            <a:spLocks noChangeArrowheads="1"/>
          </p:cNvSpPr>
          <p:nvPr/>
        </p:nvSpPr>
        <p:spPr bwMode="auto">
          <a:xfrm>
            <a:off x="0" y="214290"/>
            <a:ext cx="95012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Средние величины в трапеции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71669" y="1214438"/>
            <a:ext cx="65402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 Среднее гармоническое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14563" y="2143125"/>
            <a:ext cx="655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70C0"/>
                </a:solidFill>
              </a:rPr>
              <a:t>Среднее геометрическое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14563" y="3214688"/>
            <a:ext cx="6935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70C0"/>
                </a:solidFill>
              </a:rPr>
              <a:t>Среднее арифметическое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214563" y="4286250"/>
            <a:ext cx="6262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70C0"/>
                </a:solidFill>
              </a:rPr>
              <a:t>Среднее квадратичное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5886450" y="214313"/>
            <a:ext cx="2743200" cy="21431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600">
                <a:solidFill>
                  <a:srgbClr val="0070C0"/>
                </a:solidFill>
              </a:rPr>
              <a:t>Найти длины указанных отрезков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8200" y="4929198"/>
            <a:ext cx="7805738" cy="1285884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 dirty="0">
                <a:solidFill>
                  <a:srgbClr val="0070C0"/>
                </a:solidFill>
              </a:rPr>
              <a:t>PQ</a:t>
            </a:r>
            <a:r>
              <a:rPr lang="ru-RU" sz="2400" b="1" dirty="0">
                <a:solidFill>
                  <a:srgbClr val="0070C0"/>
                </a:solidFill>
              </a:rPr>
              <a:t> делит трапецию на две подобных</a:t>
            </a:r>
          </a:p>
          <a:p>
            <a:pPr>
              <a:spcBef>
                <a:spcPct val="0"/>
              </a:spcBef>
            </a:pPr>
            <a:r>
              <a:rPr lang="en-US" sz="2400" b="1" dirty="0">
                <a:solidFill>
                  <a:srgbClr val="0070C0"/>
                </a:solidFill>
              </a:rPr>
              <a:t>     ST</a:t>
            </a:r>
            <a:r>
              <a:rPr lang="ru-RU" sz="2400" b="1" dirty="0">
                <a:solidFill>
                  <a:srgbClr val="0070C0"/>
                </a:solidFill>
              </a:rPr>
              <a:t>является средней линией трапеции</a:t>
            </a:r>
          </a:p>
          <a:p>
            <a:pPr>
              <a:spcBef>
                <a:spcPct val="0"/>
              </a:spcBef>
            </a:pPr>
            <a:r>
              <a:rPr lang="en-US" sz="2400" b="1" dirty="0">
                <a:solidFill>
                  <a:srgbClr val="0070C0"/>
                </a:solidFill>
              </a:rPr>
              <a:t>         KL</a:t>
            </a:r>
            <a:r>
              <a:rPr lang="ru-RU" sz="2400" b="1" dirty="0">
                <a:solidFill>
                  <a:srgbClr val="0070C0"/>
                </a:solidFill>
              </a:rPr>
              <a:t>  делит трапецию на две равновеликих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428625" y="2714625"/>
            <a:ext cx="3214688" cy="6429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500188" y="1428750"/>
            <a:ext cx="1571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2607469" y="1893094"/>
            <a:ext cx="3214688" cy="2286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57250" y="4643438"/>
            <a:ext cx="4500563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500188" y="1428750"/>
            <a:ext cx="3857625" cy="3214688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57188" y="1928812"/>
            <a:ext cx="3214688" cy="2214563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285875" y="2286000"/>
            <a:ext cx="23574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214438" y="2928938"/>
            <a:ext cx="2928937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071563" y="3357563"/>
            <a:ext cx="3357562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285875" y="2571750"/>
            <a:ext cx="257175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8" name="TextBox 32"/>
          <p:cNvSpPr txBox="1">
            <a:spLocks noChangeArrowheads="1"/>
          </p:cNvSpPr>
          <p:nvPr/>
        </p:nvSpPr>
        <p:spPr bwMode="auto">
          <a:xfrm>
            <a:off x="2143125" y="1000125"/>
            <a:ext cx="3127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2</a:t>
            </a:r>
          </a:p>
        </p:txBody>
      </p:sp>
      <p:sp>
        <p:nvSpPr>
          <p:cNvPr id="11279" name="TextBox 33"/>
          <p:cNvSpPr txBox="1">
            <a:spLocks noChangeArrowheads="1"/>
          </p:cNvSpPr>
          <p:nvPr/>
        </p:nvSpPr>
        <p:spPr bwMode="auto">
          <a:xfrm>
            <a:off x="2786063" y="41433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8</a:t>
            </a:r>
          </a:p>
        </p:txBody>
      </p:sp>
      <p:sp>
        <p:nvSpPr>
          <p:cNvPr id="11280" name="TextBox 34"/>
          <p:cNvSpPr txBox="1">
            <a:spLocks noChangeArrowheads="1"/>
          </p:cNvSpPr>
          <p:nvPr/>
        </p:nvSpPr>
        <p:spPr bwMode="auto">
          <a:xfrm>
            <a:off x="1000125" y="2071688"/>
            <a:ext cx="642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11281" name="TextBox 35"/>
          <p:cNvSpPr txBox="1">
            <a:spLocks noChangeArrowheads="1"/>
          </p:cNvSpPr>
          <p:nvPr/>
        </p:nvSpPr>
        <p:spPr bwMode="auto">
          <a:xfrm>
            <a:off x="1000125" y="23574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</a:t>
            </a:r>
            <a:endParaRPr lang="ru-RU"/>
          </a:p>
        </p:txBody>
      </p:sp>
      <p:sp>
        <p:nvSpPr>
          <p:cNvPr id="11282" name="TextBox 36"/>
          <p:cNvSpPr txBox="1">
            <a:spLocks noChangeArrowheads="1"/>
          </p:cNvSpPr>
          <p:nvPr/>
        </p:nvSpPr>
        <p:spPr bwMode="auto">
          <a:xfrm>
            <a:off x="928688" y="2714625"/>
            <a:ext cx="552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</a:t>
            </a:r>
            <a:endParaRPr lang="ru-RU"/>
          </a:p>
        </p:txBody>
      </p:sp>
      <p:sp>
        <p:nvSpPr>
          <p:cNvPr id="11283" name="TextBox 37"/>
          <p:cNvSpPr txBox="1">
            <a:spLocks noChangeArrowheads="1"/>
          </p:cNvSpPr>
          <p:nvPr/>
        </p:nvSpPr>
        <p:spPr bwMode="auto">
          <a:xfrm>
            <a:off x="857250" y="3071813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</a:t>
            </a:r>
            <a:endParaRPr lang="ru-RU"/>
          </a:p>
        </p:txBody>
      </p:sp>
      <p:sp>
        <p:nvSpPr>
          <p:cNvPr id="11284" name="TextBox 38"/>
          <p:cNvSpPr txBox="1">
            <a:spLocks noChangeArrowheads="1"/>
          </p:cNvSpPr>
          <p:nvPr/>
        </p:nvSpPr>
        <p:spPr bwMode="auto">
          <a:xfrm>
            <a:off x="3643313" y="2071688"/>
            <a:ext cx="422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</a:t>
            </a:r>
            <a:endParaRPr lang="ru-RU"/>
          </a:p>
        </p:txBody>
      </p:sp>
      <p:sp>
        <p:nvSpPr>
          <p:cNvPr id="11285" name="TextBox 39"/>
          <p:cNvSpPr txBox="1">
            <a:spLocks noChangeArrowheads="1"/>
          </p:cNvSpPr>
          <p:nvPr/>
        </p:nvSpPr>
        <p:spPr bwMode="auto">
          <a:xfrm>
            <a:off x="3786188" y="2357438"/>
            <a:ext cx="5064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</a:t>
            </a:r>
            <a:endParaRPr lang="ru-RU"/>
          </a:p>
        </p:txBody>
      </p:sp>
      <p:sp>
        <p:nvSpPr>
          <p:cNvPr id="11286" name="TextBox 40"/>
          <p:cNvSpPr txBox="1">
            <a:spLocks noChangeArrowheads="1"/>
          </p:cNvSpPr>
          <p:nvPr/>
        </p:nvSpPr>
        <p:spPr bwMode="auto">
          <a:xfrm>
            <a:off x="4000500" y="2714625"/>
            <a:ext cx="468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1287" name="TextBox 41"/>
          <p:cNvSpPr txBox="1">
            <a:spLocks noChangeArrowheads="1"/>
          </p:cNvSpPr>
          <p:nvPr/>
        </p:nvSpPr>
        <p:spPr bwMode="auto">
          <a:xfrm>
            <a:off x="4357688" y="3143250"/>
            <a:ext cx="396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5886450" y="214313"/>
            <a:ext cx="2743200" cy="21431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360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2291" name="Текст 5"/>
          <p:cNvSpPr>
            <a:spLocks noGrp="1"/>
          </p:cNvSpPr>
          <p:nvPr>
            <p:ph type="body" sz="half" idx="2"/>
          </p:nvPr>
        </p:nvSpPr>
        <p:spPr>
          <a:xfrm>
            <a:off x="838200" y="5500688"/>
            <a:ext cx="7805738" cy="11430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z="2400" b="1" dirty="0">
              <a:solidFill>
                <a:srgbClr val="0070C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428625" y="2714625"/>
            <a:ext cx="3214688" cy="6429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500188" y="1428750"/>
            <a:ext cx="1571625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2607469" y="1893094"/>
            <a:ext cx="3214688" cy="2286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57250" y="4643438"/>
            <a:ext cx="4500563" cy="15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500188" y="1428750"/>
            <a:ext cx="3857625" cy="3214688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57188" y="1928812"/>
            <a:ext cx="3214688" cy="2214563"/>
          </a:xfrm>
          <a:prstGeom prst="line">
            <a:avLst/>
          </a:prstGeom>
          <a:ln w="38100">
            <a:solidFill>
              <a:srgbClr val="CC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8" name="TextBox 34"/>
          <p:cNvSpPr txBox="1">
            <a:spLocks noChangeArrowheads="1"/>
          </p:cNvSpPr>
          <p:nvPr/>
        </p:nvSpPr>
        <p:spPr bwMode="auto">
          <a:xfrm>
            <a:off x="1285875" y="1143000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12299" name="TextBox 35"/>
          <p:cNvSpPr txBox="1">
            <a:spLocks noChangeArrowheads="1"/>
          </p:cNvSpPr>
          <p:nvPr/>
        </p:nvSpPr>
        <p:spPr bwMode="auto">
          <a:xfrm>
            <a:off x="3000375" y="114300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</a:t>
            </a:r>
          </a:p>
        </p:txBody>
      </p:sp>
      <p:sp>
        <p:nvSpPr>
          <p:cNvPr id="12300" name="TextBox 23"/>
          <p:cNvSpPr txBox="1">
            <a:spLocks noChangeArrowheads="1"/>
          </p:cNvSpPr>
          <p:nvPr/>
        </p:nvSpPr>
        <p:spPr bwMode="auto">
          <a:xfrm>
            <a:off x="714375" y="4643438"/>
            <a:ext cx="422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12301" name="TextBox 25"/>
          <p:cNvSpPr txBox="1">
            <a:spLocks noChangeArrowheads="1"/>
          </p:cNvSpPr>
          <p:nvPr/>
        </p:nvSpPr>
        <p:spPr bwMode="auto">
          <a:xfrm>
            <a:off x="5000625" y="4643438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</a:t>
            </a:r>
            <a:endParaRPr lang="ru-RU"/>
          </a:p>
        </p:txBody>
      </p:sp>
      <p:sp>
        <p:nvSpPr>
          <p:cNvPr id="12302" name="TextBox 28"/>
          <p:cNvSpPr txBox="1">
            <a:spLocks noChangeArrowheads="1"/>
          </p:cNvSpPr>
          <p:nvPr/>
        </p:nvSpPr>
        <p:spPr bwMode="auto">
          <a:xfrm>
            <a:off x="2357438" y="2286000"/>
            <a:ext cx="577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O</a:t>
            </a:r>
            <a:endParaRPr lang="ru-RU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715000" y="357188"/>
            <a:ext cx="32861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Доказать, что если</a:t>
            </a:r>
            <a:r>
              <a:rPr lang="en-US" sz="2800"/>
              <a:t> </a:t>
            </a:r>
            <a:r>
              <a:rPr lang="ru-RU" sz="2800"/>
              <a:t>А</a:t>
            </a:r>
            <a:r>
              <a:rPr lang="en-US" sz="2800"/>
              <a:t>BCD – </a:t>
            </a:r>
            <a:r>
              <a:rPr lang="ru-RU" sz="2800"/>
              <a:t>трапеция, то</a:t>
            </a:r>
            <a:r>
              <a:rPr lang="en-US" sz="2800"/>
              <a:t> </a:t>
            </a:r>
            <a:r>
              <a:rPr lang="ru-RU" sz="2800"/>
              <a:t> треугольники ВОС и АО</a:t>
            </a:r>
            <a:r>
              <a:rPr lang="en-US" sz="2800"/>
              <a:t>D </a:t>
            </a:r>
            <a:r>
              <a:rPr lang="ru-RU" sz="2800">
                <a:solidFill>
                  <a:srgbClr val="CC3300"/>
                </a:solidFill>
              </a:rPr>
              <a:t>подобны</a:t>
            </a:r>
            <a:r>
              <a:rPr lang="ru-RU" sz="2800"/>
              <a:t>, а треугольники АОВ</a:t>
            </a:r>
            <a:r>
              <a:rPr lang="en-US" sz="2800"/>
              <a:t> </a:t>
            </a:r>
            <a:r>
              <a:rPr lang="ru-RU" sz="2800"/>
              <a:t>и </a:t>
            </a:r>
            <a:r>
              <a:rPr lang="en-US" sz="2800"/>
              <a:t>COD</a:t>
            </a:r>
            <a:r>
              <a:rPr lang="ru-RU" sz="2800"/>
              <a:t> </a:t>
            </a:r>
            <a:r>
              <a:rPr lang="ru-RU" sz="2800">
                <a:solidFill>
                  <a:srgbClr val="C00000"/>
                </a:solidFill>
              </a:rPr>
              <a:t>равновелики</a:t>
            </a:r>
            <a:r>
              <a:rPr lang="ru-RU" sz="28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Доказательство</a:t>
            </a:r>
            <a:r>
              <a:rPr lang="en-US" dirty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1571625"/>
            <a:ext cx="3929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ABCD – </a:t>
            </a:r>
            <a:r>
              <a:rPr lang="ru-RU"/>
              <a:t>трапеция (    …    )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429250" y="1357313"/>
            <a:ext cx="1928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ВС </a:t>
            </a:r>
            <a:r>
              <a:rPr lang="en-US"/>
              <a:t>II AD</a:t>
            </a:r>
            <a:endParaRPr lang="ru-RU"/>
          </a:p>
          <a:p>
            <a:r>
              <a:rPr lang="en-US"/>
              <a:t> (</a:t>
            </a:r>
            <a:r>
              <a:rPr lang="ru-RU"/>
              <a:t>по …)</a:t>
            </a:r>
          </a:p>
        </p:txBody>
      </p:sp>
      <p:pic>
        <p:nvPicPr>
          <p:cNvPr id="43010" name="Picture 2" descr="C:\Users\Marina\Pictures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1571625"/>
            <a:ext cx="107156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 descr="C:\Users\Marina\Pictures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1500188"/>
            <a:ext cx="12144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Box 37"/>
          <p:cNvSpPr txBox="1">
            <a:spLocks noChangeArrowheads="1"/>
          </p:cNvSpPr>
          <p:nvPr/>
        </p:nvSpPr>
        <p:spPr bwMode="auto">
          <a:xfrm>
            <a:off x="1214438" y="25003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1071563" y="2478088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… (по свойству параллельных прямых)</a:t>
            </a:r>
          </a:p>
        </p:txBody>
      </p:sp>
      <p:pic>
        <p:nvPicPr>
          <p:cNvPr id="44" name="Picture 2" descr="C:\Users\Marina\Pictures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2643188"/>
            <a:ext cx="1214438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Равнобедренный треугольник 44"/>
          <p:cNvSpPr/>
          <p:nvPr/>
        </p:nvSpPr>
        <p:spPr>
          <a:xfrm>
            <a:off x="5500688" y="2643188"/>
            <a:ext cx="357187" cy="2857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715000" y="2643188"/>
            <a:ext cx="1071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</a:t>
            </a:r>
            <a:r>
              <a:rPr lang="en-US"/>
              <a:t>OC </a:t>
            </a:r>
            <a:endParaRPr lang="ru-RU"/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357938" y="2643188"/>
            <a:ext cx="1285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подобен </a:t>
            </a:r>
          </a:p>
        </p:txBody>
      </p:sp>
      <p:sp>
        <p:nvSpPr>
          <p:cNvPr id="49" name="Равнобедренный треугольник 48"/>
          <p:cNvSpPr/>
          <p:nvPr/>
        </p:nvSpPr>
        <p:spPr>
          <a:xfrm>
            <a:off x="7643813" y="2643188"/>
            <a:ext cx="357187" cy="2857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7929563" y="2643188"/>
            <a:ext cx="100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AOD</a:t>
            </a:r>
            <a:endParaRPr lang="ru-RU"/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8501063" y="2643188"/>
            <a:ext cx="6429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(</a:t>
            </a:r>
            <a:r>
              <a:rPr lang="ru-RU"/>
              <a:t>по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5" grpId="0" animBg="1"/>
      <p:bldP spid="46" grpId="0"/>
      <p:bldP spid="47" grpId="0"/>
      <p:bldP spid="49" grpId="0" animBg="1"/>
      <p:bldP spid="5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4239</TotalTime>
  <Words>425</Words>
  <Application>Microsoft Office PowerPoint</Application>
  <PresentationFormat>Экран (4:3)</PresentationFormat>
  <Paragraphs>94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Book Antiqua</vt:lpstr>
      <vt:lpstr>Calibri</vt:lpstr>
      <vt:lpstr>Corbel</vt:lpstr>
      <vt:lpstr>Gill Sans MT</vt:lpstr>
      <vt:lpstr>Verdana</vt:lpstr>
      <vt:lpstr>Wingdings 2</vt:lpstr>
      <vt:lpstr>Солнцестояние</vt:lpstr>
      <vt:lpstr>ОТКРЫТЫЙ УРОК  ПО МАТЕМАТИКЕ В 8в КЛАССЕ ЛИЦЕЯ № 179</vt:lpstr>
      <vt:lpstr>Презентация PowerPoint</vt:lpstr>
      <vt:lpstr>Презентация PowerPoint</vt:lpstr>
      <vt:lpstr>Свойства и признаки равнобедренной трапеции</vt:lpstr>
      <vt:lpstr>Свойство равнобедренной трапеции</vt:lpstr>
      <vt:lpstr>Презентация PowerPoint</vt:lpstr>
      <vt:lpstr>Найти длины указанных отрезков </vt:lpstr>
      <vt:lpstr> </vt:lpstr>
      <vt:lpstr>Доказательство:</vt:lpstr>
      <vt:lpstr>Найти площадь трапеции.</vt:lpstr>
      <vt:lpstr>Площадь трапеции</vt:lpstr>
      <vt:lpstr>Доказать,  что площадь трапеции ABCD равна произведению МН на СD.</vt:lpstr>
      <vt:lpstr>Найти площадь трапеции ABCD.</vt:lpstr>
      <vt:lpstr>Проверочная работа</vt:lpstr>
      <vt:lpstr>Продолжение проверочной работы</vt:lpstr>
      <vt:lpstr>Продолжение проверочной работы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516</cp:revision>
  <dcterms:created xsi:type="dcterms:W3CDTF">2005-10-23T08:14:08Z</dcterms:created>
  <dcterms:modified xsi:type="dcterms:W3CDTF">2019-12-22T20:36:41Z</dcterms:modified>
</cp:coreProperties>
</file>