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9" r:id="rId2"/>
    <p:sldId id="265" r:id="rId3"/>
    <p:sldId id="266" r:id="rId4"/>
    <p:sldId id="267" r:id="rId5"/>
    <p:sldId id="26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4" autoAdjust="0"/>
    <p:restoredTop sz="94660" autoAdjust="0"/>
  </p:normalViewPr>
  <p:slideViewPr>
    <p:cSldViewPr snapToGrid="0">
      <p:cViewPr varScale="1">
        <p:scale>
          <a:sx n="90" d="100"/>
          <a:sy n="90" d="100"/>
        </p:scale>
        <p:origin x="12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4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67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99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7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7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51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2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70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90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4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50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5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59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89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6FC58-300C-4C78-8188-B11A1CC151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4D649-03E0-4B82-A122-A89D65429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53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8.png"/><Relationship Id="rId2" Type="http://schemas.openxmlformats.org/officeDocument/2006/relationships/image" Target="../media/image2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7.png"/><Relationship Id="rId5" Type="http://schemas.openxmlformats.org/officeDocument/2006/relationships/image" Target="../media/image6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CDF38B-D48F-435D-A198-7F9750BAF5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7D403A-5BBB-4C8D-A0E4-014D4E8E8B1C}"/>
                  </a:ext>
                </a:extLst>
              </p:cNvPr>
              <p:cNvSpPr txBox="1"/>
              <p:nvPr/>
            </p:nvSpPr>
            <p:spPr>
              <a:xfrm>
                <a:off x="1765952" y="1227430"/>
                <a:ext cx="184056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47D403A-5BBB-4C8D-A0E4-014D4E8E8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5952" y="1227430"/>
                <a:ext cx="1802096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15CFD5-F73B-4CBD-960C-58924A073D63}"/>
                  </a:ext>
                </a:extLst>
              </p:cNvPr>
              <p:cNvSpPr txBox="1"/>
              <p:nvPr/>
            </p:nvSpPr>
            <p:spPr>
              <a:xfrm>
                <a:off x="5665898" y="4376635"/>
                <a:ext cx="14393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15CFD5-F73B-4CBD-960C-58924A073D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897" y="4376633"/>
                <a:ext cx="1404102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191136-EC9B-4D00-BA43-80AA170C044F}"/>
                  </a:ext>
                </a:extLst>
              </p:cNvPr>
              <p:cNvSpPr txBox="1"/>
              <p:nvPr/>
            </p:nvSpPr>
            <p:spPr>
              <a:xfrm>
                <a:off x="6942652" y="1227432"/>
                <a:ext cx="222105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191136-EC9B-4D00-BA43-80AA170C04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2650" y="1227430"/>
                <a:ext cx="2190600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32F56F-F8F2-4696-B0BC-278725A4D658}"/>
                  </a:ext>
                </a:extLst>
              </p:cNvPr>
              <p:cNvSpPr txBox="1"/>
              <p:nvPr/>
            </p:nvSpPr>
            <p:spPr>
              <a:xfrm>
                <a:off x="9028769" y="4376633"/>
                <a:ext cx="78271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332F56F-F8F2-4696-B0BC-278725A4D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8767" y="4376633"/>
                <a:ext cx="731419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90EFE29-8A6A-4367-914B-7F756035636E}"/>
                  </a:ext>
                </a:extLst>
              </p:cNvPr>
              <p:cNvSpPr txBox="1"/>
              <p:nvPr/>
            </p:nvSpPr>
            <p:spPr>
              <a:xfrm>
                <a:off x="4202767" y="0"/>
                <a:ext cx="792845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90EFE29-8A6A-4367-914B-7F75603563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767" y="0"/>
                <a:ext cx="741550" cy="9233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id="{9EF385F0-1D9E-4569-ACF2-8A5CC9A8BF8A}"/>
              </a:ext>
            </a:extLst>
          </p:cNvPr>
          <p:cNvSpPr/>
          <p:nvPr/>
        </p:nvSpPr>
        <p:spPr>
          <a:xfrm>
            <a:off x="4945696" y="2"/>
            <a:ext cx="159704" cy="55185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>
            <a:extLst>
              <a:ext uri="{FF2B5EF4-FFF2-40B4-BE49-F238E27FC236}">
                <a16:creationId xmlns:a16="http://schemas.microsoft.com/office/drawing/2014/main" id="{B8F3B27D-12BD-4ACF-9C60-ADBA095814EC}"/>
              </a:ext>
            </a:extLst>
          </p:cNvPr>
          <p:cNvSpPr/>
          <p:nvPr/>
        </p:nvSpPr>
        <p:spPr>
          <a:xfrm rot="5400000">
            <a:off x="9224843" y="4100708"/>
            <a:ext cx="159704" cy="55185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5578632-C1DE-4F8F-96C2-D7093800A103}"/>
              </a:ext>
            </a:extLst>
          </p:cNvPr>
          <p:cNvCxnSpPr>
            <a:cxnSpLocks/>
          </p:cNvCxnSpPr>
          <p:nvPr/>
        </p:nvCxnSpPr>
        <p:spPr>
          <a:xfrm>
            <a:off x="5019676" y="3731693"/>
            <a:ext cx="573013" cy="0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32217D-D4B7-4B03-8BD0-6FECC1DDAF8E}"/>
                  </a:ext>
                </a:extLst>
              </p:cNvPr>
              <p:cNvSpPr txBox="1"/>
              <p:nvPr/>
            </p:nvSpPr>
            <p:spPr>
              <a:xfrm>
                <a:off x="4573543" y="3381764"/>
                <a:ext cx="5790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32217D-D4B7-4B03-8BD0-6FECC1DDA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3542" y="3381762"/>
                <a:ext cx="543739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7793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A4097C99-3333-4ED8-BD52-EE19489AB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-3918"/>
            <a:ext cx="6858000" cy="6858000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1514223F-D728-466E-9C10-CD942E93DDDB}"/>
              </a:ext>
            </a:extLst>
          </p:cNvPr>
          <p:cNvSpPr/>
          <p:nvPr/>
        </p:nvSpPr>
        <p:spPr>
          <a:xfrm>
            <a:off x="6157519" y="4846118"/>
            <a:ext cx="151003" cy="15100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9CA0424-E32C-4C8F-B629-CF8B7768BE69}"/>
              </a:ext>
            </a:extLst>
          </p:cNvPr>
          <p:cNvSpPr/>
          <p:nvPr/>
        </p:nvSpPr>
        <p:spPr>
          <a:xfrm>
            <a:off x="6157519" y="1535185"/>
            <a:ext cx="151003" cy="1510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2667B949-5617-4D31-8226-7C83EEBAA2FB}"/>
              </a:ext>
            </a:extLst>
          </p:cNvPr>
          <p:cNvSpPr/>
          <p:nvPr/>
        </p:nvSpPr>
        <p:spPr>
          <a:xfrm>
            <a:off x="5125673" y="3875714"/>
            <a:ext cx="151003" cy="1510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0652736A-763F-4683-A71D-DE19EDCE5EAF}"/>
              </a:ext>
            </a:extLst>
          </p:cNvPr>
          <p:cNvSpPr/>
          <p:nvPr/>
        </p:nvSpPr>
        <p:spPr>
          <a:xfrm>
            <a:off x="3826561" y="1546164"/>
            <a:ext cx="151003" cy="15100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E951EF3-3373-4119-8446-83E3A0EDE338}"/>
                  </a:ext>
                </a:extLst>
              </p:cNvPr>
              <p:cNvSpPr txBox="1"/>
              <p:nvPr/>
            </p:nvSpPr>
            <p:spPr>
              <a:xfrm>
                <a:off x="4431505" y="108856"/>
                <a:ext cx="227543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E951EF3-3373-4119-8446-83E3A0EDE3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505" y="108856"/>
                <a:ext cx="2275431" cy="7078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1024BBE-092A-461C-8ECE-CE339F34C5DF}"/>
                  </a:ext>
                </a:extLst>
              </p:cNvPr>
              <p:cNvSpPr txBox="1"/>
              <p:nvPr/>
            </p:nvSpPr>
            <p:spPr>
              <a:xfrm>
                <a:off x="3283340" y="4250008"/>
                <a:ext cx="84766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1024BBE-092A-461C-8ECE-CE339F34C5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340" y="4250008"/>
                <a:ext cx="809196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AA3D7C-4D7C-4090-917C-64770B780E56}"/>
                  </a:ext>
                </a:extLst>
              </p:cNvPr>
              <p:cNvSpPr txBox="1"/>
              <p:nvPr/>
            </p:nvSpPr>
            <p:spPr>
              <a:xfrm>
                <a:off x="4092537" y="4846118"/>
                <a:ext cx="84375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AA3D7C-4D7C-4090-917C-64770B780E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2536" y="4846118"/>
                <a:ext cx="805285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D2E099-717A-4BF3-A850-EC75706434EA}"/>
                  </a:ext>
                </a:extLst>
              </p:cNvPr>
              <p:cNvSpPr txBox="1"/>
              <p:nvPr/>
            </p:nvSpPr>
            <p:spPr>
              <a:xfrm>
                <a:off x="6308522" y="1256743"/>
                <a:ext cx="787074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D2E099-717A-4BF3-A850-EC7570643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8521" y="1256743"/>
                <a:ext cx="748602" cy="707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910817-795C-4042-A991-54487C257168}"/>
                  </a:ext>
                </a:extLst>
              </p:cNvPr>
              <p:cNvSpPr txBox="1"/>
              <p:nvPr/>
            </p:nvSpPr>
            <p:spPr>
              <a:xfrm>
                <a:off x="5264378" y="3613630"/>
                <a:ext cx="97032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910817-795C-4042-A991-54487C257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4377" y="3613630"/>
                <a:ext cx="931858" cy="7078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3F376E4-34D1-4BD1-B2FF-46F0423040FC}"/>
                  </a:ext>
                </a:extLst>
              </p:cNvPr>
              <p:cNvSpPr txBox="1"/>
              <p:nvPr/>
            </p:nvSpPr>
            <p:spPr>
              <a:xfrm>
                <a:off x="5707018" y="4846118"/>
                <a:ext cx="204908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3F376E4-34D1-4BD1-B2FF-46F0423040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017" y="4846118"/>
                <a:ext cx="2010615" cy="70788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449D3D48-2F71-4B5D-BA03-683B4B3F758F}"/>
              </a:ext>
            </a:extLst>
          </p:cNvPr>
          <p:cNvCxnSpPr>
            <a:cxnSpLocks/>
          </p:cNvCxnSpPr>
          <p:nvPr/>
        </p:nvCxnSpPr>
        <p:spPr>
          <a:xfrm>
            <a:off x="3984773" y="1610686"/>
            <a:ext cx="2248249" cy="0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9DE88DBE-4C52-4894-93A9-218C46BF698B}"/>
              </a:ext>
            </a:extLst>
          </p:cNvPr>
          <p:cNvCxnSpPr>
            <a:cxnSpLocks/>
          </p:cNvCxnSpPr>
          <p:nvPr/>
        </p:nvCxnSpPr>
        <p:spPr>
          <a:xfrm flipV="1">
            <a:off x="6233020" y="1610689"/>
            <a:ext cx="0" cy="3347207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C8D0E9C-61E7-4815-9B52-A51B23E3DB3B}"/>
                  </a:ext>
                </a:extLst>
              </p:cNvPr>
              <p:cNvSpPr txBox="1"/>
              <p:nvPr/>
            </p:nvSpPr>
            <p:spPr>
              <a:xfrm>
                <a:off x="1909223" y="965718"/>
                <a:ext cx="206069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C8D0E9C-61E7-4815-9B52-A51B23E3D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9222" y="965718"/>
                <a:ext cx="2022220" cy="70788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0E9980DD-7602-4ADE-B2AF-81D4230D724F}"/>
              </a:ext>
            </a:extLst>
          </p:cNvPr>
          <p:cNvCxnSpPr>
            <a:cxnSpLocks/>
          </p:cNvCxnSpPr>
          <p:nvPr/>
        </p:nvCxnSpPr>
        <p:spPr>
          <a:xfrm>
            <a:off x="3902064" y="4846118"/>
            <a:ext cx="414275" cy="0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Дуга 30">
            <a:extLst>
              <a:ext uri="{FF2B5EF4-FFF2-40B4-BE49-F238E27FC236}">
                <a16:creationId xmlns:a16="http://schemas.microsoft.com/office/drawing/2014/main" id="{221DD2DE-7AF0-49D8-AB7B-FC6FFD48668C}"/>
              </a:ext>
            </a:extLst>
          </p:cNvPr>
          <p:cNvSpPr/>
          <p:nvPr/>
        </p:nvSpPr>
        <p:spPr>
          <a:xfrm rot="2321081">
            <a:off x="4897822" y="4524377"/>
            <a:ext cx="414269" cy="344537"/>
          </a:xfrm>
          <a:prstGeom prst="arc">
            <a:avLst>
              <a:gd name="adj1" fmla="val 16200000"/>
              <a:gd name="adj2" fmla="val 1638567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Дуга 31">
            <a:extLst>
              <a:ext uri="{FF2B5EF4-FFF2-40B4-BE49-F238E27FC236}">
                <a16:creationId xmlns:a16="http://schemas.microsoft.com/office/drawing/2014/main" id="{08C0E112-6D59-4C30-AED0-15B02A57AA0D}"/>
              </a:ext>
            </a:extLst>
          </p:cNvPr>
          <p:cNvSpPr/>
          <p:nvPr/>
        </p:nvSpPr>
        <p:spPr>
          <a:xfrm rot="1998814">
            <a:off x="4455617" y="4505164"/>
            <a:ext cx="550284" cy="53787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A1F903C-8877-44AA-BD4F-394470F58C1C}"/>
                  </a:ext>
                </a:extLst>
              </p:cNvPr>
              <p:cNvSpPr txBox="1"/>
              <p:nvPr/>
            </p:nvSpPr>
            <p:spPr>
              <a:xfrm>
                <a:off x="4951239" y="4289234"/>
                <a:ext cx="66184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A1F903C-8877-44AA-BD4F-394470F58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238" y="4289234"/>
                <a:ext cx="623376" cy="70788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Равнобедренный треугольник 33">
            <a:extLst>
              <a:ext uri="{FF2B5EF4-FFF2-40B4-BE49-F238E27FC236}">
                <a16:creationId xmlns:a16="http://schemas.microsoft.com/office/drawing/2014/main" id="{30F58454-34F8-473C-B0CD-17CFBC93AC8E}"/>
              </a:ext>
            </a:extLst>
          </p:cNvPr>
          <p:cNvSpPr/>
          <p:nvPr/>
        </p:nvSpPr>
        <p:spPr>
          <a:xfrm rot="5400000">
            <a:off x="9127702" y="4640463"/>
            <a:ext cx="179794" cy="591107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>
            <a:extLst>
              <a:ext uri="{FF2B5EF4-FFF2-40B4-BE49-F238E27FC236}">
                <a16:creationId xmlns:a16="http://schemas.microsoft.com/office/drawing/2014/main" id="{2B1EA6F4-DE80-4C17-B0A2-8A76C8A60D1B}"/>
              </a:ext>
            </a:extLst>
          </p:cNvPr>
          <p:cNvSpPr/>
          <p:nvPr/>
        </p:nvSpPr>
        <p:spPr>
          <a:xfrm>
            <a:off x="3812165" y="2"/>
            <a:ext cx="179795" cy="591107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8108353-218F-4A69-A734-EC34B1B5ACC6}"/>
                  </a:ext>
                </a:extLst>
              </p:cNvPr>
              <p:cNvSpPr txBox="1"/>
              <p:nvPr/>
            </p:nvSpPr>
            <p:spPr>
              <a:xfrm>
                <a:off x="8980304" y="4911827"/>
                <a:ext cx="97699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/>
                      </m:sSub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8108353-218F-4A69-A734-EC34B1B5AC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0302" y="4911827"/>
                <a:ext cx="938527" cy="70788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74CF674-8466-421B-BD21-C9D991045518}"/>
                  </a:ext>
                </a:extLst>
              </p:cNvPr>
              <p:cNvSpPr txBox="1"/>
              <p:nvPr/>
            </p:nvSpPr>
            <p:spPr>
              <a:xfrm>
                <a:off x="3131730" y="-3918"/>
                <a:ext cx="95295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/>
                      </m:sSub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74CF674-8466-421B-BD21-C9D991045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730" y="-3918"/>
                <a:ext cx="952953" cy="70788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Левая фигурная скобка 37">
            <a:extLst>
              <a:ext uri="{FF2B5EF4-FFF2-40B4-BE49-F238E27FC236}">
                <a16:creationId xmlns:a16="http://schemas.microsoft.com/office/drawing/2014/main" id="{ADBD10FB-7E97-4381-AAF9-4FE040504ABE}"/>
              </a:ext>
            </a:extLst>
          </p:cNvPr>
          <p:cNvSpPr/>
          <p:nvPr/>
        </p:nvSpPr>
        <p:spPr>
          <a:xfrm>
            <a:off x="2946485" y="1621665"/>
            <a:ext cx="413856" cy="322444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C5731F7-126E-48B1-8C2D-A2B75F8C153E}"/>
                  </a:ext>
                </a:extLst>
              </p:cNvPr>
              <p:cNvSpPr txBox="1"/>
              <p:nvPr/>
            </p:nvSpPr>
            <p:spPr>
              <a:xfrm>
                <a:off x="1847710" y="2879946"/>
                <a:ext cx="94044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C5731F7-126E-48B1-8C2D-A2B75F8C1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709" y="2879946"/>
                <a:ext cx="901977" cy="70788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Левая фигурная скобка 39">
            <a:extLst>
              <a:ext uri="{FF2B5EF4-FFF2-40B4-BE49-F238E27FC236}">
                <a16:creationId xmlns:a16="http://schemas.microsoft.com/office/drawing/2014/main" id="{FE8BD776-AB90-47FD-8A34-AF5DF0CA6AC2}"/>
              </a:ext>
            </a:extLst>
          </p:cNvPr>
          <p:cNvSpPr/>
          <p:nvPr/>
        </p:nvSpPr>
        <p:spPr>
          <a:xfrm rot="16200000">
            <a:off x="5067751" y="4737999"/>
            <a:ext cx="413856" cy="1916683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CD0EC47-4112-4EEB-A096-6720D57848B5}"/>
                  </a:ext>
                </a:extLst>
              </p:cNvPr>
              <p:cNvSpPr txBox="1"/>
              <p:nvPr/>
            </p:nvSpPr>
            <p:spPr>
              <a:xfrm>
                <a:off x="4827537" y="5860832"/>
                <a:ext cx="93275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CD0EC47-4112-4EEB-A096-6720D57848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537" y="5860832"/>
                <a:ext cx="894283" cy="70788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E22F27D-A511-40BC-B309-E919A92CFBC9}"/>
                  </a:ext>
                </a:extLst>
              </p:cNvPr>
              <p:cNvSpPr txBox="1"/>
              <p:nvPr/>
            </p:nvSpPr>
            <p:spPr>
              <a:xfrm>
                <a:off x="7130409" y="2526003"/>
                <a:ext cx="71154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E22F27D-A511-40BC-B309-E919A92CF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408" y="2526003"/>
                <a:ext cx="673068" cy="707886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2413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Алгоритм написания уравнения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касательной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431" y="1588483"/>
            <a:ext cx="10972800" cy="4525963"/>
          </a:xfrm>
        </p:spPr>
        <p:txBody>
          <a:bodyPr>
            <a:noAutofit/>
          </a:bodyPr>
          <a:lstStyle/>
          <a:p>
            <a:r>
              <a:rPr lang="ru-RU" sz="3600" b="1" dirty="0"/>
              <a:t>1. Найти производную функции.</a:t>
            </a:r>
          </a:p>
          <a:p>
            <a:r>
              <a:rPr lang="ru-RU" sz="3600" b="1" dirty="0"/>
              <a:t>2. Вычислить значение производной в данной точке.</a:t>
            </a:r>
          </a:p>
          <a:p>
            <a:r>
              <a:rPr lang="ru-RU" sz="3600" b="1" dirty="0"/>
              <a:t>3. Вычислить значение функции в данной точке.</a:t>
            </a:r>
          </a:p>
          <a:p>
            <a:r>
              <a:rPr lang="ru-RU" sz="3600" b="1" dirty="0"/>
              <a:t>4. Подставить найденные значения в уравнение касательной, упростить, написать ответ.</a:t>
            </a:r>
          </a:p>
        </p:txBody>
      </p:sp>
    </p:spTree>
    <p:extLst>
      <p:ext uri="{BB962C8B-B14F-4D97-AF65-F5344CB8AC3E}">
        <p14:creationId xmlns:p14="http://schemas.microsoft.com/office/powerpoint/2010/main" val="196509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Алгоритм написания уравнения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 касательной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514350" indent="-514350">
                  <a:buAutoNum type="arabicPeriod"/>
                </a:pPr>
                <a:r>
                  <a:rPr lang="ru-RU" sz="4400" dirty="0"/>
                  <a:t>Найти </a:t>
                </a:r>
                <a:r>
                  <a:rPr lang="en-US" sz="4400" dirty="0"/>
                  <a:t>f’(x)</a:t>
                </a:r>
                <a:r>
                  <a:rPr lang="ru-RU" sz="4400" dirty="0"/>
                  <a:t>.</a:t>
                </a:r>
              </a:p>
              <a:p>
                <a:pPr marL="514350" indent="-514350">
                  <a:buFont typeface="Arial" pitchFamily="34" charset="0"/>
                  <a:buAutoNum type="arabicPeriod"/>
                </a:pPr>
                <a:r>
                  <a:rPr lang="ru-RU" sz="4400" dirty="0"/>
                  <a:t>Найти </a:t>
                </a:r>
                <a:r>
                  <a:rPr lang="en-US" sz="4400" dirty="0"/>
                  <a:t>f’(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44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4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4400" dirty="0"/>
                  <a:t>)</a:t>
                </a:r>
                <a:r>
                  <a:rPr lang="ru-RU" sz="4400" dirty="0"/>
                  <a:t>.</a:t>
                </a:r>
              </a:p>
              <a:p>
                <a:pPr marL="514350" indent="-514350">
                  <a:buAutoNum type="arabicPeriod"/>
                </a:pPr>
                <a:r>
                  <a:rPr lang="ru-RU" sz="4400" dirty="0"/>
                  <a:t> Найти </a:t>
                </a:r>
                <a:r>
                  <a:rPr lang="en-US" sz="4400" dirty="0"/>
                  <a:t>f(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44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4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4400" dirty="0"/>
                  <a:t>)</a:t>
                </a:r>
                <a:r>
                  <a:rPr lang="ru-RU" sz="4400" dirty="0"/>
                  <a:t>.</a:t>
                </a:r>
              </a:p>
              <a:p>
                <a:pPr marL="514350" indent="-514350">
                  <a:buAutoNum type="arabicPeriod"/>
                </a:pPr>
                <a:r>
                  <a:rPr lang="ru-RU" sz="4400" dirty="0"/>
                  <a:t>Подставить в уравнение</a:t>
                </a:r>
                <a:r>
                  <a:rPr lang="en-US" sz="4400" dirty="0"/>
                  <a:t>: </a:t>
                </a:r>
                <a:endParaRPr lang="ru-RU" sz="4400" dirty="0"/>
              </a:p>
              <a:p>
                <a:pPr marL="0" indent="0">
                  <a:buNone/>
                </a:pPr>
                <a:r>
                  <a:rPr lang="en-US" sz="4400" dirty="0"/>
                  <a:t>y = f’(x)(x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44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4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4400" dirty="0"/>
                  <a:t>) + f(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44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4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4400" dirty="0"/>
                  <a:t>)</a:t>
                </a:r>
                <a:r>
                  <a:rPr lang="ru-RU" sz="4400" dirty="0"/>
                  <a:t>, упростить, написать ответ.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278" t="-4582" b="-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91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Виды заданий на касательную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1. </a:t>
            </a:r>
            <a:r>
              <a:rPr lang="ru-RU" b="1" dirty="0"/>
              <a:t>В какой точке касательная к графику функции составляет с осью Ох заданный угол</a:t>
            </a:r>
            <a:r>
              <a:rPr lang="en-US" b="1" dirty="0"/>
              <a:t>?</a:t>
            </a:r>
          </a:p>
          <a:p>
            <a:pPr algn="just"/>
            <a:r>
              <a:rPr lang="en-US" b="1" dirty="0"/>
              <a:t>2</a:t>
            </a:r>
            <a:r>
              <a:rPr lang="ru-RU" b="1" dirty="0"/>
              <a:t>. В какой точке касательная к графику функции параллельна оси Ох</a:t>
            </a:r>
            <a:r>
              <a:rPr lang="en-US" b="1" dirty="0"/>
              <a:t>;</a:t>
            </a:r>
            <a:r>
              <a:rPr lang="ru-RU" b="1" dirty="0"/>
              <a:t> прямой </a:t>
            </a:r>
            <a:r>
              <a:rPr lang="en-US" b="1" dirty="0"/>
              <a:t>y = a; </a:t>
            </a:r>
            <a:r>
              <a:rPr lang="ru-RU" b="1" dirty="0"/>
              <a:t>прямой </a:t>
            </a:r>
            <a:r>
              <a:rPr lang="en-US" b="1" dirty="0"/>
              <a:t>y = </a:t>
            </a:r>
            <a:r>
              <a:rPr lang="en-US" b="1" dirty="0" err="1"/>
              <a:t>kx</a:t>
            </a:r>
            <a:r>
              <a:rPr lang="en-US" b="1" dirty="0"/>
              <a:t>?</a:t>
            </a:r>
            <a:endParaRPr lang="ru-RU" b="1" dirty="0"/>
          </a:p>
          <a:p>
            <a:pPr algn="just"/>
            <a:r>
              <a:rPr lang="ru-RU" b="1" dirty="0"/>
              <a:t>Под каким углом пересекаются графики функций</a:t>
            </a:r>
            <a:r>
              <a:rPr lang="en-US" b="1" dirty="0"/>
              <a:t>?</a:t>
            </a:r>
            <a:endParaRPr lang="ru-RU" b="1" dirty="0"/>
          </a:p>
          <a:p>
            <a:pPr algn="just"/>
            <a:r>
              <a:rPr lang="ru-RU" b="1" dirty="0"/>
              <a:t>Написать уравнение общей касательной к графикам двух функций.</a:t>
            </a:r>
            <a:endParaRPr lang="en-US" b="1" dirty="0"/>
          </a:p>
          <a:p>
            <a:pPr algn="just"/>
            <a:r>
              <a:rPr lang="ru-RU" b="1" dirty="0"/>
              <a:t>Какой угол составляет касательная к </a:t>
            </a:r>
            <a:r>
              <a:rPr lang="ru-RU" b="1"/>
              <a:t>графику функции </a:t>
            </a:r>
            <a:r>
              <a:rPr lang="ru-RU" b="1" dirty="0"/>
              <a:t>с осью Ох,</a:t>
            </a:r>
            <a:r>
              <a:rPr lang="en-US" b="1" dirty="0"/>
              <a:t> </a:t>
            </a:r>
            <a:r>
              <a:rPr lang="ru-RU" b="1" dirty="0"/>
              <a:t>осью </a:t>
            </a:r>
            <a:r>
              <a:rPr lang="ru-RU" b="1" dirty="0" err="1"/>
              <a:t>Оу</a:t>
            </a:r>
            <a:r>
              <a:rPr lang="en-US" b="1" dirty="0"/>
              <a:t>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56584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201</Words>
  <Application>Microsoft Office PowerPoint</Application>
  <PresentationFormat>Широкоэкранный</PresentationFormat>
  <Paragraphs>36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 Math</vt:lpstr>
      <vt:lpstr>Тема Office</vt:lpstr>
      <vt:lpstr>Презентация PowerPoint</vt:lpstr>
      <vt:lpstr>Презентация PowerPoint</vt:lpstr>
      <vt:lpstr>Алгоритм написания уравнения  касательной</vt:lpstr>
      <vt:lpstr>Алгоритм написания уравнения  касательной</vt:lpstr>
      <vt:lpstr>Виды заданий на касательную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Закуцкая Марина Владимировна</dc:creator>
  <cp:lastModifiedBy>Денис Карпов</cp:lastModifiedBy>
  <cp:revision>22</cp:revision>
  <dcterms:created xsi:type="dcterms:W3CDTF">2019-10-30T09:29:44Z</dcterms:created>
  <dcterms:modified xsi:type="dcterms:W3CDTF">2019-12-22T19:28:51Z</dcterms:modified>
</cp:coreProperties>
</file>