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6"/>
  </p:notesMasterIdLst>
  <p:sldIdLst>
    <p:sldId id="267" r:id="rId2"/>
    <p:sldId id="277" r:id="rId3"/>
    <p:sldId id="278" r:id="rId4"/>
    <p:sldId id="279" r:id="rId5"/>
    <p:sldId id="280" r:id="rId6"/>
    <p:sldId id="269" r:id="rId7"/>
    <p:sldId id="268" r:id="rId8"/>
    <p:sldId id="274" r:id="rId9"/>
    <p:sldId id="273" r:id="rId10"/>
    <p:sldId id="272" r:id="rId11"/>
    <p:sldId id="271" r:id="rId12"/>
    <p:sldId id="283" r:id="rId13"/>
    <p:sldId id="276" r:id="rId14"/>
    <p:sldId id="270" r:id="rId15"/>
    <p:sldId id="282" r:id="rId16"/>
    <p:sldId id="284" r:id="rId17"/>
    <p:sldId id="285" r:id="rId18"/>
    <p:sldId id="286" r:id="rId19"/>
    <p:sldId id="287" r:id="rId20"/>
    <p:sldId id="288" r:id="rId21"/>
    <p:sldId id="289" r:id="rId22"/>
    <p:sldId id="290" r:id="rId23"/>
    <p:sldId id="291" r:id="rId24"/>
    <p:sldId id="292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575FF"/>
    <a:srgbClr val="6666FF"/>
    <a:srgbClr val="FCFC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30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C80B085-7365-4821-B0CF-E27FB39BFA25}" type="datetimeFigureOut">
              <a:rPr lang="ru-RU" smtClean="0"/>
              <a:t>06.06.2017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8EE0BE3-1A61-4E4A-A5D9-9BA5076A37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24426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EE0BE3-1A61-4E4A-A5D9-9BA5076A37F8}" type="slidenum">
              <a:rPr lang="ru-RU" smtClean="0"/>
              <a:t>21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783284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Только историк дает факту известный смысл, который зависит от его общенаучных и идейно-теоретических взглядов. Поэтому в разных системах взглядов один и тот же исторический факт получает разное толкование, разное значение. Таким образом, между историческим фактом (событием, явлением) и соответствующим ему </a:t>
            </a:r>
            <a:r>
              <a:rPr lang="ru-RU" dirty="0" err="1" smtClean="0"/>
              <a:t>аучно</a:t>
            </a:r>
            <a:r>
              <a:rPr lang="ru-RU" dirty="0" smtClean="0"/>
              <a:t>-историческим фактом стоит интерпретация. Именно она превращает факты истории в факты науки. Не означает ли такое наличие различных интерпретаций исторических фактов, что исторической истины нет или их несколько? Нет, не означает. Просто меняются наши представления об истории.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EE0BE3-1A61-4E4A-A5D9-9BA5076A37F8}" type="slidenum">
              <a:rPr lang="ru-RU" smtClean="0"/>
              <a:t>22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22220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06.06.2017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06.06.2017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06.06.2017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06.06.2017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06.06.2017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06.06.2017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06.06.2017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7.jpeg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0.jpeg"/></Relationships>
</file>

<file path=ppt/slides/_rels/slide1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1.jpeg"/></Relationships>
</file>

<file path=ppt/slides/_rels/slide1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2.jpe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jpeg"/><Relationship Id="rId3" Type="http://schemas.microsoft.com/office/2007/relationships/hdphoto" Target="../media/hdphoto1.wdp"/><Relationship Id="rId7" Type="http://schemas.openxmlformats.org/officeDocument/2006/relationships/image" Target="../media/image2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4.jpeg"/><Relationship Id="rId5" Type="http://schemas.microsoft.com/office/2007/relationships/hdphoto" Target="../media/hdphoto2.wdp"/><Relationship Id="rId4" Type="http://schemas.openxmlformats.org/officeDocument/2006/relationships/image" Target="../media/image23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jpeg"/><Relationship Id="rId3" Type="http://schemas.microsoft.com/office/2007/relationships/hdphoto" Target="../media/hdphoto1.wdp"/><Relationship Id="rId7" Type="http://schemas.openxmlformats.org/officeDocument/2006/relationships/image" Target="../media/image2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8.jpeg"/><Relationship Id="rId5" Type="http://schemas.microsoft.com/office/2007/relationships/hdphoto" Target="../media/hdphoto3.wdp"/><Relationship Id="rId4" Type="http://schemas.openxmlformats.org/officeDocument/2006/relationships/image" Target="../media/image27.png"/></Relationships>
</file>

<file path=ppt/slides/_rels/slide18.xml.rels><?xml version="1.0" encoding="UTF-8" standalone="yes"?>
<Relationships xmlns="http://schemas.openxmlformats.org/package/2006/relationships"><Relationship Id="rId8" Type="http://schemas.microsoft.com/office/2007/relationships/hdphoto" Target="../media/hdphoto4.wdp"/><Relationship Id="rId3" Type="http://schemas.microsoft.com/office/2007/relationships/hdphoto" Target="../media/hdphoto1.wdp"/><Relationship Id="rId7" Type="http://schemas.openxmlformats.org/officeDocument/2006/relationships/image" Target="../media/image3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3.jpeg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1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image" Target="../media/image3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6" Type="http://schemas.microsoft.com/office/2007/relationships/hdphoto" Target="../media/hdphoto5.wdp"/><Relationship Id="rId5" Type="http://schemas.openxmlformats.org/officeDocument/2006/relationships/image" Target="../media/image36.png"/><Relationship Id="rId4" Type="http://schemas.openxmlformats.org/officeDocument/2006/relationships/image" Target="../media/image35.jpeg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jpe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jpeg"/><Relationship Id="rId3" Type="http://schemas.microsoft.com/office/2007/relationships/hdphoto" Target="../media/hdphoto1.wdp"/><Relationship Id="rId7" Type="http://schemas.openxmlformats.org/officeDocument/2006/relationships/image" Target="../media/image3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6" Type="http://schemas.microsoft.com/office/2007/relationships/hdphoto" Target="../media/hdphoto5.wdp"/><Relationship Id="rId5" Type="http://schemas.openxmlformats.org/officeDocument/2006/relationships/image" Target="../media/image36.png"/><Relationship Id="rId4" Type="http://schemas.openxmlformats.org/officeDocument/2006/relationships/image" Target="../media/image35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4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0.jpeg"/><Relationship Id="rId5" Type="http://schemas.openxmlformats.org/officeDocument/2006/relationships/image" Target="../media/image39.jpeg"/><Relationship Id="rId4" Type="http://schemas.microsoft.com/office/2007/relationships/hdphoto" Target="../media/hdphoto1.wdp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jpeg"/><Relationship Id="rId3" Type="http://schemas.openxmlformats.org/officeDocument/2006/relationships/image" Target="../media/image2.jpeg"/><Relationship Id="rId7" Type="http://schemas.openxmlformats.org/officeDocument/2006/relationships/image" Target="../media/image4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6" Type="http://schemas.microsoft.com/office/2007/relationships/hdphoto" Target="../media/hdphoto3.wdp"/><Relationship Id="rId5" Type="http://schemas.openxmlformats.org/officeDocument/2006/relationships/image" Target="../media/image27.png"/><Relationship Id="rId4" Type="http://schemas.microsoft.com/office/2007/relationships/hdphoto" Target="../media/hdphoto1.wdp"/><Relationship Id="rId9" Type="http://schemas.openxmlformats.org/officeDocument/2006/relationships/image" Target="../media/image43.jpeg"/></Relationships>
</file>

<file path=ppt/slides/_rels/slide2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image" Target="../media/image1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548681"/>
            <a:ext cx="7848872" cy="3024335"/>
          </a:xfrm>
        </p:spPr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 prst="angle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6000" b="1" dirty="0">
                <a:ln w="11430">
                  <a:solidFill>
                    <a:srgbClr val="FFFF00"/>
                  </a:solidFill>
                </a:ln>
                <a:solidFill>
                  <a:srgbClr val="FFC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ookman Old Style" pitchFamily="18" charset="0"/>
              </a:rPr>
              <a:t>ЧТО </a:t>
            </a:r>
            <a:r>
              <a:rPr lang="ru-RU" sz="6000" b="1" dirty="0" smtClean="0">
                <a:ln w="11430">
                  <a:solidFill>
                    <a:srgbClr val="FFFF00"/>
                  </a:solidFill>
                </a:ln>
                <a:solidFill>
                  <a:srgbClr val="FFC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ookman Old Style" pitchFamily="18" charset="0"/>
              </a:rPr>
              <a:t>ИЗУЧАЕТ </a:t>
            </a:r>
            <a:br>
              <a:rPr lang="ru-RU" sz="6000" b="1" dirty="0" smtClean="0">
                <a:ln w="11430">
                  <a:solidFill>
                    <a:srgbClr val="FFFF00"/>
                  </a:solidFill>
                </a:ln>
                <a:solidFill>
                  <a:srgbClr val="FFC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ookman Old Style" pitchFamily="18" charset="0"/>
              </a:rPr>
            </a:br>
            <a:r>
              <a:rPr lang="ru-RU" sz="6000" b="1" dirty="0" smtClean="0">
                <a:ln w="11430">
                  <a:solidFill>
                    <a:srgbClr val="FFFF00"/>
                  </a:solidFill>
                </a:ln>
                <a:solidFill>
                  <a:srgbClr val="FFC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ookman Old Style" pitchFamily="18" charset="0"/>
              </a:rPr>
              <a:t>ИСТОРИЯ</a:t>
            </a:r>
            <a:br>
              <a:rPr lang="ru-RU" sz="6000" b="1" dirty="0" smtClean="0">
                <a:ln w="11430">
                  <a:solidFill>
                    <a:srgbClr val="FFFF00"/>
                  </a:solidFill>
                </a:ln>
                <a:solidFill>
                  <a:srgbClr val="FFC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ookman Old Style" pitchFamily="18" charset="0"/>
              </a:rPr>
            </a:br>
            <a:r>
              <a:rPr lang="ru-RU" sz="2800" b="1" dirty="0" smtClean="0">
                <a:ln w="11430">
                  <a:solidFill>
                    <a:srgbClr val="FFFF00"/>
                  </a:solidFill>
                </a:ln>
                <a:solidFill>
                  <a:srgbClr val="FFC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ookman Old Style" pitchFamily="18" charset="0"/>
              </a:rPr>
              <a:t>5 КЛАСС</a:t>
            </a:r>
            <a:endParaRPr lang="ru-RU" sz="2800" b="1" dirty="0">
              <a:ln w="11430">
                <a:solidFill>
                  <a:srgbClr val="FFFF00"/>
                </a:solidFill>
              </a:ln>
              <a:solidFill>
                <a:srgbClr val="FFC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Bookman Old Style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148064" y="5085184"/>
            <a:ext cx="3816424" cy="1584176"/>
          </a:xfrm>
        </p:spPr>
        <p:txBody>
          <a:bodyPr>
            <a:normAutofit fontScale="77500" lnSpcReduction="20000"/>
          </a:bodyPr>
          <a:lstStyle/>
          <a:p>
            <a:pPr algn="r"/>
            <a:r>
              <a:rPr lang="ru-RU" b="1" dirty="0" smtClean="0">
                <a:solidFill>
                  <a:schemeClr val="bg1"/>
                </a:solidFill>
              </a:rPr>
              <a:t>МКОУ </a:t>
            </a:r>
            <a:r>
              <a:rPr lang="ru-RU" b="1" dirty="0" smtClean="0">
                <a:solidFill>
                  <a:schemeClr val="bg1"/>
                </a:solidFill>
              </a:rPr>
              <a:t>СОШ №12</a:t>
            </a:r>
          </a:p>
          <a:p>
            <a:pPr algn="r"/>
            <a:r>
              <a:rPr lang="ru-RU" b="1" dirty="0" err="1">
                <a:solidFill>
                  <a:schemeClr val="bg1"/>
                </a:solidFill>
              </a:rPr>
              <a:t>с</a:t>
            </a:r>
            <a:r>
              <a:rPr lang="ru-RU" b="1" smtClean="0">
                <a:solidFill>
                  <a:schemeClr val="bg1"/>
                </a:solidFill>
              </a:rPr>
              <a:t>.Турксад</a:t>
            </a:r>
            <a:endParaRPr lang="ru-RU" b="1" dirty="0" smtClean="0">
              <a:solidFill>
                <a:schemeClr val="bg1"/>
              </a:solidFill>
            </a:endParaRPr>
          </a:p>
          <a:p>
            <a:pPr algn="r"/>
            <a:r>
              <a:rPr lang="ru-RU" b="1" dirty="0">
                <a:solidFill>
                  <a:schemeClr val="bg1"/>
                </a:solidFill>
              </a:rPr>
              <a:t>у</a:t>
            </a:r>
            <a:r>
              <a:rPr lang="ru-RU" b="1" dirty="0" smtClean="0">
                <a:solidFill>
                  <a:schemeClr val="bg1"/>
                </a:solidFill>
              </a:rPr>
              <a:t>читель </a:t>
            </a:r>
            <a:r>
              <a:rPr lang="ru-RU" b="1" dirty="0" smtClean="0">
                <a:solidFill>
                  <a:schemeClr val="bg1"/>
                </a:solidFill>
              </a:rPr>
              <a:t>истории</a:t>
            </a:r>
            <a:endParaRPr lang="ru-RU" b="1" dirty="0" smtClean="0">
              <a:solidFill>
                <a:schemeClr val="bg1"/>
              </a:solidFill>
            </a:endParaRPr>
          </a:p>
          <a:p>
            <a:pPr algn="r"/>
            <a:r>
              <a:rPr lang="ru-RU" b="1" dirty="0" smtClean="0">
                <a:solidFill>
                  <a:schemeClr val="bg1"/>
                </a:solidFill>
              </a:rPr>
              <a:t>Серякова Е.В.</a:t>
            </a:r>
            <a:endParaRPr lang="ru-RU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8168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 rotWithShape="1"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colorTemperature colorTemp="11200"/>
                    </a14:imgEffect>
                    <a14:imgEffect>
                      <a14:saturation sat="33000"/>
                    </a14:imgEffect>
                    <a14:imgEffect>
                      <a14:brightnessContrast bright="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ИСТОРИЯ</a:t>
            </a:r>
            <a:endParaRPr lang="ru-RU" sz="66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251520" y="1628800"/>
            <a:ext cx="4032448" cy="1296144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  <a:latin typeface="Bookman Old Style" pitchFamily="18" charset="0"/>
              </a:rPr>
              <a:t>Всегда связана с людьми</a:t>
            </a:r>
            <a:endParaRPr lang="ru-RU" sz="2800" b="1" dirty="0">
              <a:solidFill>
                <a:schemeClr val="accent1">
                  <a:lumMod val="75000"/>
                </a:schemeClr>
              </a:solidFill>
              <a:latin typeface="Bookman Old Style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51520" y="3284984"/>
            <a:ext cx="4032448" cy="163448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  <a:latin typeface="Bookman Old Style" pitchFamily="18" charset="0"/>
              </a:rPr>
              <a:t>Изучает деятельность людей</a:t>
            </a:r>
            <a:endParaRPr lang="ru-RU" sz="2800" b="1" dirty="0">
              <a:solidFill>
                <a:schemeClr val="accent1">
                  <a:lumMod val="75000"/>
                </a:schemeClr>
              </a:solidFill>
              <a:latin typeface="Bookman Old Style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251520" y="5290356"/>
            <a:ext cx="4032448" cy="1130424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  <a:latin typeface="Bookman Old Style" pitchFamily="18" charset="0"/>
              </a:rPr>
              <a:t>Изучает прошлое</a:t>
            </a:r>
            <a:endParaRPr lang="ru-RU" sz="2800" b="1" dirty="0">
              <a:solidFill>
                <a:schemeClr val="accent1">
                  <a:lumMod val="75000"/>
                </a:schemeClr>
              </a:solidFill>
              <a:latin typeface="Bookman Old Style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1412776"/>
            <a:ext cx="3806552" cy="514479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  <a:softEdge rad="3175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45827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 rotWithShape="1"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colorTemperature colorTemp="11200"/>
                    </a14:imgEffect>
                    <a14:imgEffect>
                      <a14:saturation sat="33000"/>
                    </a14:imgEffect>
                    <a14:imgEffect>
                      <a14:brightnessContrast bright="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 bwMode="auto">
          <a:xfrm>
            <a:off x="323528" y="368660"/>
            <a:ext cx="4875017" cy="61206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78076" y="368660"/>
            <a:ext cx="2206879" cy="27620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5292080" y="3212976"/>
            <a:ext cx="3672408" cy="327636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История </a:t>
            </a:r>
          </a:p>
          <a:p>
            <a:pPr algn="ctr"/>
            <a:r>
              <a:rPr lang="ru-RU" sz="36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– (слово греческое) </a:t>
            </a:r>
            <a:endParaRPr lang="ru-RU" sz="3600" b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  <a:p>
            <a:pPr algn="ctr"/>
            <a:r>
              <a:rPr lang="ru-RU" sz="3600" b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это рассказ о</a:t>
            </a:r>
          </a:p>
          <a:p>
            <a:pPr algn="ctr"/>
            <a:r>
              <a:rPr lang="ru-RU" sz="3600" b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прошедшем, </a:t>
            </a:r>
          </a:p>
          <a:p>
            <a:pPr algn="ctr"/>
            <a:r>
              <a:rPr lang="ru-RU" sz="3600" b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об узнанном.</a:t>
            </a:r>
          </a:p>
        </p:txBody>
      </p:sp>
    </p:spTree>
    <p:extLst>
      <p:ext uri="{BB962C8B-B14F-4D97-AF65-F5344CB8AC3E}">
        <p14:creationId xmlns:p14="http://schemas.microsoft.com/office/powerpoint/2010/main" val="361472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 rotWithShape="1"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colorTemperature colorTemp="11200"/>
                    </a14:imgEffect>
                    <a14:imgEffect>
                      <a14:saturation sat="33000"/>
                    </a14:imgEffect>
                    <a14:imgEffect>
                      <a14:brightnessContrast bright="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51520" y="332656"/>
            <a:ext cx="8640960" cy="62646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633413" algn="just"/>
            <a:r>
              <a:rPr lang="ru-RU" sz="2200" b="1" i="1" dirty="0" smtClean="0">
                <a:solidFill>
                  <a:schemeClr val="tx2">
                    <a:lumMod val="50000"/>
                  </a:schemeClr>
                </a:solidFill>
                <a:latin typeface="Bookman Old Style" pitchFamily="18" charset="0"/>
              </a:rPr>
              <a:t>По рассказам скифов, народ их – моложе всех. А произошел он таким образом. Первым жителем этой еще не обитаемой тогда страны был человек по имени </a:t>
            </a:r>
            <a:r>
              <a:rPr lang="ru-RU" sz="2200" b="1" i="1" dirty="0" err="1" smtClean="0">
                <a:solidFill>
                  <a:schemeClr val="tx2">
                    <a:lumMod val="50000"/>
                  </a:schemeClr>
                </a:solidFill>
                <a:latin typeface="Bookman Old Style" pitchFamily="18" charset="0"/>
              </a:rPr>
              <a:t>Таргитай</a:t>
            </a:r>
            <a:r>
              <a:rPr lang="ru-RU" sz="2200" b="1" i="1" dirty="0" smtClean="0">
                <a:solidFill>
                  <a:schemeClr val="tx2">
                    <a:lumMod val="50000"/>
                  </a:schemeClr>
                </a:solidFill>
                <a:latin typeface="Bookman Old Style" pitchFamily="18" charset="0"/>
              </a:rPr>
              <a:t>. Родителями этого </a:t>
            </a:r>
            <a:r>
              <a:rPr lang="ru-RU" sz="2200" b="1" i="1" dirty="0" err="1" smtClean="0">
                <a:solidFill>
                  <a:schemeClr val="tx2">
                    <a:lumMod val="50000"/>
                  </a:schemeClr>
                </a:solidFill>
                <a:latin typeface="Bookman Old Style" pitchFamily="18" charset="0"/>
              </a:rPr>
              <a:t>Таргитая</a:t>
            </a:r>
            <a:r>
              <a:rPr lang="ru-RU" sz="2200" b="1" i="1" dirty="0" smtClean="0">
                <a:solidFill>
                  <a:schemeClr val="tx2">
                    <a:lumMod val="50000"/>
                  </a:schemeClr>
                </a:solidFill>
                <a:latin typeface="Bookman Old Style" pitchFamily="18" charset="0"/>
              </a:rPr>
              <a:t>, как говорят скифы, были Зевс и дочь реки Борисфена. Такого рода был </a:t>
            </a:r>
            <a:r>
              <a:rPr lang="ru-RU" sz="2200" b="1" i="1" dirty="0" err="1" smtClean="0">
                <a:solidFill>
                  <a:schemeClr val="tx2">
                    <a:lumMod val="50000"/>
                  </a:schemeClr>
                </a:solidFill>
                <a:latin typeface="Bookman Old Style" pitchFamily="18" charset="0"/>
              </a:rPr>
              <a:t>Таргитай</a:t>
            </a:r>
            <a:r>
              <a:rPr lang="ru-RU" sz="2200" b="1" i="1" dirty="0" smtClean="0">
                <a:solidFill>
                  <a:schemeClr val="tx2">
                    <a:lumMod val="50000"/>
                  </a:schemeClr>
                </a:solidFill>
                <a:latin typeface="Bookman Old Style" pitchFamily="18" charset="0"/>
              </a:rPr>
              <a:t>, а у него было трое сыновей: </a:t>
            </a:r>
            <a:r>
              <a:rPr lang="ru-RU" sz="2200" b="1" i="1" dirty="0" err="1" smtClean="0">
                <a:solidFill>
                  <a:schemeClr val="tx2">
                    <a:lumMod val="50000"/>
                  </a:schemeClr>
                </a:solidFill>
                <a:latin typeface="Bookman Old Style" pitchFamily="18" charset="0"/>
              </a:rPr>
              <a:t>Липоксаис</a:t>
            </a:r>
            <a:r>
              <a:rPr lang="ru-RU" sz="2200" b="1" i="1" dirty="0" smtClean="0">
                <a:solidFill>
                  <a:schemeClr val="tx2">
                    <a:lumMod val="50000"/>
                  </a:schemeClr>
                </a:solidFill>
                <a:latin typeface="Bookman Old Style" pitchFamily="18" charset="0"/>
              </a:rPr>
              <a:t>, </a:t>
            </a:r>
            <a:r>
              <a:rPr lang="ru-RU" sz="2200" b="1" i="1" dirty="0" err="1" smtClean="0">
                <a:solidFill>
                  <a:schemeClr val="tx2">
                    <a:lumMod val="50000"/>
                  </a:schemeClr>
                </a:solidFill>
                <a:latin typeface="Bookman Old Style" pitchFamily="18" charset="0"/>
              </a:rPr>
              <a:t>Арпоксаис</a:t>
            </a:r>
            <a:r>
              <a:rPr lang="ru-RU" sz="2200" b="1" i="1" dirty="0" smtClean="0">
                <a:solidFill>
                  <a:schemeClr val="tx2">
                    <a:lumMod val="50000"/>
                  </a:schemeClr>
                </a:solidFill>
                <a:latin typeface="Bookman Old Style" pitchFamily="18" charset="0"/>
              </a:rPr>
              <a:t> и самый младший – </a:t>
            </a:r>
            <a:r>
              <a:rPr lang="ru-RU" sz="2200" b="1" i="1" dirty="0" err="1" smtClean="0">
                <a:solidFill>
                  <a:schemeClr val="tx2">
                    <a:lumMod val="50000"/>
                  </a:schemeClr>
                </a:solidFill>
                <a:latin typeface="Bookman Old Style" pitchFamily="18" charset="0"/>
              </a:rPr>
              <a:t>Колаксаис</a:t>
            </a:r>
            <a:r>
              <a:rPr lang="ru-RU" sz="2200" b="1" i="1" dirty="0" smtClean="0">
                <a:solidFill>
                  <a:schemeClr val="tx2">
                    <a:lumMod val="50000"/>
                  </a:schemeClr>
                </a:solidFill>
                <a:latin typeface="Bookman Old Style" pitchFamily="18" charset="0"/>
              </a:rPr>
              <a:t>. В их царствование на Скифскую землю с неба упали золотые предметы: плуг, ярмо, секира и чаша. Первым увидел эти вещи старший брат. Едва он подошел, чтобы поднять их, как золото запылало. Тогда он отступил, и приблизился второй брат, и опять золото было объято пламенем. Так жар пылающего костра отогнал обоих братьев, но, когда подошел третий, младший брат, пламя погасло, и он отнес золото в дом. Поэтому старшие братья согласились отдать царство младшему…</a:t>
            </a:r>
            <a:endParaRPr lang="ru-RU" sz="2200" b="1" i="1" dirty="0">
              <a:solidFill>
                <a:schemeClr val="tx2">
                  <a:lumMod val="50000"/>
                </a:schemeClr>
              </a:solidFill>
              <a:latin typeface="Bookman Old Style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84504" y="295885"/>
            <a:ext cx="8601502" cy="1116891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Bookman Old Style" pitchFamily="18" charset="0"/>
              </a:rPr>
              <a:t>ЧТО В ЭТОМ ПОВЕСТВОВАНИИ НЕПРАВДОПОДОБНО, ВЫМЫШЛЕНО?</a:t>
            </a:r>
            <a:endParaRPr lang="ru-RU" sz="2400" b="1" dirty="0">
              <a:solidFill>
                <a:srgbClr val="FF0000"/>
              </a:solidFill>
              <a:latin typeface="Bookman Old Styl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015479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 rotWithShape="1"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colorTemperature colorTemp="11200"/>
                    </a14:imgEffect>
                    <a14:imgEffect>
                      <a14:saturation sat="33000"/>
                    </a14:imgEffect>
                    <a14:imgEffect>
                      <a14:brightnessContrast bright="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74638"/>
            <a:ext cx="8640960" cy="1642194"/>
          </a:xfrm>
        </p:spPr>
        <p:txBody>
          <a:bodyPr>
            <a:normAutofit/>
          </a:bodyPr>
          <a:lstStyle/>
          <a:p>
            <a:r>
              <a:rPr lang="ru-RU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Факт</a:t>
            </a:r>
            <a:r>
              <a:rPr lang="ru-RU" b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 (слово греческое) 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–сделанное правда</a:t>
            </a:r>
            <a:r>
              <a:rPr lang="ru-RU" b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, истина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. </a:t>
            </a:r>
            <a:endParaRPr lang="ru-RU" b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1688" y="1916831"/>
            <a:ext cx="7480621" cy="39387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280179" y="5649550"/>
            <a:ext cx="8605827" cy="880724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Bookman Old Style" pitchFamily="18" charset="0"/>
              </a:rPr>
              <a:t>А.П. БУБНОВ. УТРО НА КУЛИКОВОМ ПОЛЕ.</a:t>
            </a:r>
            <a:endParaRPr lang="ru-RU" sz="2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275856" y="4941168"/>
            <a:ext cx="5610150" cy="708382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  <a:latin typeface="Bookman Old Style" pitchFamily="18" charset="0"/>
              </a:rPr>
              <a:t>ТУЛЬСКАЯ ОБЛ. 1380 Г.</a:t>
            </a:r>
            <a:endParaRPr lang="ru-RU" sz="3200" b="1" dirty="0">
              <a:solidFill>
                <a:srgbClr val="FF0000"/>
              </a:solidFill>
              <a:latin typeface="Bookman Old Styl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385577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 rotWithShape="1"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colorTemperature colorTemp="11200"/>
                    </a14:imgEffect>
                    <a14:imgEffect>
                      <a14:saturation sat="33000"/>
                    </a14:imgEffect>
                    <a14:imgEffect>
                      <a14:brightnessContrast bright="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280179" y="5789892"/>
            <a:ext cx="8605827" cy="740383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Bookman Old Style" pitchFamily="18" charset="0"/>
              </a:rPr>
              <a:t>ФЕЛИКС ФИЛИППОТО.</a:t>
            </a:r>
            <a:r>
              <a:rPr lang="ru-RU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 </a:t>
            </a: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Bookman Old Style" pitchFamily="18" charset="0"/>
              </a:rPr>
              <a:t>СРАЖЕНИЕ ПРИ ВАТЕРЛОО. АТАКА ФРАНЦУЗСКИХ КИРАСИР. </a:t>
            </a:r>
            <a:endParaRPr lang="ru-RU" sz="2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0178" y="260648"/>
            <a:ext cx="8605827" cy="55292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Скругленный прямоугольник 7"/>
          <p:cNvSpPr/>
          <p:nvPr/>
        </p:nvSpPr>
        <p:spPr>
          <a:xfrm>
            <a:off x="3347864" y="288849"/>
            <a:ext cx="5538142" cy="1051919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  <a:latin typeface="Bookman Old Style" pitchFamily="18" charset="0"/>
              </a:rPr>
              <a:t>БИТВА ПРИ ВАТЕРЛОО </a:t>
            </a:r>
          </a:p>
          <a:p>
            <a:pPr algn="ctr"/>
            <a:r>
              <a:rPr lang="ru-RU" sz="3200" b="1" dirty="0" smtClean="0">
                <a:solidFill>
                  <a:srgbClr val="FF0000"/>
                </a:solidFill>
                <a:latin typeface="Bookman Old Style" pitchFamily="18" charset="0"/>
              </a:rPr>
              <a:t>1815 Г. БЕЛЬГИЯ</a:t>
            </a:r>
            <a:endParaRPr lang="ru-RU" sz="3200" b="1" dirty="0">
              <a:solidFill>
                <a:srgbClr val="FF0000"/>
              </a:solidFill>
              <a:latin typeface="Bookman Old Styl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49462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 rotWithShape="1"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colorTemperature colorTemp="11200"/>
                    </a14:imgEffect>
                    <a14:imgEffect>
                      <a14:saturation sat="33000"/>
                    </a14:imgEffect>
                    <a14:imgEffect>
                      <a14:brightnessContrast bright="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74638"/>
            <a:ext cx="8640960" cy="1354162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ГЛАВНЫЕ ВОПРОСЫ ИСТОРИИ</a:t>
            </a:r>
            <a:endParaRPr lang="ru-RU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51520" y="1628800"/>
            <a:ext cx="4032448" cy="1296144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accent1">
                    <a:lumMod val="75000"/>
                  </a:schemeClr>
                </a:solidFill>
                <a:latin typeface="Bookman Old Style" pitchFamily="18" charset="0"/>
              </a:rPr>
              <a:t>Что произошло?</a:t>
            </a:r>
            <a:endParaRPr lang="ru-RU" sz="3600" b="1" dirty="0">
              <a:solidFill>
                <a:schemeClr val="accent1">
                  <a:lumMod val="75000"/>
                </a:schemeClr>
              </a:solidFill>
              <a:latin typeface="Bookman Old Style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271391" y="3395597"/>
            <a:ext cx="4032448" cy="1296144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accent1">
                    <a:lumMod val="75000"/>
                  </a:schemeClr>
                </a:solidFill>
                <a:latin typeface="Bookman Old Style" pitchFamily="18" charset="0"/>
              </a:rPr>
              <a:t>Где произошло?</a:t>
            </a:r>
            <a:endParaRPr lang="ru-RU" sz="3600" b="1" dirty="0">
              <a:solidFill>
                <a:schemeClr val="accent1">
                  <a:lumMod val="75000"/>
                </a:schemeClr>
              </a:solidFill>
              <a:latin typeface="Bookman Old Style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329468" y="5163729"/>
            <a:ext cx="4032448" cy="1296144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accent1">
                    <a:lumMod val="75000"/>
                  </a:schemeClr>
                </a:solidFill>
                <a:latin typeface="Bookman Old Style" pitchFamily="18" charset="0"/>
              </a:rPr>
              <a:t>Когда произошло?</a:t>
            </a:r>
            <a:endParaRPr lang="ru-RU" sz="3600" b="1" dirty="0">
              <a:solidFill>
                <a:schemeClr val="accent1">
                  <a:lumMod val="75000"/>
                </a:schemeClr>
              </a:solidFill>
              <a:latin typeface="Bookman Old Style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1999" y="1628800"/>
            <a:ext cx="4394323" cy="39444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Прямоугольник 8"/>
          <p:cNvSpPr/>
          <p:nvPr/>
        </p:nvSpPr>
        <p:spPr>
          <a:xfrm>
            <a:off x="4571999" y="5373216"/>
            <a:ext cx="4394323" cy="1157059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Bookman Old Style" pitchFamily="18" charset="0"/>
              </a:rPr>
              <a:t>В.М. </a:t>
            </a: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Bookman Old Style" pitchFamily="18" charset="0"/>
              </a:rPr>
              <a:t>СИБИРСКИЙ. ШТУРМ БЕРЛИНА </a:t>
            </a:r>
          </a:p>
          <a:p>
            <a:pPr algn="ctr"/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Bookman Old Style" pitchFamily="18" charset="0"/>
              </a:rPr>
              <a:t>30 АПРЕЛЯ 1945 Г.</a:t>
            </a:r>
            <a:endParaRPr lang="ru-RU" sz="2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37733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 rotWithShape="1"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colorTemperature colorTemp="11200"/>
                    </a14:imgEffect>
                    <a14:imgEffect>
                      <a14:saturation sat="33000"/>
                    </a14:imgEffect>
                    <a14:imgEffect>
                      <a14:brightnessContrast bright="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79712" y="274638"/>
            <a:ext cx="7164288" cy="1354161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ВОПРОСЫ СТОЯЩИЕ ПЕРЕД ИСТОРИКОМ?</a:t>
            </a:r>
            <a:endParaRPr lang="ru-RU" b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</p:txBody>
      </p:sp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98276" l="9962" r="89847">
                        <a14:foregroundMark x1="37931" y1="72414" x2="37931" y2="72414"/>
                        <a14:foregroundMark x1="70690" y1="28544" x2="70690" y2="28544"/>
                        <a14:foregroundMark x1="71648" y1="29119" x2="71648" y2="29119"/>
                        <a14:backgroundMark x1="66858" y1="89655" x2="66858" y2="89655"/>
                        <a14:backgroundMark x1="68774" y1="96935" x2="68774" y2="9693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1624" y="295744"/>
            <a:ext cx="1748087" cy="12961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51520" y="1628799"/>
            <a:ext cx="2592288" cy="108012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ookman Old Style" pitchFamily="18" charset="0"/>
              </a:rPr>
              <a:t>ЧТО?</a:t>
            </a:r>
            <a:endParaRPr lang="ru-RU" sz="5400" b="1" dirty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Bookman Old Style" pitchFamily="18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2843808" y="1628799"/>
            <a:ext cx="2592288" cy="108012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ookman Old Style" pitchFamily="18" charset="0"/>
              </a:rPr>
              <a:t>ГДЕ</a:t>
            </a:r>
            <a:r>
              <a:rPr lang="ru-RU" sz="6000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ookman Old Style" pitchFamily="18" charset="0"/>
              </a:rPr>
              <a:t>?</a:t>
            </a:r>
            <a:endParaRPr lang="ru-RU" sz="6000" b="1" dirty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Bookman Old Style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5580112" y="1628799"/>
            <a:ext cx="3312368" cy="108012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ookman Old Style" pitchFamily="18" charset="0"/>
              </a:rPr>
              <a:t>КОГДА?</a:t>
            </a:r>
            <a:endParaRPr lang="ru-RU" sz="5400" b="1" dirty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Bookman Old Style" pitchFamily="18" charset="0"/>
            </a:endParaRPr>
          </a:p>
        </p:txBody>
      </p:sp>
      <p:pic>
        <p:nvPicPr>
          <p:cNvPr id="1035" name="Picture 1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1625" y="2852936"/>
            <a:ext cx="2612183" cy="36133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8" name="Picture 14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2852933"/>
            <a:ext cx="3655517" cy="36133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9" name="Picture 15"/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7"/>
          <a:stretch/>
        </p:blipFill>
        <p:spPr bwMode="auto">
          <a:xfrm>
            <a:off x="6499325" y="2852936"/>
            <a:ext cx="2374043" cy="36133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6" name="Прямоугольник 25"/>
          <p:cNvSpPr/>
          <p:nvPr/>
        </p:nvSpPr>
        <p:spPr>
          <a:xfrm>
            <a:off x="204676" y="5915631"/>
            <a:ext cx="2639132" cy="72008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latin typeface="Bookman Old Style" pitchFamily="18" charset="0"/>
              </a:rPr>
              <a:t>ИСТОРИЧЕСКИЙ ФАКТ</a:t>
            </a:r>
            <a:endParaRPr lang="ru-RU" sz="2000" b="1" dirty="0">
              <a:solidFill>
                <a:schemeClr val="accent1">
                  <a:lumMod val="50000"/>
                </a:schemeClr>
              </a:solidFill>
              <a:latin typeface="Bookman Old Style" pitchFamily="18" charset="0"/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2843807" y="5915631"/>
            <a:ext cx="3655517" cy="720079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latin typeface="Bookman Old Style" pitchFamily="18" charset="0"/>
              </a:rPr>
              <a:t>ИСТОРИЧЕСКОЕ ПРОСТРАНСТВО</a:t>
            </a:r>
            <a:endParaRPr lang="ru-RU" sz="2000" b="1" dirty="0">
              <a:solidFill>
                <a:schemeClr val="accent1">
                  <a:lumMod val="50000"/>
                </a:schemeClr>
              </a:solidFill>
              <a:latin typeface="Bookman Old Style" pitchFamily="18" charset="0"/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6300192" y="5949281"/>
            <a:ext cx="2594919" cy="68643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latin typeface="Bookman Old Style" pitchFamily="18" charset="0"/>
              </a:rPr>
              <a:t>ИСТОРИЧЕСКОЕ ВРЕМЯ</a:t>
            </a:r>
            <a:endParaRPr lang="ru-RU" sz="2000" b="1" dirty="0">
              <a:solidFill>
                <a:schemeClr val="accent1">
                  <a:lumMod val="50000"/>
                </a:schemeClr>
              </a:solidFill>
              <a:latin typeface="Bookman Old Styl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493553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0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0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0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7" grpId="0"/>
      <p:bldP spid="18" grpId="0"/>
      <p:bldP spid="26" grpId="0" animBg="1"/>
      <p:bldP spid="27" grpId="0" animBg="1"/>
      <p:bldP spid="28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 rotWithShape="1"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colorTemperature colorTemp="11200"/>
                    </a14:imgEffect>
                    <a14:imgEffect>
                      <a14:saturation sat="33000"/>
                    </a14:imgEffect>
                    <a14:imgEffect>
                      <a14:brightnessContrast bright="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63689" y="274638"/>
            <a:ext cx="7128792" cy="1570186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Исторический факт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 — это реальное событие прошлого. </a:t>
            </a:r>
            <a:endParaRPr lang="ru-RU" b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</p:txBody>
      </p:sp>
      <p:pic>
        <p:nvPicPr>
          <p:cNvPr id="4" name="Picture 8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98276" l="9962" r="89847">
                        <a14:foregroundMark x1="37931" y1="72414" x2="37931" y2="72414"/>
                        <a14:foregroundMark x1="70690" y1="28544" x2="70690" y2="28544"/>
                        <a14:foregroundMark x1="71648" y1="29119" x2="71648" y2="29119"/>
                        <a14:backgroundMark x1="66858" y1="89655" x2="66858" y2="89655"/>
                        <a14:backgroundMark x1="68774" y1="96935" x2="68774" y2="9693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1625" y="295744"/>
            <a:ext cx="1763154" cy="15624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1988840"/>
            <a:ext cx="1872208" cy="1431194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3175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231623" y="2186839"/>
            <a:ext cx="7004673" cy="133219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800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ookman Old Style" pitchFamily="18" charset="0"/>
              </a:rPr>
              <a:t>ОТКУДА?</a:t>
            </a:r>
            <a:endParaRPr lang="ru-RU" sz="4800" b="1" dirty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Bookman Old Style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31623" y="1988840"/>
            <a:ext cx="7004673" cy="153019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800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ookman Old Style" pitchFamily="18" charset="0"/>
              </a:rPr>
              <a:t>ИСТОРИЧЕСКИЕ ИСТОЧНИКИ</a:t>
            </a:r>
            <a:endParaRPr lang="ru-RU" sz="4800" b="1" dirty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Bookman Old Style" pitchFamily="18" charset="0"/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4784" y="3591272"/>
            <a:ext cx="3561070" cy="27633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Прямоугольник 8"/>
          <p:cNvSpPr/>
          <p:nvPr/>
        </p:nvSpPr>
        <p:spPr>
          <a:xfrm>
            <a:off x="524784" y="6021288"/>
            <a:ext cx="3561070" cy="646741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latin typeface="Bookman Old Style" pitchFamily="18" charset="0"/>
              </a:rPr>
              <a:t>ЗАКОНЫ ХАМУРАППИ ВАВИЛОН</a:t>
            </a:r>
            <a:endParaRPr lang="ru-RU" sz="2000" b="1" dirty="0">
              <a:solidFill>
                <a:schemeClr val="accent1">
                  <a:lumMod val="50000"/>
                </a:schemeClr>
              </a:solidFill>
              <a:latin typeface="Bookman Old Style" pitchFamily="18" charset="0"/>
            </a:endParaRPr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7191" y="3650220"/>
            <a:ext cx="4104456" cy="27581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Прямоугольник 10"/>
          <p:cNvSpPr/>
          <p:nvPr/>
        </p:nvSpPr>
        <p:spPr>
          <a:xfrm>
            <a:off x="4597191" y="6021288"/>
            <a:ext cx="4104455" cy="646741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latin typeface="Bookman Old Style" pitchFamily="18" charset="0"/>
              </a:rPr>
              <a:t>ОСНОВАНИЕ ГОРОДА РИМА</a:t>
            </a:r>
            <a:endParaRPr lang="ru-RU" sz="2000" b="1" dirty="0">
              <a:solidFill>
                <a:schemeClr val="accent1">
                  <a:lumMod val="50000"/>
                </a:schemeClr>
              </a:solidFill>
              <a:latin typeface="Bookman Old Styl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724836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6" grpId="1"/>
      <p:bldP spid="9" grpId="0" animBg="1"/>
      <p:bldP spid="11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 rotWithShape="1"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colorTemperature colorTemp="11200"/>
                    </a14:imgEffect>
                    <a14:imgEffect>
                      <a14:saturation sat="33000"/>
                    </a14:imgEffect>
                    <a14:imgEffect>
                      <a14:brightnessContrast bright="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74638"/>
            <a:ext cx="8640960" cy="1354162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ВЗАИМОСВЯЗЬ ИСТОРИЧЕСКИХ ФАКТОВ</a:t>
            </a:r>
            <a:endParaRPr lang="ru-RU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323528" y="1557338"/>
            <a:ext cx="8491860" cy="1800225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ts val="0"/>
              </a:spcBef>
              <a:buNone/>
            </a:pPr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  <a:latin typeface="Bookman Old Style" pitchFamily="18" charset="0"/>
              </a:rPr>
              <a:t>Все прошлое человечества состоит из фактов, но для получения исторической картины требуется факты выстроить в логическую цепочку и объяснить их</a:t>
            </a:r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</a:rPr>
              <a:t>.</a:t>
            </a:r>
            <a:endParaRPr lang="ru-RU" sz="2800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 bwMode="auto">
          <a:xfrm>
            <a:off x="179512" y="3429000"/>
            <a:ext cx="2922873" cy="3235617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3175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44336" y="3451597"/>
            <a:ext cx="4871051" cy="32130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Прямоугольник 10"/>
          <p:cNvSpPr/>
          <p:nvPr/>
        </p:nvSpPr>
        <p:spPr>
          <a:xfrm>
            <a:off x="3944336" y="6021288"/>
            <a:ext cx="4871051" cy="646741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latin typeface="Bookman Old Style" pitchFamily="18" charset="0"/>
              </a:rPr>
              <a:t>БИТВА НА РЕКЕ КАЛКА 1223 Г.</a:t>
            </a:r>
            <a:endParaRPr lang="ru-RU" sz="2000" b="1" dirty="0">
              <a:solidFill>
                <a:schemeClr val="accent1">
                  <a:lumMod val="50000"/>
                </a:schemeClr>
              </a:solidFill>
              <a:latin typeface="Bookman Old Style" pitchFamily="18" charset="0"/>
            </a:endParaRPr>
          </a:p>
        </p:txBody>
      </p:sp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44335" y="3451597"/>
            <a:ext cx="4871053" cy="30737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Прямоугольник 13"/>
          <p:cNvSpPr/>
          <p:nvPr/>
        </p:nvSpPr>
        <p:spPr>
          <a:xfrm>
            <a:off x="3944337" y="6021288"/>
            <a:ext cx="4871052" cy="646741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latin typeface="Bookman Old Style" pitchFamily="18" charset="0"/>
              </a:rPr>
              <a:t>НАШЕСТВИЕ БАТЫЯ НА РУСЬ</a:t>
            </a:r>
            <a:endParaRPr lang="ru-RU" sz="2000" b="1" dirty="0">
              <a:solidFill>
                <a:schemeClr val="accent1">
                  <a:lumMod val="50000"/>
                </a:schemeClr>
              </a:solidFill>
              <a:latin typeface="Bookman Old Style" pitchFamily="18" charset="0"/>
            </a:endParaRPr>
          </a:p>
        </p:txBody>
      </p:sp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92607" y="3438621"/>
            <a:ext cx="4974512" cy="32163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Прямоугольник 11"/>
          <p:cNvSpPr/>
          <p:nvPr/>
        </p:nvSpPr>
        <p:spPr>
          <a:xfrm>
            <a:off x="3892607" y="6024140"/>
            <a:ext cx="4974515" cy="646741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latin typeface="Bookman Old Style" pitchFamily="18" charset="0"/>
              </a:rPr>
              <a:t>ТАТАРО-МОНГОЛЬСКОЕ ИГО</a:t>
            </a:r>
            <a:endParaRPr lang="ru-RU" sz="2000" b="1" dirty="0">
              <a:solidFill>
                <a:schemeClr val="accent1">
                  <a:lumMod val="50000"/>
                </a:schemeClr>
              </a:solidFill>
              <a:latin typeface="Bookman Old Style" pitchFamily="18" charset="0"/>
            </a:endParaRPr>
          </a:p>
        </p:txBody>
      </p:sp>
      <p:sp>
        <p:nvSpPr>
          <p:cNvPr id="5" name="Пятиугольник 4"/>
          <p:cNvSpPr/>
          <p:nvPr/>
        </p:nvSpPr>
        <p:spPr>
          <a:xfrm>
            <a:off x="188142" y="5805264"/>
            <a:ext cx="3756194" cy="859353"/>
          </a:xfrm>
          <a:prstGeom prst="homePlate">
            <a:avLst>
              <a:gd name="adj" fmla="val 71303"/>
            </a:avLst>
          </a:prstGeom>
          <a:solidFill>
            <a:schemeClr val="accent2">
              <a:lumMod val="60000"/>
              <a:lumOff val="4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Bookman Old Style" pitchFamily="18" charset="0"/>
              </a:rPr>
              <a:t>ФЕОДАЛЬНАЯ РАЗДРОБЛЕННОСТЬ РУСИ</a:t>
            </a:r>
            <a:endParaRPr lang="ru-RU" b="1" dirty="0">
              <a:solidFill>
                <a:srgbClr val="FF0000"/>
              </a:solidFill>
              <a:latin typeface="Bookman Old Styl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364048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4" grpId="0" animBg="1"/>
      <p:bldP spid="12" grpId="0" animBg="1"/>
      <p:bldP spid="5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 rotWithShape="1"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colorTemperature colorTemp="11200"/>
                    </a14:imgEffect>
                    <a14:imgEffect>
                      <a14:saturation sat="33000"/>
                    </a14:imgEffect>
                    <a14:imgEffect>
                      <a14:brightnessContrast bright="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74638"/>
            <a:ext cx="8640960" cy="1354162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ВЗАИМОСВЯЗЬ ИСТОРИЧЕСКИХ ФАКТОВ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7491" y="1684365"/>
            <a:ext cx="2049016" cy="31554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Заголовок 1"/>
          <p:cNvSpPr txBox="1">
            <a:spLocks/>
          </p:cNvSpPr>
          <p:nvPr/>
        </p:nvSpPr>
        <p:spPr>
          <a:xfrm>
            <a:off x="3131840" y="4835924"/>
            <a:ext cx="3240360" cy="156368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800" b="1" dirty="0">
                <a:solidFill>
                  <a:srgbClr val="FF0000"/>
                </a:solidFill>
                <a:latin typeface="Bookman Old Style" pitchFamily="18" charset="0"/>
              </a:rPr>
              <a:t>24 июня 1812 </a:t>
            </a:r>
            <a:r>
              <a:rPr lang="ru-RU" sz="2800" b="1" dirty="0" smtClean="0">
                <a:solidFill>
                  <a:srgbClr val="FF0000"/>
                </a:solidFill>
                <a:latin typeface="Bookman Old Style" pitchFamily="18" charset="0"/>
              </a:rPr>
              <a:t>г.</a:t>
            </a:r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  <a:latin typeface="Bookman Old Style" pitchFamily="18" charset="0"/>
              </a:rPr>
              <a:t> </a:t>
            </a:r>
            <a:r>
              <a:rPr lang="ru-RU" sz="2800" b="1" dirty="0">
                <a:solidFill>
                  <a:schemeClr val="accent1">
                    <a:lumMod val="75000"/>
                  </a:schemeClr>
                </a:solidFill>
                <a:latin typeface="Bookman Old Style" pitchFamily="18" charset="0"/>
              </a:rPr>
              <a:t>Наполеон напал </a:t>
            </a:r>
            <a:endParaRPr lang="ru-RU" sz="2800" b="1" dirty="0" smtClean="0">
              <a:solidFill>
                <a:schemeClr val="accent1">
                  <a:lumMod val="75000"/>
                </a:schemeClr>
              </a:solidFill>
              <a:latin typeface="Bookman Old Style" pitchFamily="18" charset="0"/>
            </a:endParaRPr>
          </a:p>
          <a:p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  <a:latin typeface="Bookman Old Style" pitchFamily="18" charset="0"/>
              </a:rPr>
              <a:t>на Российскую </a:t>
            </a:r>
            <a:r>
              <a:rPr lang="ru-RU" sz="2800" b="1" dirty="0">
                <a:solidFill>
                  <a:schemeClr val="accent1">
                    <a:lumMod val="75000"/>
                  </a:schemeClr>
                </a:solidFill>
                <a:latin typeface="Bookman Old Style" pitchFamily="18" charset="0"/>
              </a:rPr>
              <a:t>империю</a:t>
            </a:r>
          </a:p>
        </p:txBody>
      </p:sp>
      <p:pic>
        <p:nvPicPr>
          <p:cNvPr id="4105" name="Picture 9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1034" b="96641" l="0" r="100000">
                        <a14:foregroundMark x1="36917" y1="31525" x2="36917" y2="31525"/>
                        <a14:foregroundMark x1="39250" y1="17700" x2="39250" y2="17700"/>
                        <a14:foregroundMark x1="49083" y1="22093" x2="49083" y2="22093"/>
                        <a14:foregroundMark x1="65917" y1="19897" x2="65917" y2="19897"/>
                        <a14:foregroundMark x1="63083" y1="24289" x2="63083" y2="24289"/>
                        <a14:foregroundMark x1="95750" y1="51809" x2="95750" y2="51809"/>
                        <a14:foregroundMark x1="97167" y1="57623" x2="97167" y2="57623"/>
                        <a14:foregroundMark x1="97667" y1="64858" x2="97667" y2="64858"/>
                        <a14:foregroundMark x1="96250" y1="70672" x2="96250" y2="70672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4579859"/>
            <a:ext cx="3024336" cy="2035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899592" y="5597515"/>
            <a:ext cx="1656184" cy="49578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latin typeface="Bookman Old Style" pitchFamily="18" charset="0"/>
              </a:rPr>
              <a:t>РОССИЯ</a:t>
            </a:r>
            <a:endParaRPr lang="ru-RU" sz="2000" b="1" dirty="0">
              <a:latin typeface="Bookman Old Style" pitchFamily="18" charset="0"/>
            </a:endParaRPr>
          </a:p>
        </p:txBody>
      </p:sp>
      <p:pic>
        <p:nvPicPr>
          <p:cNvPr id="4106" name="Picture 10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 bwMode="auto">
          <a:xfrm>
            <a:off x="6440344" y="4005522"/>
            <a:ext cx="2407540" cy="23940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251520" y="1646158"/>
            <a:ext cx="3367979" cy="329501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Wingdings" pitchFamily="2" charset="2"/>
              <a:buChar char="§"/>
            </a:pP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latin typeface="Bookman Old Style" pitchFamily="18" charset="0"/>
              </a:rPr>
              <a:t>Имела армию </a:t>
            </a:r>
            <a:r>
              <a:rPr lang="ru-RU" sz="2000" b="1" dirty="0">
                <a:solidFill>
                  <a:schemeClr val="tx2">
                    <a:lumMod val="75000"/>
                  </a:schemeClr>
                </a:solidFill>
                <a:latin typeface="Bookman Old Style" pitchFamily="18" charset="0"/>
              </a:rPr>
              <a:t>вдвое меньше, чем у Наполеона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ru-RU" sz="2000" b="1" dirty="0">
                <a:solidFill>
                  <a:schemeClr val="tx2">
                    <a:lumMod val="75000"/>
                  </a:schemeClr>
                </a:solidFill>
                <a:latin typeface="Bookman Old Style" pitchFamily="18" charset="0"/>
              </a:rPr>
              <a:t>Д</a:t>
            </a: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latin typeface="Bookman Old Style" pitchFamily="18" charset="0"/>
              </a:rPr>
              <a:t>олжна </a:t>
            </a:r>
            <a:r>
              <a:rPr lang="ru-RU" sz="2000" b="1" dirty="0">
                <a:solidFill>
                  <a:schemeClr val="tx2">
                    <a:lumMod val="75000"/>
                  </a:schemeClr>
                </a:solidFill>
                <a:latin typeface="Bookman Old Style" pitchFamily="18" charset="0"/>
              </a:rPr>
              <a:t>была соблюдать континентальную блокаду Великобритании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ru-RU" sz="2000" b="1" dirty="0">
                <a:solidFill>
                  <a:schemeClr val="tx2">
                    <a:lumMod val="75000"/>
                  </a:schemeClr>
                </a:solidFill>
                <a:latin typeface="Bookman Old Style" pitchFamily="18" charset="0"/>
              </a:rPr>
              <a:t>Начались крупные государственные реформы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5868144" y="1646159"/>
            <a:ext cx="3043435" cy="207087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Wingdings" pitchFamily="2" charset="2"/>
              <a:buChar char="§"/>
            </a:pPr>
            <a:r>
              <a:rPr lang="ru-RU" sz="2000" b="1" dirty="0">
                <a:solidFill>
                  <a:schemeClr val="tx2">
                    <a:lumMod val="75000"/>
                  </a:schemeClr>
                </a:solidFill>
                <a:latin typeface="Bookman Old Style" pitchFamily="18" charset="0"/>
              </a:rPr>
              <a:t>Имела : 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ru-RU" sz="2000" b="1" dirty="0">
                <a:solidFill>
                  <a:schemeClr val="tx2">
                    <a:lumMod val="75000"/>
                  </a:schemeClr>
                </a:solidFill>
                <a:latin typeface="Bookman Old Style" pitchFamily="18" charset="0"/>
              </a:rPr>
              <a:t>непобедимую армию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ru-RU" sz="2000" b="1" dirty="0">
                <a:solidFill>
                  <a:schemeClr val="tx2">
                    <a:lumMod val="75000"/>
                  </a:schemeClr>
                </a:solidFill>
                <a:latin typeface="Bookman Old Style" pitchFamily="18" charset="0"/>
              </a:rPr>
              <a:t>влияние на Европу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ru-RU" sz="2000" b="1" dirty="0">
                <a:solidFill>
                  <a:schemeClr val="tx2">
                    <a:lumMod val="75000"/>
                  </a:schemeClr>
                </a:solidFill>
                <a:latin typeface="Bookman Old Style" pitchFamily="18" charset="0"/>
              </a:rPr>
              <a:t>стабильную экономику</a:t>
            </a:r>
          </a:p>
        </p:txBody>
      </p:sp>
      <p:sp>
        <p:nvSpPr>
          <p:cNvPr id="8" name="Двойная стрелка влево/вправо 7"/>
          <p:cNvSpPr/>
          <p:nvPr/>
        </p:nvSpPr>
        <p:spPr>
          <a:xfrm>
            <a:off x="3115799" y="4896256"/>
            <a:ext cx="3240360" cy="1197041"/>
          </a:xfrm>
          <a:prstGeom prst="leftRightArrow">
            <a:avLst>
              <a:gd name="adj1" fmla="val 67249"/>
              <a:gd name="adj2" fmla="val 50000"/>
            </a:avLst>
          </a:prstGeom>
          <a:solidFill>
            <a:schemeClr val="accent2">
              <a:lumMod val="60000"/>
              <a:lumOff val="40000"/>
            </a:schemeClr>
          </a:solidFill>
          <a:ln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ОТЕЧЕСТВЕННАЯ ВОЙНА 1812 Г.</a:t>
            </a:r>
            <a:endParaRPr lang="ru-RU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22821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7" grpId="1"/>
      <p:bldP spid="5" grpId="0"/>
      <p:bldP spid="6" grpId="0"/>
      <p:bldP spid="17" grpId="0"/>
      <p:bldP spid="8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 rotWithShape="1"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colorTemperature colorTemp="11200"/>
                    </a14:imgEffect>
                    <a14:imgEffect>
                      <a14:saturation sat="33000"/>
                    </a14:imgEffect>
                    <a14:imgEffect>
                      <a14:brightnessContrast bright="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156" y="369128"/>
            <a:ext cx="7695201" cy="5425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726156" y="5795104"/>
            <a:ext cx="7695201" cy="73517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Bookman Old Style" pitchFamily="18" charset="0"/>
              </a:rPr>
              <a:t>МОСКОВСКИЙ КРЕМЛЬ ПРИ ИВАНЕ </a:t>
            </a:r>
            <a:r>
              <a:rPr lang="en-US" sz="2400" b="1" dirty="0" smtClean="0">
                <a:solidFill>
                  <a:schemeClr val="accent1">
                    <a:lumMod val="50000"/>
                  </a:schemeClr>
                </a:solidFill>
                <a:latin typeface="Bookman Old Style" pitchFamily="18" charset="0"/>
              </a:rPr>
              <a:t>III</a:t>
            </a: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Bookman Old Style" pitchFamily="18" charset="0"/>
              </a:rPr>
              <a:t> </a:t>
            </a:r>
          </a:p>
          <a:p>
            <a:pPr algn="ctr"/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Bookman Old Style" pitchFamily="18" charset="0"/>
              </a:rPr>
              <a:t>(А.М. ВАСНЕЦОВ)</a:t>
            </a:r>
            <a:endParaRPr lang="ru-RU" sz="2400" b="1" dirty="0">
              <a:solidFill>
                <a:schemeClr val="accent1">
                  <a:lumMod val="50000"/>
                </a:schemeClr>
              </a:solidFill>
              <a:latin typeface="Bookman Old Styl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32851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 rotWithShape="1"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colorTemperature colorTemp="11200"/>
                    </a14:imgEffect>
                    <a14:imgEffect>
                      <a14:saturation sat="33000"/>
                    </a14:imgEffect>
                    <a14:imgEffect>
                      <a14:brightnessContrast bright="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74638"/>
            <a:ext cx="8640960" cy="1354162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ВЗАИМОСВЯЗЬ ИСТОРИЧЕСКИХ ФАКТОВ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7491" y="1684365"/>
            <a:ext cx="2049016" cy="31554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9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1034" b="96641" l="0" r="100000">
                        <a14:foregroundMark x1="36917" y1="31525" x2="36917" y2="31525"/>
                        <a14:foregroundMark x1="39250" y1="17700" x2="39250" y2="17700"/>
                        <a14:foregroundMark x1="49083" y1="22093" x2="49083" y2="22093"/>
                        <a14:foregroundMark x1="65917" y1="19897" x2="65917" y2="19897"/>
                        <a14:foregroundMark x1="63083" y1="24289" x2="63083" y2="24289"/>
                        <a14:foregroundMark x1="95750" y1="51809" x2="95750" y2="51809"/>
                        <a14:foregroundMark x1="97167" y1="57623" x2="97167" y2="57623"/>
                        <a14:foregroundMark x1="97667" y1="64858" x2="97667" y2="64858"/>
                        <a14:foregroundMark x1="96250" y1="70672" x2="96250" y2="70672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4579859"/>
            <a:ext cx="3024336" cy="2035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899592" y="5597515"/>
            <a:ext cx="1656184" cy="49578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latin typeface="Bookman Old Style" pitchFamily="18" charset="0"/>
              </a:rPr>
              <a:t>РОССИЯ</a:t>
            </a:r>
            <a:endParaRPr lang="ru-RU" sz="2000" b="1" dirty="0">
              <a:latin typeface="Bookman Old Style" pitchFamily="18" charset="0"/>
            </a:endParaRPr>
          </a:p>
        </p:txBody>
      </p:sp>
      <p:pic>
        <p:nvPicPr>
          <p:cNvPr id="7" name="Picture 10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 bwMode="auto">
          <a:xfrm>
            <a:off x="6440344" y="4221089"/>
            <a:ext cx="2407540" cy="23940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Прямоугольник 8"/>
          <p:cNvSpPr/>
          <p:nvPr/>
        </p:nvSpPr>
        <p:spPr>
          <a:xfrm>
            <a:off x="251520" y="1646158"/>
            <a:ext cx="3367979" cy="319369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latin typeface="Bookman Old Style" pitchFamily="18" charset="0"/>
              </a:rPr>
              <a:t>ПОБЕДИЛА:</a:t>
            </a:r>
            <a:endParaRPr lang="ru-RU" sz="2000" b="1" dirty="0">
              <a:solidFill>
                <a:schemeClr val="tx2">
                  <a:lumMod val="75000"/>
                </a:schemeClr>
              </a:solidFill>
              <a:latin typeface="Bookman Old Style" pitchFamily="18" charset="0"/>
            </a:endParaRPr>
          </a:p>
          <a:p>
            <a:pPr marL="285750" indent="-285750">
              <a:buFont typeface="Wingdings" pitchFamily="2" charset="2"/>
              <a:buChar char="§"/>
            </a:pPr>
            <a:r>
              <a:rPr lang="ru-RU" sz="2000" b="1" dirty="0">
                <a:solidFill>
                  <a:schemeClr val="tx2">
                    <a:lumMod val="75000"/>
                  </a:schemeClr>
                </a:solidFill>
                <a:latin typeface="Bookman Old Style" pitchFamily="18" charset="0"/>
              </a:rPr>
              <a:t>Подъем национального духа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ru-RU" sz="2000" b="1" dirty="0">
                <a:solidFill>
                  <a:schemeClr val="tx2">
                    <a:lumMod val="75000"/>
                  </a:schemeClr>
                </a:solidFill>
                <a:latin typeface="Bookman Old Style" pitchFamily="18" charset="0"/>
              </a:rPr>
              <a:t>Стремление к модернизации страны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ru-RU" sz="2000" b="1" dirty="0">
                <a:solidFill>
                  <a:schemeClr val="tx2">
                    <a:lumMod val="75000"/>
                  </a:schemeClr>
                </a:solidFill>
                <a:latin typeface="Bookman Old Style" pitchFamily="18" charset="0"/>
              </a:rPr>
              <a:t>Влияние в Европе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ru-RU" sz="2000" b="1" dirty="0">
                <a:solidFill>
                  <a:schemeClr val="tx2">
                    <a:lumMod val="75000"/>
                  </a:schemeClr>
                </a:solidFill>
                <a:latin typeface="Bookman Old Style" pitchFamily="18" charset="0"/>
              </a:rPr>
              <a:t>Высокий авторитет императора Александра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5724128" y="1646159"/>
            <a:ext cx="3187452" cy="257493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latin typeface="Bookman Old Style" pitchFamily="18" charset="0"/>
              </a:rPr>
              <a:t>ПРОИГРАЛА: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latin typeface="Bookman Old Style" pitchFamily="18" charset="0"/>
              </a:rPr>
              <a:t>Экономический </a:t>
            </a:r>
            <a:r>
              <a:rPr lang="ru-RU" sz="2000" b="1" dirty="0">
                <a:solidFill>
                  <a:schemeClr val="tx2">
                    <a:lumMod val="75000"/>
                  </a:schemeClr>
                </a:solidFill>
                <a:latin typeface="Bookman Old Style" pitchFamily="18" charset="0"/>
              </a:rPr>
              <a:t>кризис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ru-RU" sz="2000" b="1" dirty="0">
                <a:solidFill>
                  <a:schemeClr val="tx2">
                    <a:lumMod val="75000"/>
                  </a:schemeClr>
                </a:solidFill>
                <a:latin typeface="Bookman Old Style" pitchFamily="18" charset="0"/>
              </a:rPr>
              <a:t>Потеряла влияние на Европейские государства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ru-RU" sz="2000" b="1" dirty="0">
                <a:solidFill>
                  <a:schemeClr val="tx2">
                    <a:lumMod val="75000"/>
                  </a:schemeClr>
                </a:solidFill>
                <a:latin typeface="Bookman Old Style" pitchFamily="18" charset="0"/>
              </a:rPr>
              <a:t>Реставрация монархи</a:t>
            </a:r>
          </a:p>
        </p:txBody>
      </p:sp>
      <p:sp>
        <p:nvSpPr>
          <p:cNvPr id="11" name="Двойная стрелка влево/вправо 10"/>
          <p:cNvSpPr/>
          <p:nvPr/>
        </p:nvSpPr>
        <p:spPr>
          <a:xfrm>
            <a:off x="3115799" y="4998994"/>
            <a:ext cx="3240360" cy="1197041"/>
          </a:xfrm>
          <a:prstGeom prst="leftRightArrow">
            <a:avLst>
              <a:gd name="adj1" fmla="val 67249"/>
              <a:gd name="adj2" fmla="val 50000"/>
            </a:avLst>
          </a:prstGeom>
          <a:solidFill>
            <a:schemeClr val="accent2">
              <a:lumMod val="60000"/>
              <a:lumOff val="40000"/>
            </a:schemeClr>
          </a:solidFill>
          <a:ln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ОТЕЧЕСТВЕННАЯ ВОЙНА 1812 Г.</a:t>
            </a:r>
            <a:endParaRPr lang="ru-RU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684365"/>
            <a:ext cx="8585768" cy="4969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Прямоугольник 12"/>
          <p:cNvSpPr/>
          <p:nvPr/>
        </p:nvSpPr>
        <p:spPr>
          <a:xfrm>
            <a:off x="251520" y="6021288"/>
            <a:ext cx="8596363" cy="646741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latin typeface="Bookman Old Style" pitchFamily="18" charset="0"/>
              </a:rPr>
              <a:t>14-16 НОЯБРЯ 1812 Г. – СРАЖЕНИЕ ПРИ ПЕРЕПРАВЕ ЧЕРЕЗ РЕКУ БЕРЕЗИНА</a:t>
            </a:r>
            <a:endParaRPr lang="ru-RU" sz="2000" b="1" dirty="0">
              <a:solidFill>
                <a:schemeClr val="accent1">
                  <a:lumMod val="50000"/>
                </a:schemeClr>
              </a:solidFill>
              <a:latin typeface="Bookman Old Styl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484770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3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 rotWithShape="1"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-50000"/>
                    </a14:imgEffect>
                    <a14:imgEffect>
                      <a14:colorTemperature colorTemp="11200"/>
                    </a14:imgEffect>
                    <a14:imgEffect>
                      <a14:saturation sat="33000"/>
                    </a14:imgEffect>
                    <a14:imgEffect>
                      <a14:brightnessContrast bright="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74638"/>
            <a:ext cx="8640960" cy="1354162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КАКИЕ БЫВАЮТ ИСТОРИЧЕСКИЕ ФАКТЫ?</a:t>
            </a:r>
            <a:endParaRPr lang="ru-RU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690687"/>
            <a:ext cx="6840760" cy="494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4" y="3720639"/>
            <a:ext cx="4862339" cy="29143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Молния 7"/>
          <p:cNvSpPr/>
          <p:nvPr/>
        </p:nvSpPr>
        <p:spPr>
          <a:xfrm rot="10800000">
            <a:off x="6084168" y="2751289"/>
            <a:ext cx="1296144" cy="1253773"/>
          </a:xfrm>
          <a:prstGeom prst="lightningBol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4067945" y="5988258"/>
            <a:ext cx="4862338" cy="646741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latin typeface="Bookman Old Style" pitchFamily="18" charset="0"/>
              </a:rPr>
              <a:t>БОРОДИНСКОЕ СРАЖЕНИЕ</a:t>
            </a:r>
            <a:endParaRPr lang="ru-RU" sz="2000" b="1" dirty="0">
              <a:solidFill>
                <a:schemeClr val="accent1">
                  <a:lumMod val="50000"/>
                </a:schemeClr>
              </a:solidFill>
              <a:latin typeface="Bookman Old Style" pitchFamily="18" charset="0"/>
            </a:endParaRPr>
          </a:p>
        </p:txBody>
      </p:sp>
      <p:pic>
        <p:nvPicPr>
          <p:cNvPr id="6148" name="Picture 4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8" b="18"/>
          <a:stretch/>
        </p:blipFill>
        <p:spPr bwMode="auto">
          <a:xfrm>
            <a:off x="162875" y="1664259"/>
            <a:ext cx="4265109" cy="31823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8" name="Прямоугольник 17"/>
          <p:cNvSpPr/>
          <p:nvPr/>
        </p:nvSpPr>
        <p:spPr>
          <a:xfrm>
            <a:off x="162875" y="4199892"/>
            <a:ext cx="4265109" cy="646741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latin typeface="Bookman Old Style" pitchFamily="18" charset="0"/>
              </a:rPr>
              <a:t>ПАРТИЗАНСКОЕ ДВИЖЕНИЕ</a:t>
            </a:r>
            <a:endParaRPr lang="ru-RU" sz="2000" b="1" dirty="0">
              <a:solidFill>
                <a:schemeClr val="accent1">
                  <a:lumMod val="50000"/>
                </a:schemeClr>
              </a:solidFill>
              <a:latin typeface="Bookman Old Style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90732" y="5373217"/>
            <a:ext cx="1356932" cy="10801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1</a:t>
            </a:r>
            <a:endParaRPr lang="ru-RU" sz="7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7740352" y="3720639"/>
            <a:ext cx="1189930" cy="112599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2</a:t>
            </a:r>
            <a:endParaRPr lang="ru-RU" sz="7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179512" y="1690687"/>
            <a:ext cx="1944216" cy="123425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3…</a:t>
            </a:r>
            <a:endParaRPr lang="ru-RU" sz="7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56459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6" grpId="0" animBg="1"/>
      <p:bldP spid="18" grpId="0" animBg="1"/>
      <p:bldP spid="12" grpId="0"/>
      <p:bldP spid="20" grpId="0"/>
      <p:bldP spid="21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 rotWithShape="1"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-50000"/>
                    </a14:imgEffect>
                    <a14:imgEffect>
                      <a14:colorTemperature colorTemp="11200"/>
                    </a14:imgEffect>
                    <a14:imgEffect>
                      <a14:saturation sat="33000"/>
                    </a14:imgEffect>
                    <a14:imgEffect>
                      <a14:brightnessContrast bright="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 bwMode="auto">
          <a:xfrm>
            <a:off x="-9129" y="0"/>
            <a:ext cx="9144001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91680" y="274638"/>
            <a:ext cx="7200800" cy="1930226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АНАЛИЗ </a:t>
            </a:r>
            <a:r>
              <a:rPr lang="ru-RU" b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ИСТОРИЧЕСКИХ ФАКТОВ</a:t>
            </a:r>
          </a:p>
        </p:txBody>
      </p:sp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0" b="98276" l="9962" r="89847">
                        <a14:foregroundMark x1="37931" y1="72414" x2="37931" y2="72414"/>
                        <a14:foregroundMark x1="70690" y1="28544" x2="70690" y2="28544"/>
                        <a14:foregroundMark x1="71648" y1="29119" x2="71648" y2="29119"/>
                        <a14:backgroundMark x1="66858" y1="89655" x2="66858" y2="89655"/>
                        <a14:backgroundMark x1="68774" y1="96935" x2="68774" y2="9693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548680"/>
            <a:ext cx="1763154" cy="15624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276872"/>
            <a:ext cx="2614227" cy="1888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4" y="2276872"/>
            <a:ext cx="3150097" cy="1888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1" y="2276872"/>
            <a:ext cx="2527495" cy="1888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люс 3"/>
          <p:cNvSpPr/>
          <p:nvPr/>
        </p:nvSpPr>
        <p:spPr>
          <a:xfrm>
            <a:off x="2408547" y="2828475"/>
            <a:ext cx="914400" cy="914400"/>
          </a:xfrm>
          <a:prstGeom prst="mathPlus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люс 5"/>
          <p:cNvSpPr/>
          <p:nvPr/>
        </p:nvSpPr>
        <p:spPr>
          <a:xfrm>
            <a:off x="5842991" y="2763715"/>
            <a:ext cx="914400" cy="914400"/>
          </a:xfrm>
          <a:prstGeom prst="mathPlus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Левая фигурная скобка 9"/>
          <p:cNvSpPr/>
          <p:nvPr/>
        </p:nvSpPr>
        <p:spPr>
          <a:xfrm rot="16200000">
            <a:off x="4304537" y="175892"/>
            <a:ext cx="534924" cy="8579066"/>
          </a:xfrm>
          <a:prstGeom prst="leftBrace">
            <a:avLst>
              <a:gd name="adj1" fmla="val 28675"/>
              <a:gd name="adj2" fmla="val 50000"/>
            </a:avLst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251520" y="4732887"/>
            <a:ext cx="8660059" cy="164844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200" b="1" dirty="0">
                <a:solidFill>
                  <a:schemeClr val="tx2">
                    <a:lumMod val="75000"/>
                  </a:schemeClr>
                </a:solidFill>
                <a:latin typeface="Bookman Old Style" pitchFamily="18" charset="0"/>
              </a:rPr>
              <a:t>Только историк дает факту известный смысл, который зависит от его общенаучных и идейно-теоретических взглядов. Поэтому в разных системах взглядов один и тот же исторический факт получает разное толкование, разное значение.</a:t>
            </a:r>
          </a:p>
        </p:txBody>
      </p:sp>
    </p:spTree>
    <p:extLst>
      <p:ext uri="{BB962C8B-B14F-4D97-AF65-F5344CB8AC3E}">
        <p14:creationId xmlns:p14="http://schemas.microsoft.com/office/powerpoint/2010/main" val="4424887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3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 rotWithShape="1"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colorTemperature colorTemp="11200"/>
                    </a14:imgEffect>
                    <a14:imgEffect>
                      <a14:saturation sat="33000"/>
                    </a14:imgEffect>
                    <a14:imgEffect>
                      <a14:brightnessContrast bright="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74638"/>
            <a:ext cx="8640960" cy="922114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ПОВТОРИМ</a:t>
            </a:r>
            <a:endParaRPr lang="ru-RU" b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55576" y="1268761"/>
            <a:ext cx="8156003" cy="511256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>
              <a:spcAft>
                <a:spcPts val="1200"/>
              </a:spcAft>
              <a:buFont typeface="Wingdings" pitchFamily="2" charset="2"/>
              <a:buChar char="§"/>
            </a:pPr>
            <a:r>
              <a:rPr lang="ru-RU" sz="3200" b="1" dirty="0">
                <a:solidFill>
                  <a:schemeClr val="tx2">
                    <a:lumMod val="75000"/>
                  </a:schemeClr>
                </a:solidFill>
                <a:latin typeface="Bookman Old Style" pitchFamily="18" charset="0"/>
              </a:rPr>
              <a:t>Что такое исторический факт?</a:t>
            </a:r>
          </a:p>
          <a:p>
            <a:pPr marL="342900" indent="-342900">
              <a:spcAft>
                <a:spcPts val="1200"/>
              </a:spcAft>
              <a:buFont typeface="Wingdings" pitchFamily="2" charset="2"/>
              <a:buChar char="§"/>
            </a:pPr>
            <a:r>
              <a:rPr lang="ru-RU" sz="3200" b="1" dirty="0">
                <a:solidFill>
                  <a:schemeClr val="tx2">
                    <a:lumMod val="75000"/>
                  </a:schemeClr>
                </a:solidFill>
                <a:latin typeface="Bookman Old Style" pitchFamily="18" charset="0"/>
              </a:rPr>
              <a:t>Откуда мы о них узнаем?</a:t>
            </a:r>
          </a:p>
          <a:p>
            <a:pPr marL="342900" indent="-342900">
              <a:spcAft>
                <a:spcPts val="1200"/>
              </a:spcAft>
              <a:buFont typeface="Wingdings" pitchFamily="2" charset="2"/>
              <a:buChar char="§"/>
            </a:pPr>
            <a:r>
              <a:rPr lang="ru-RU" sz="3200" b="1" dirty="0">
                <a:solidFill>
                  <a:schemeClr val="tx2">
                    <a:lumMod val="75000"/>
                  </a:schemeClr>
                </a:solidFill>
                <a:latin typeface="Bookman Old Style" pitchFamily="18" charset="0"/>
              </a:rPr>
              <a:t>Как исторические события связаны между собой?</a:t>
            </a:r>
          </a:p>
          <a:p>
            <a:pPr marL="342900" indent="-342900">
              <a:spcAft>
                <a:spcPts val="1200"/>
              </a:spcAft>
              <a:buFont typeface="Wingdings" pitchFamily="2" charset="2"/>
              <a:buChar char="§"/>
            </a:pPr>
            <a:r>
              <a:rPr lang="ru-RU" sz="3200" b="1" dirty="0">
                <a:solidFill>
                  <a:schemeClr val="tx2">
                    <a:lumMod val="75000"/>
                  </a:schemeClr>
                </a:solidFill>
                <a:latin typeface="Bookman Old Style" pitchFamily="18" charset="0"/>
              </a:rPr>
              <a:t>Как различаются исторические события (факты)?</a:t>
            </a:r>
          </a:p>
          <a:p>
            <a:pPr marL="342900" indent="-342900">
              <a:spcAft>
                <a:spcPts val="1200"/>
              </a:spcAft>
              <a:buFont typeface="Wingdings" pitchFamily="2" charset="2"/>
              <a:buChar char="§"/>
            </a:pPr>
            <a:r>
              <a:rPr lang="ru-RU" sz="3200" b="1" dirty="0">
                <a:solidFill>
                  <a:schemeClr val="tx2">
                    <a:lumMod val="75000"/>
                  </a:schemeClr>
                </a:solidFill>
                <a:latin typeface="Bookman Old Style" pitchFamily="18" charset="0"/>
              </a:rPr>
              <a:t>От чего зависит описание историком какого-нибудь исторического события?</a:t>
            </a:r>
          </a:p>
        </p:txBody>
      </p:sp>
    </p:spTree>
    <p:extLst>
      <p:ext uri="{BB962C8B-B14F-4D97-AF65-F5344CB8AC3E}">
        <p14:creationId xmlns:p14="http://schemas.microsoft.com/office/powerpoint/2010/main" val="345775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 rotWithShape="1"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colorTemperature colorTemp="11200"/>
                    </a14:imgEffect>
                    <a14:imgEffect>
                      <a14:saturation sat="33000"/>
                    </a14:imgEffect>
                    <a14:imgEffect>
                      <a14:brightnessContrast bright="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74638"/>
            <a:ext cx="8640960" cy="922114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ПОВТОРИМ</a:t>
            </a:r>
            <a:endParaRPr lang="ru-RU" b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55576" y="1268761"/>
            <a:ext cx="8156003" cy="511256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>
              <a:spcAft>
                <a:spcPts val="1200"/>
              </a:spcAft>
              <a:buFont typeface="Wingdings" pitchFamily="2" charset="2"/>
              <a:buChar char="§"/>
            </a:pPr>
            <a:r>
              <a:rPr lang="ru-RU" sz="2400" b="1" dirty="0">
                <a:solidFill>
                  <a:schemeClr val="tx2">
                    <a:lumMod val="75000"/>
                  </a:schemeClr>
                </a:solidFill>
                <a:latin typeface="Bookman Old Style" pitchFamily="18" charset="0"/>
              </a:rPr>
              <a:t>Исторический факт – это реальное событие прошлого.</a:t>
            </a:r>
          </a:p>
          <a:p>
            <a:pPr marL="342900" indent="-342900">
              <a:spcAft>
                <a:spcPts val="1200"/>
              </a:spcAft>
              <a:buFont typeface="Wingdings" pitchFamily="2" charset="2"/>
              <a:buChar char="§"/>
            </a:pPr>
            <a:r>
              <a:rPr lang="ru-RU" sz="2400" b="1" dirty="0">
                <a:solidFill>
                  <a:schemeClr val="tx2">
                    <a:lumMod val="75000"/>
                  </a:schemeClr>
                </a:solidFill>
                <a:latin typeface="Bookman Old Style" pitchFamily="18" charset="0"/>
              </a:rPr>
              <a:t>Мы узнаем об этих событиях (фактах) из исторических источников.</a:t>
            </a:r>
          </a:p>
          <a:p>
            <a:pPr marL="342900" indent="-342900">
              <a:spcAft>
                <a:spcPts val="1200"/>
              </a:spcAft>
              <a:buFont typeface="Wingdings" pitchFamily="2" charset="2"/>
              <a:buChar char="§"/>
            </a:pPr>
            <a:r>
              <a:rPr lang="ru-RU" sz="2400" b="1" dirty="0">
                <a:solidFill>
                  <a:schemeClr val="tx2">
                    <a:lumMod val="75000"/>
                  </a:schemeClr>
                </a:solidFill>
                <a:latin typeface="Bookman Old Style" pitchFamily="18" charset="0"/>
              </a:rPr>
              <a:t>Все исторические события между собой связаны: каждое из них является причиной одних и последствием других событий.</a:t>
            </a:r>
          </a:p>
          <a:p>
            <a:pPr marL="342900" indent="-342900">
              <a:spcAft>
                <a:spcPts val="1200"/>
              </a:spcAft>
              <a:buFont typeface="Wingdings" pitchFamily="2" charset="2"/>
              <a:buChar char="§"/>
            </a:pPr>
            <a:r>
              <a:rPr lang="ru-RU" sz="2400" b="1" dirty="0">
                <a:solidFill>
                  <a:schemeClr val="tx2">
                    <a:lumMod val="75000"/>
                  </a:schemeClr>
                </a:solidFill>
                <a:latin typeface="Bookman Old Style" pitchFamily="18" charset="0"/>
              </a:rPr>
              <a:t>Исторические события бывают различного масштаба (порядка).</a:t>
            </a:r>
          </a:p>
          <a:p>
            <a:pPr marL="342900" indent="-342900">
              <a:spcAft>
                <a:spcPts val="1200"/>
              </a:spcAft>
              <a:buFont typeface="Wingdings" pitchFamily="2" charset="2"/>
              <a:buChar char="§"/>
            </a:pPr>
            <a:r>
              <a:rPr lang="ru-RU" sz="2400" b="1" dirty="0">
                <a:solidFill>
                  <a:schemeClr val="tx2">
                    <a:lumMod val="75000"/>
                  </a:schemeClr>
                </a:solidFill>
                <a:latin typeface="Bookman Old Style" pitchFamily="18" charset="0"/>
              </a:rPr>
              <a:t>Разные историки, в зависимости от своих взглядов и убеждений по разному </a:t>
            </a:r>
            <a:r>
              <a:rPr lang="ru-RU" sz="2400" b="1" dirty="0" err="1" smtClean="0">
                <a:solidFill>
                  <a:schemeClr val="tx2">
                    <a:lumMod val="75000"/>
                  </a:schemeClr>
                </a:solidFill>
                <a:latin typeface="Bookman Old Style" pitchFamily="18" charset="0"/>
              </a:rPr>
              <a:t>интерпритируют</a:t>
            </a: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Bookman Old Style" pitchFamily="18" charset="0"/>
              </a:rPr>
              <a:t> </a:t>
            </a:r>
            <a:r>
              <a:rPr lang="ru-RU" sz="2400" b="1" dirty="0">
                <a:solidFill>
                  <a:schemeClr val="tx2">
                    <a:lumMod val="75000"/>
                  </a:schemeClr>
                </a:solidFill>
                <a:latin typeface="Bookman Old Style" pitchFamily="18" charset="0"/>
              </a:rPr>
              <a:t>исторические факты.</a:t>
            </a:r>
          </a:p>
        </p:txBody>
      </p:sp>
    </p:spTree>
    <p:extLst>
      <p:ext uri="{BB962C8B-B14F-4D97-AF65-F5344CB8AC3E}">
        <p14:creationId xmlns:p14="http://schemas.microsoft.com/office/powerpoint/2010/main" val="3609883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 rotWithShape="1"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colorTemperature colorTemp="11200"/>
                    </a14:imgEffect>
                    <a14:imgEffect>
                      <a14:saturation sat="33000"/>
                    </a14:imgEffect>
                    <a14:imgEffect>
                      <a14:brightnessContrast bright="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231401" y="6077278"/>
            <a:ext cx="8681195" cy="452995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Bookman Old Style" pitchFamily="18" charset="0"/>
              </a:rPr>
              <a:t>АВТОМОБИЛЬ НАЧАЛА </a:t>
            </a:r>
            <a:r>
              <a:rPr lang="en-US" sz="2400" b="1" dirty="0" smtClean="0">
                <a:solidFill>
                  <a:schemeClr val="accent1">
                    <a:lumMod val="50000"/>
                  </a:schemeClr>
                </a:solidFill>
                <a:latin typeface="Bookman Old Style" pitchFamily="18" charset="0"/>
              </a:rPr>
              <a:t>XX </a:t>
            </a: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Bookman Old Style" pitchFamily="18" charset="0"/>
              </a:rPr>
              <a:t>ВЕКА </a:t>
            </a:r>
            <a:endParaRPr lang="ru-RU" sz="2400" b="1" dirty="0">
              <a:solidFill>
                <a:schemeClr val="accent1">
                  <a:lumMod val="50000"/>
                </a:schemeClr>
              </a:solidFill>
              <a:latin typeface="Bookman Old Style" pitchFamily="18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 bwMode="auto">
          <a:xfrm>
            <a:off x="231401" y="402511"/>
            <a:ext cx="8681195" cy="56726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00002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 rotWithShape="1"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colorTemperature colorTemp="11200"/>
                    </a14:imgEffect>
                    <a14:imgEffect>
                      <a14:saturation sat="33000"/>
                    </a14:imgEffect>
                    <a14:imgEffect>
                      <a14:brightnessContrast bright="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280179" y="5649550"/>
            <a:ext cx="8605827" cy="880724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Bookman Old Style" pitchFamily="18" charset="0"/>
              </a:rPr>
              <a:t>БАТАРЕЯ ВЕДЕТ ОГОНЬ ПО ПРОТИВНИКУ НА ПОДСТУПАХ К МОСКВЕ. 1941 Г.</a:t>
            </a:r>
            <a:endParaRPr lang="ru-RU" sz="2400" b="1" dirty="0">
              <a:solidFill>
                <a:schemeClr val="accent1">
                  <a:lumMod val="50000"/>
                </a:schemeClr>
              </a:solidFill>
              <a:latin typeface="Bookman Old Style" pitchFamily="18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 bwMode="auto">
          <a:xfrm>
            <a:off x="285402" y="320955"/>
            <a:ext cx="8379358" cy="53285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76091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 rotWithShape="1"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colorTemperature colorTemp="11200"/>
                    </a14:imgEffect>
                    <a14:imgEffect>
                      <a14:saturation sat="33000"/>
                    </a14:imgEffect>
                    <a14:imgEffect>
                      <a14:brightnessContrast bright="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280179" y="5649550"/>
            <a:ext cx="8605827" cy="880724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Bookman Old Style" pitchFamily="18" charset="0"/>
              </a:rPr>
              <a:t>ЦЕРЕМОНИЯ ЗАКРЫТИЯ </a:t>
            </a:r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Bookman Old Style" pitchFamily="18" charset="0"/>
              </a:rPr>
              <a:t>ХХII </a:t>
            </a: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Bookman Old Style" pitchFamily="18" charset="0"/>
              </a:rPr>
              <a:t>ОЛИМПИЙСКИХ ЗИМНИХ ИГР </a:t>
            </a:r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Bookman Old Style" pitchFamily="18" charset="0"/>
              </a:rPr>
              <a:t>2014 </a:t>
            </a: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Bookman Old Style" pitchFamily="18" charset="0"/>
              </a:rPr>
              <a:t>ГОДА В СОЧИ</a:t>
            </a:r>
            <a:endParaRPr lang="ru-RU" sz="2400" b="1" dirty="0">
              <a:solidFill>
                <a:schemeClr val="accent1">
                  <a:lumMod val="50000"/>
                </a:schemeClr>
              </a:solidFill>
              <a:latin typeface="Bookman Old Style" pitchFamily="18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 bwMode="auto">
          <a:xfrm>
            <a:off x="284504" y="295885"/>
            <a:ext cx="8601502" cy="5353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Скругленный прямоугольник 1"/>
          <p:cNvSpPr/>
          <p:nvPr/>
        </p:nvSpPr>
        <p:spPr>
          <a:xfrm>
            <a:off x="284504" y="295885"/>
            <a:ext cx="8601502" cy="900867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Bookman Old Style" pitchFamily="18" charset="0"/>
              </a:rPr>
              <a:t>ЧТО ОБЪЕДЕНЯЕТ ВСЕ ЭТИ ИЛЛЮСТРАЦИИ?</a:t>
            </a:r>
            <a:endParaRPr lang="ru-RU" sz="2400" b="1" dirty="0">
              <a:solidFill>
                <a:srgbClr val="FF0000"/>
              </a:solidFill>
              <a:latin typeface="Bookman Old Styl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267849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saturation sat="33000"/>
                    </a14:imgEffect>
                    <a14:imgEffect>
                      <a14:brightnessContrast bright="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4868" y="330065"/>
            <a:ext cx="3437258" cy="62158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995936" y="330065"/>
            <a:ext cx="4896544" cy="621588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Наука,</a:t>
            </a:r>
            <a:r>
              <a:rPr lang="ru-RU" sz="4200" b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 </a:t>
            </a:r>
            <a:br>
              <a:rPr lang="ru-RU" sz="4200" b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</a:br>
            <a:r>
              <a:rPr lang="ru-RU" sz="4200" b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которая изучает </a:t>
            </a:r>
            <a:r>
              <a:rPr lang="ru-RU" sz="4200" b="1" u="sng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жизнь</a:t>
            </a:r>
            <a:r>
              <a:rPr lang="ru-RU" sz="4200" b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 и</a:t>
            </a:r>
            <a:r>
              <a:rPr lang="ru-RU" sz="4200" b="1" u="sng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 деятельность людей в прошлом</a:t>
            </a:r>
            <a:r>
              <a:rPr lang="ru-RU" sz="4200" b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, называется </a:t>
            </a:r>
            <a:r>
              <a:rPr lang="ru-RU" sz="4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историей. </a:t>
            </a:r>
          </a:p>
        </p:txBody>
      </p:sp>
    </p:spTree>
    <p:extLst>
      <p:ext uri="{BB962C8B-B14F-4D97-AF65-F5344CB8AC3E}">
        <p14:creationId xmlns:p14="http://schemas.microsoft.com/office/powerpoint/2010/main" val="3927631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 rotWithShape="1"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colorTemperature colorTemp="11200"/>
                    </a14:imgEffect>
                    <a14:imgEffect>
                      <a14:saturation sat="33000"/>
                    </a14:imgEffect>
                    <a14:imgEffect>
                      <a14:brightnessContrast bright="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74638"/>
            <a:ext cx="8640960" cy="1426170"/>
          </a:xfrm>
          <a:prstGeom prst="roundRect">
            <a:avLst>
              <a:gd name="adj" fmla="val 22871"/>
            </a:avLst>
          </a:prstGeom>
          <a:noFill/>
          <a:ln>
            <a:noFill/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r>
              <a:rPr lang="ru-RU" sz="4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Наука</a:t>
            </a:r>
            <a:r>
              <a:rPr lang="ru-RU" sz="48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 – это система знаний</a:t>
            </a:r>
            <a:endParaRPr lang="ru-RU" sz="4800" b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8"/>
          <a:stretch/>
        </p:blipFill>
        <p:spPr bwMode="auto">
          <a:xfrm>
            <a:off x="348640" y="1982014"/>
            <a:ext cx="3431272" cy="22457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52048" y="3774730"/>
            <a:ext cx="3427864" cy="452995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Bookman Old Style" pitchFamily="18" charset="0"/>
              </a:rPr>
              <a:t>МАТЕМАТИКА</a:t>
            </a:r>
            <a:endParaRPr lang="ru-RU" sz="2400" b="1" dirty="0">
              <a:solidFill>
                <a:schemeClr val="accent1">
                  <a:lumMod val="50000"/>
                </a:schemeClr>
              </a:solidFill>
              <a:latin typeface="Bookman Old Style" pitchFamily="18" charset="0"/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39288" y="1959473"/>
            <a:ext cx="4536504" cy="22682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4320195" y="1963010"/>
            <a:ext cx="2268252" cy="452995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Bookman Old Style" pitchFamily="18" charset="0"/>
              </a:rPr>
              <a:t>ЗООЛОГИЯ</a:t>
            </a:r>
            <a:endParaRPr lang="ru-RU" sz="2400" b="1" dirty="0">
              <a:solidFill>
                <a:schemeClr val="accent1">
                  <a:lumMod val="50000"/>
                </a:schemeClr>
              </a:solidFill>
              <a:latin typeface="Bookman Old Style" pitchFamily="18" charset="0"/>
            </a:endParaRPr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640" y="4500610"/>
            <a:ext cx="3431272" cy="21445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Прямоугольник 8"/>
          <p:cNvSpPr/>
          <p:nvPr/>
        </p:nvSpPr>
        <p:spPr>
          <a:xfrm>
            <a:off x="348640" y="4500610"/>
            <a:ext cx="1715636" cy="452995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Bookman Old Style" pitchFamily="18" charset="0"/>
              </a:rPr>
              <a:t>ХИМИЯ</a:t>
            </a:r>
            <a:endParaRPr lang="ru-RU" sz="2400" b="1" dirty="0">
              <a:solidFill>
                <a:schemeClr val="accent1">
                  <a:lumMod val="50000"/>
                </a:schemeClr>
              </a:solidFill>
              <a:latin typeface="Bookman Old Style" pitchFamily="18" charset="0"/>
            </a:endParaRPr>
          </a:p>
        </p:txBody>
      </p:sp>
      <p:pic>
        <p:nvPicPr>
          <p:cNvPr id="2054" name="Picture 6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 bwMode="auto">
          <a:xfrm>
            <a:off x="4355976" y="4483982"/>
            <a:ext cx="4519816" cy="21529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Прямоугольник 11"/>
          <p:cNvSpPr/>
          <p:nvPr/>
        </p:nvSpPr>
        <p:spPr>
          <a:xfrm>
            <a:off x="4339288" y="4490728"/>
            <a:ext cx="2268252" cy="452995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Bookman Old Style" pitchFamily="18" charset="0"/>
              </a:rPr>
              <a:t>БОТАНИКА</a:t>
            </a:r>
            <a:endParaRPr lang="ru-RU" sz="2400" b="1" dirty="0">
              <a:solidFill>
                <a:schemeClr val="accent1">
                  <a:lumMod val="50000"/>
                </a:schemeClr>
              </a:solidFill>
              <a:latin typeface="Bookman Old Styl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26387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 rotWithShape="1"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colorTemperature colorTemp="11200"/>
                    </a14:imgEffect>
                    <a14:imgEffect>
                      <a14:saturation sat="33000"/>
                    </a14:imgEffect>
                    <a14:imgEffect>
                      <a14:brightnessContrast bright="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3429000"/>
            <a:ext cx="4132151" cy="309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323528" y="330065"/>
            <a:ext cx="8604448" cy="259487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Наука,</a:t>
            </a:r>
            <a:r>
              <a:rPr lang="ru-RU" sz="4000" b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 </a:t>
            </a:r>
            <a:br>
              <a:rPr lang="ru-RU" sz="4000" b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</a:br>
            <a:r>
              <a:rPr lang="ru-RU" sz="4000" b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которая изучает </a:t>
            </a:r>
            <a:r>
              <a:rPr lang="ru-RU" sz="4000" b="1" u="sng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жизнь</a:t>
            </a:r>
            <a:r>
              <a:rPr lang="ru-RU" sz="4000" b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 и</a:t>
            </a:r>
            <a:r>
              <a:rPr lang="ru-RU" sz="4000" b="1" u="sng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 деятельность </a:t>
            </a:r>
            <a:r>
              <a:rPr lang="ru-RU" sz="4000" b="1" u="sng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людей</a:t>
            </a:r>
            <a:r>
              <a:rPr lang="ru-RU" sz="40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…</a:t>
            </a:r>
            <a:endParaRPr lang="ru-RU" sz="4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23528" y="6075118"/>
            <a:ext cx="2664296" cy="452995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Bookman Old Style" pitchFamily="18" charset="0"/>
              </a:rPr>
              <a:t>МЕДИЦИНА</a:t>
            </a:r>
            <a:endParaRPr lang="ru-RU" sz="2400" b="1" dirty="0">
              <a:solidFill>
                <a:schemeClr val="accent1">
                  <a:lumMod val="50000"/>
                </a:schemeClr>
              </a:solidFill>
              <a:latin typeface="Bookman Old Style" pitchFamily="18" charset="0"/>
            </a:endParaRP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55678" y="3412382"/>
            <a:ext cx="4472297" cy="31678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Прямоугольник 8"/>
          <p:cNvSpPr/>
          <p:nvPr/>
        </p:nvSpPr>
        <p:spPr>
          <a:xfrm>
            <a:off x="4455679" y="6164868"/>
            <a:ext cx="2776023" cy="452995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Bookman Old Style" pitchFamily="18" charset="0"/>
              </a:rPr>
              <a:t>ПСИХОЛОГИЯ</a:t>
            </a:r>
            <a:endParaRPr lang="ru-RU" sz="2400" b="1" dirty="0">
              <a:solidFill>
                <a:schemeClr val="accent1">
                  <a:lumMod val="50000"/>
                </a:schemeClr>
              </a:solidFill>
              <a:latin typeface="Bookman Old Styl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260022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 rotWithShape="1"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colorTemperature colorTemp="11200"/>
                    </a14:imgEffect>
                    <a14:imgEffect>
                      <a14:saturation sat="33000"/>
                    </a14:imgEffect>
                    <a14:imgEffect>
                      <a14:brightnessContrast bright="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23528" y="330065"/>
            <a:ext cx="8424936" cy="209082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Наука,</a:t>
            </a:r>
            <a:r>
              <a:rPr lang="ru-RU" sz="4400" b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 </a:t>
            </a:r>
            <a:br>
              <a:rPr lang="ru-RU" sz="4400" b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</a:br>
            <a:r>
              <a:rPr lang="ru-RU" sz="4400" b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которая изучает </a:t>
            </a:r>
            <a:r>
              <a:rPr lang="ru-RU" sz="4400" b="1" u="sng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прошлое</a:t>
            </a:r>
            <a:r>
              <a:rPr lang="ru-RU" sz="44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…</a:t>
            </a:r>
            <a:endParaRPr lang="ru-RU" sz="4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0"/>
          <a:stretch/>
        </p:blipFill>
        <p:spPr bwMode="auto">
          <a:xfrm>
            <a:off x="3707904" y="2695487"/>
            <a:ext cx="5152468" cy="39579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708920"/>
            <a:ext cx="4095750" cy="3952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323528" y="6208800"/>
            <a:ext cx="2664296" cy="452995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Bookman Old Style" pitchFamily="18" charset="0"/>
              </a:rPr>
              <a:t>ГЕОЛОГИЯ</a:t>
            </a:r>
            <a:endParaRPr lang="ru-RU" sz="2400" b="1" dirty="0">
              <a:solidFill>
                <a:schemeClr val="accent1">
                  <a:lumMod val="50000"/>
                </a:schemeClr>
              </a:solidFill>
              <a:latin typeface="Bookman Old Style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419278" y="6215034"/>
            <a:ext cx="2889026" cy="452995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Bookman Old Style" pitchFamily="18" charset="0"/>
              </a:rPr>
              <a:t>ПАЛЕОЗООГИЯ</a:t>
            </a:r>
            <a:endParaRPr lang="ru-RU" sz="2400" b="1" dirty="0">
              <a:solidFill>
                <a:schemeClr val="accent1">
                  <a:lumMod val="50000"/>
                </a:schemeClr>
              </a:solidFill>
              <a:latin typeface="Bookman Old Styl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516512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8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2493</TotalTime>
  <Words>741</Words>
  <Application>Microsoft Office PowerPoint</Application>
  <PresentationFormat>Экран (4:3)</PresentationFormat>
  <Paragraphs>112</Paragraphs>
  <Slides>24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Тема Office</vt:lpstr>
      <vt:lpstr>ЧТО ИЗУЧАЕТ  ИСТОРИЯ 5 КЛАСС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Наука – это система знаний</vt:lpstr>
      <vt:lpstr>Презентация PowerPoint</vt:lpstr>
      <vt:lpstr>Презентация PowerPoint</vt:lpstr>
      <vt:lpstr>ИСТОРИЯ</vt:lpstr>
      <vt:lpstr>Презентация PowerPoint</vt:lpstr>
      <vt:lpstr>Презентация PowerPoint</vt:lpstr>
      <vt:lpstr>Факт (слово греческое) –сделанное правда, истина. </vt:lpstr>
      <vt:lpstr>Презентация PowerPoint</vt:lpstr>
      <vt:lpstr>ГЛАВНЫЕ ВОПРОСЫ ИСТОРИИ</vt:lpstr>
      <vt:lpstr>ВОПРОСЫ СТОЯЩИЕ ПЕРЕД ИСТОРИКОМ?</vt:lpstr>
      <vt:lpstr>Исторический факт — это реальное событие прошлого. </vt:lpstr>
      <vt:lpstr>ВЗАИМОСВЯЗЬ ИСТОРИЧЕСКИХ ФАКТОВ</vt:lpstr>
      <vt:lpstr>ВЗАИМОСВЯЗЬ ИСТОРИЧЕСКИХ ФАКТОВ</vt:lpstr>
      <vt:lpstr>ВЗАИМОСВЯЗЬ ИСТОРИЧЕСКИХ ФАКТОВ</vt:lpstr>
      <vt:lpstr>КАКИЕ БЫВАЮТ ИСТОРИЧЕСКИЕ ФАКТЫ?</vt:lpstr>
      <vt:lpstr>АНАЛИЗ ИСТОРИЧЕСКИХ ФАКТОВ</vt:lpstr>
      <vt:lpstr>ПОВТОРИМ</vt:lpstr>
      <vt:lpstr>ПОВТОРИМ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Татьяна</dc:creator>
  <cp:lastModifiedBy>Елена</cp:lastModifiedBy>
  <cp:revision>69</cp:revision>
  <dcterms:created xsi:type="dcterms:W3CDTF">2014-06-14T14:50:08Z</dcterms:created>
  <dcterms:modified xsi:type="dcterms:W3CDTF">2017-06-06T18:35:54Z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2271108</vt:lpwstr>
  </property>
  <property fmtid="{D5CDD505-2E9C-101B-9397-08002B2CF9AE}" pid="3" name="NXPowerLiteSettings">
    <vt:lpwstr>F6000400038000</vt:lpwstr>
  </property>
  <property fmtid="{D5CDD505-2E9C-101B-9397-08002B2CF9AE}" pid="4" name="NXPowerLiteVersion">
    <vt:lpwstr>D4.3.1</vt:lpwstr>
  </property>
</Properties>
</file>