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</p:sldIdLst>
  <p:sldSz cx="9144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200" u="none" kumimoji="0" normalizeH="0">
        <a:ln>
          <a:noFill/>
        </a:ln>
        <a:solidFill>
          <a:srgbClr val="000000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ACA"/>
          </a:solidFill>
        </a:fill>
      </a:tcStyle>
    </a:wholeTbl>
    <a:band2H>
      <a:tcTxStyle b="def" i="def"/>
      <a:tcStyle>
        <a:tcBdr/>
        <a:fill>
          <a:solidFill>
            <a:srgbClr val="FF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5" name="Shape 2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Gill Sans"/>
      </a:defRPr>
    </a:lvl1pPr>
    <a:lvl2pPr indent="228600" latinLnBrk="0">
      <a:defRPr sz="1200">
        <a:latin typeface="+mn-lt"/>
        <a:ea typeface="+mn-ea"/>
        <a:cs typeface="+mn-cs"/>
        <a:sym typeface="Gill Sans"/>
      </a:defRPr>
    </a:lvl2pPr>
    <a:lvl3pPr indent="457200" latinLnBrk="0">
      <a:defRPr sz="1200">
        <a:latin typeface="+mn-lt"/>
        <a:ea typeface="+mn-ea"/>
        <a:cs typeface="+mn-cs"/>
        <a:sym typeface="Gill Sans"/>
      </a:defRPr>
    </a:lvl3pPr>
    <a:lvl4pPr indent="685800" latinLnBrk="0">
      <a:defRPr sz="1200">
        <a:latin typeface="+mn-lt"/>
        <a:ea typeface="+mn-ea"/>
        <a:cs typeface="+mn-cs"/>
        <a:sym typeface="Gill Sans"/>
      </a:defRPr>
    </a:lvl4pPr>
    <a:lvl5pPr indent="914400" latinLnBrk="0">
      <a:defRPr sz="1200">
        <a:latin typeface="+mn-lt"/>
        <a:ea typeface="+mn-ea"/>
        <a:cs typeface="+mn-cs"/>
        <a:sym typeface="Gill Sans"/>
      </a:defRPr>
    </a:lvl5pPr>
    <a:lvl6pPr indent="1143000" latinLnBrk="0">
      <a:defRPr sz="1200">
        <a:latin typeface="+mn-lt"/>
        <a:ea typeface="+mn-ea"/>
        <a:cs typeface="+mn-cs"/>
        <a:sym typeface="Gill Sans"/>
      </a:defRPr>
    </a:lvl6pPr>
    <a:lvl7pPr indent="1371600" latinLnBrk="0">
      <a:defRPr sz="1200">
        <a:latin typeface="+mn-lt"/>
        <a:ea typeface="+mn-ea"/>
        <a:cs typeface="+mn-cs"/>
        <a:sym typeface="Gill Sans"/>
      </a:defRPr>
    </a:lvl7pPr>
    <a:lvl8pPr indent="1600200" latinLnBrk="0">
      <a:defRPr sz="1200">
        <a:latin typeface="+mn-lt"/>
        <a:ea typeface="+mn-ea"/>
        <a:cs typeface="+mn-cs"/>
        <a:sym typeface="Gill Sans"/>
      </a:defRPr>
    </a:lvl8pPr>
    <a:lvl9pPr indent="1828800" latinLnBrk="0">
      <a:defRPr sz="1200">
        <a:latin typeface="+mn-lt"/>
        <a:ea typeface="+mn-ea"/>
        <a:cs typeface="+mn-cs"/>
        <a:sym typeface="Gill Sans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87" name="Shape 87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indent="119062">
              <a:spcBef>
                <a:spcPts val="400"/>
              </a:spcBef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Шаблон для создания презентаций к урокам математики. Савченко Е.М.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22" name="Shape 12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indent="119062">
              <a:spcBef>
                <a:spcPts val="400"/>
              </a:spcBef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Изучение четырехугольников в курсе геометрии основной школы является разделом традиционным и достаточно важным во всех периодах школьного образования. В курсе геометрии 7-9-х классов данная тема является весьма актуальной, так как на рассмотренном материале, как на фундаменте, строят и изучают другие разделы геометрии: преобразование фигур, площади, многоугольники. Кроме того, изучение многогранников, площадей и объемов также базируется на этой теме.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FF"/>
            </a:gs>
            <a:gs pos="100000">
              <a:srgbClr val="F9F3FF"/>
            </a:gs>
          </a:gsLst>
          <a:lin ang="8100000" scaled="0"/>
        </a:gra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sldNum" sz="quarter" idx="2"/>
          </p:nvPr>
        </p:nvSpPr>
        <p:spPr>
          <a:xfrm>
            <a:off x="8389796" y="6442075"/>
            <a:ext cx="301908" cy="288824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>
            <a:spAutoFit/>
          </a:bodyPr>
          <a:lstStyle>
            <a:lvl1pPr algn="ctr">
              <a:defRPr sz="1400"/>
            </a:lvl1pPr>
          </a:lstStyle>
          <a:p>
            <a:pPr/>
            <a:fld id="{86CB4B4D-7CA3-9044-876B-883B54F8677D}" type="slidenum"/>
          </a:p>
        </p:txBody>
      </p:sp>
      <p:sp>
        <p:nvSpPr>
          <p:cNvPr id="3" name="Shape 3"/>
          <p:cNvSpPr/>
          <p:nvPr>
            <p:ph type="title"/>
          </p:nvPr>
        </p:nvSpPr>
        <p:spPr>
          <a:xfrm>
            <a:off x="457200" y="92074"/>
            <a:ext cx="8229600" cy="1508127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4" name="Shape 4"/>
          <p:cNvSpPr/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</p:spPr>
        <p:txBody>
          <a:bodyPr lIns="45719" rIns="45719"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</p:sldLayoutIdLst>
  <p:transition xmlns:p14="http://schemas.microsoft.com/office/powerpoint/2010/main" spd="med" advClick="1"/>
  <p:txStyles>
    <p:titleStyle>
      <a:lvl1pPr marL="119062" marR="0" indent="-11906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119062" marR="0" indent="-11906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19062" marR="0" indent="-11906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19062" marR="0" indent="-11906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19062" marR="0" indent="-119062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119062" marR="0" indent="33813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119062" marR="0" indent="79533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119062" marR="0" indent="125253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119062" marR="0" indent="1709737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461962" marR="0" indent="-3429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902833" marR="0" indent="-326571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1338262" marR="0" indent="-3048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856422" marR="0" indent="-36576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–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2354262" marR="0" indent="-4064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»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811462" marR="0" indent="-4064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268662" marR="0" indent="-4064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725862" marR="0" indent="-4064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4183062" marR="0" indent="-406400" algn="l" defTabSz="914400" rtl="0" latinLnBrk="0">
        <a:lnSpc>
          <a:spcPct val="100000"/>
        </a:lnSpc>
        <a:spcBef>
          <a:spcPts val="800"/>
        </a:spcBef>
        <a:spcAft>
          <a:spcPts val="0"/>
        </a:spcAft>
        <a:buClr>
          <a:srgbClr val="000000"/>
        </a:buClr>
        <a:buSzPct val="100000"/>
        <a:buFont typeface="Arial"/>
        <a:buChar char="•"/>
        <a:tabLst/>
        <a:defRPr b="0" baseline="0" cap="none" i="0" spc="0" strike="noStrike" sz="3200" u="none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17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2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e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2.jpeg"/><Relationship Id="rId7" Type="http://schemas.openxmlformats.org/officeDocument/2006/relationships/image" Target="../media/image3.png"/><Relationship Id="rId8" Type="http://schemas.openxmlformats.org/officeDocument/2006/relationships/image" Target="../media/image4.png"/><Relationship Id="rId9" Type="http://schemas.openxmlformats.org/officeDocument/2006/relationships/image" Target="../media/image5.png"/><Relationship Id="rId10" Type="http://schemas.openxmlformats.org/officeDocument/2006/relationships/image" Target="../media/image6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vk.com/away.php?to=http://gazpromschool.by.ru/projects/geometry/tr/tr312_1a.htm" TargetMode="External"/><Relationship Id="rId3" Type="http://schemas.openxmlformats.org/officeDocument/2006/relationships/hyperlink" Target="http://vk.com/away.php?to=http://geometricheskie.narod.ru/3D/Vparallelepiped.html" TargetMode="External"/><Relationship Id="rId4" Type="http://schemas.openxmlformats.org/officeDocument/2006/relationships/hyperlink" Target="http://vk.com/away.php?to=http://dic.academic.ru/dic.nsf/business/8852" TargetMode="Externa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jpeg"/><Relationship Id="rId7" Type="http://schemas.openxmlformats.org/officeDocument/2006/relationships/image" Target="../media/image8.jpeg"/><Relationship Id="rId8" Type="http://schemas.openxmlformats.org/officeDocument/2006/relationships/image" Target="../media/image9.jpe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10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hyperlink" Target="https://ru.wikipedia.org/wiki/1796" TargetMode="External"/><Relationship Id="rId4" Type="http://schemas.openxmlformats.org/officeDocument/2006/relationships/hyperlink" Target="https://ru.wikipedia.org/wiki/1863" TargetMode="External"/><Relationship Id="rId5" Type="http://schemas.openxmlformats.org/officeDocument/2006/relationships/image" Target="../media/image11.jpeg"/><Relationship Id="rId6" Type="http://schemas.openxmlformats.org/officeDocument/2006/relationships/image" Target="../media/image9.png"/><Relationship Id="rId7" Type="http://schemas.openxmlformats.org/officeDocument/2006/relationships/image" Target="../media/image10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jpe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eg"/><Relationship Id="rId6" Type="http://schemas.openxmlformats.org/officeDocument/2006/relationships/image" Target="../media/image14.jpeg"/><Relationship Id="rId7" Type="http://schemas.openxmlformats.org/officeDocument/2006/relationships/image" Target="../media/image13.png"/><Relationship Id="rId8" Type="http://schemas.openxmlformats.org/officeDocument/2006/relationships/image" Target="../media/image14.pn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1"/>
          <p:cNvGrpSpPr/>
          <p:nvPr/>
        </p:nvGrpSpPr>
        <p:grpSpPr>
          <a:xfrm>
            <a:off x="6282901" y="6089549"/>
            <a:ext cx="1615614" cy="923593"/>
            <a:chOff x="0" y="0"/>
            <a:chExt cx="1615613" cy="923592"/>
          </a:xfrm>
        </p:grpSpPr>
        <p:sp>
          <p:nvSpPr>
            <p:cNvPr id="27" name="Shape 27"/>
            <p:cNvSpPr/>
            <p:nvPr/>
          </p:nvSpPr>
          <p:spPr>
            <a:xfrm flipH="1" rot="15420000">
              <a:off x="501418" y="-291473"/>
              <a:ext cx="600076" cy="1506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28" name="Shape 28"/>
            <p:cNvSpPr/>
            <p:nvPr/>
          </p:nvSpPr>
          <p:spPr>
            <a:xfrm flipH="1" rot="15420000">
              <a:off x="1378993" y="398156"/>
              <a:ext cx="153988" cy="29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29" name="Shape 29"/>
            <p:cNvSpPr/>
            <p:nvPr/>
          </p:nvSpPr>
          <p:spPr>
            <a:xfrm flipH="1" rot="15420000">
              <a:off x="1521330" y="518181"/>
              <a:ext cx="57151" cy="11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0" name="Shape 30"/>
            <p:cNvSpPr/>
            <p:nvPr/>
          </p:nvSpPr>
          <p:spPr>
            <a:xfrm flipH="1" rot="15420000">
              <a:off x="428474" y="-132684"/>
              <a:ext cx="523876" cy="1258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chemeClr val="accent1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36" name="Group 36"/>
          <p:cNvGrpSpPr/>
          <p:nvPr/>
        </p:nvGrpSpPr>
        <p:grpSpPr>
          <a:xfrm>
            <a:off x="6745315" y="5844106"/>
            <a:ext cx="1578386" cy="1301726"/>
            <a:chOff x="0" y="0"/>
            <a:chExt cx="1578385" cy="1301724"/>
          </a:xfrm>
        </p:grpSpPr>
        <p:sp>
          <p:nvSpPr>
            <p:cNvPr id="32" name="Shape 32"/>
            <p:cNvSpPr/>
            <p:nvPr/>
          </p:nvSpPr>
          <p:spPr>
            <a:xfrm rot="18240000">
              <a:off x="505057" y="-104778"/>
              <a:ext cx="550793" cy="15112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FF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3" name="Shape 33"/>
            <p:cNvSpPr/>
            <p:nvPr/>
          </p:nvSpPr>
          <p:spPr>
            <a:xfrm rot="18240000">
              <a:off x="1347968" y="668145"/>
              <a:ext cx="140086" cy="2924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4" name="Shape 34"/>
            <p:cNvSpPr/>
            <p:nvPr/>
          </p:nvSpPr>
          <p:spPr>
            <a:xfrm rot="18240000">
              <a:off x="1484089" y="774090"/>
              <a:ext cx="52533" cy="1112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rgbClr val="FF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5" name="Shape 35"/>
            <p:cNvSpPr/>
            <p:nvPr/>
          </p:nvSpPr>
          <p:spPr>
            <a:xfrm rot="18240000">
              <a:off x="448091" y="-50484"/>
              <a:ext cx="482343" cy="12633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FF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41" name="Group 41"/>
          <p:cNvGrpSpPr/>
          <p:nvPr/>
        </p:nvGrpSpPr>
        <p:grpSpPr>
          <a:xfrm>
            <a:off x="8389850" y="5078293"/>
            <a:ext cx="903233" cy="1610085"/>
            <a:chOff x="0" y="0"/>
            <a:chExt cx="903231" cy="1610084"/>
          </a:xfrm>
        </p:grpSpPr>
        <p:sp>
          <p:nvSpPr>
            <p:cNvPr id="37" name="Shape 37"/>
            <p:cNvSpPr/>
            <p:nvPr/>
          </p:nvSpPr>
          <p:spPr>
            <a:xfrm flipH="1" rot="20880000">
              <a:off x="150022" y="46243"/>
              <a:ext cx="603187" cy="15065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00CC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8" name="Shape 38"/>
            <p:cNvSpPr/>
            <p:nvPr/>
          </p:nvSpPr>
          <p:spPr>
            <a:xfrm flipH="1" rot="20880000">
              <a:off x="270854" y="1304961"/>
              <a:ext cx="155970" cy="29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39" name="Shape 39"/>
            <p:cNvSpPr/>
            <p:nvPr/>
          </p:nvSpPr>
          <p:spPr>
            <a:xfrm flipH="1" rot="20880000">
              <a:off x="294519" y="1487784"/>
              <a:ext cx="57295" cy="1127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rgbClr val="00CC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0" name="Shape 40"/>
            <p:cNvSpPr/>
            <p:nvPr/>
          </p:nvSpPr>
          <p:spPr>
            <a:xfrm flipH="1" rot="20880000">
              <a:off x="156733" y="58132"/>
              <a:ext cx="526794" cy="1258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00CC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7273353" y="5350524"/>
            <a:ext cx="1213197" cy="1589491"/>
            <a:chOff x="0" y="0"/>
            <a:chExt cx="1213195" cy="1589490"/>
          </a:xfrm>
        </p:grpSpPr>
        <p:sp>
          <p:nvSpPr>
            <p:cNvPr id="42" name="Shape 42"/>
            <p:cNvSpPr/>
            <p:nvPr/>
          </p:nvSpPr>
          <p:spPr>
            <a:xfrm rot="19920000">
              <a:off x="321313" y="41476"/>
              <a:ext cx="552317" cy="15065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00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3" name="Shape 43"/>
            <p:cNvSpPr/>
            <p:nvPr/>
          </p:nvSpPr>
          <p:spPr>
            <a:xfrm rot="19920000">
              <a:off x="1014257" y="1089408"/>
              <a:ext cx="138478" cy="29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98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4" name="Shape 44"/>
            <p:cNvSpPr/>
            <p:nvPr/>
          </p:nvSpPr>
          <p:spPr>
            <a:xfrm rot="19920000">
              <a:off x="1132593" y="1237206"/>
              <a:ext cx="52527" cy="11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rgbClr val="00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5" name="Shape 45"/>
            <p:cNvSpPr/>
            <p:nvPr/>
          </p:nvSpPr>
          <p:spPr>
            <a:xfrm rot="19920000">
              <a:off x="308829" y="60743"/>
              <a:ext cx="482283" cy="1258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00FF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51" name="Group 51"/>
          <p:cNvGrpSpPr/>
          <p:nvPr/>
        </p:nvGrpSpPr>
        <p:grpSpPr>
          <a:xfrm>
            <a:off x="7487045" y="5190839"/>
            <a:ext cx="1500600" cy="1490847"/>
            <a:chOff x="0" y="0"/>
            <a:chExt cx="1500598" cy="1490845"/>
          </a:xfrm>
        </p:grpSpPr>
        <p:sp>
          <p:nvSpPr>
            <p:cNvPr id="47" name="Shape 47"/>
            <p:cNvSpPr/>
            <p:nvPr/>
          </p:nvSpPr>
          <p:spPr>
            <a:xfrm flipH="1" rot="18840000">
              <a:off x="451055" y="-14989"/>
              <a:ext cx="598489" cy="1508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9900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8" name="Shape 48"/>
            <p:cNvSpPr/>
            <p:nvPr/>
          </p:nvSpPr>
          <p:spPr>
            <a:xfrm flipH="1" rot="18840000">
              <a:off x="956416" y="1188526"/>
              <a:ext cx="152401" cy="2921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49" name="Shape 49"/>
            <p:cNvSpPr/>
            <p:nvPr/>
          </p:nvSpPr>
          <p:spPr>
            <a:xfrm flipH="1" rot="18840000">
              <a:off x="1030749" y="1372745"/>
              <a:ext cx="58738" cy="11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rgbClr val="9900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50" name="Shape 50"/>
            <p:cNvSpPr/>
            <p:nvPr/>
          </p:nvSpPr>
          <p:spPr>
            <a:xfrm flipH="1" rot="18840000">
              <a:off x="400475" y="33626"/>
              <a:ext cx="522289" cy="126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FF00FF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56" name="Group 56"/>
          <p:cNvGrpSpPr/>
          <p:nvPr/>
        </p:nvGrpSpPr>
        <p:grpSpPr>
          <a:xfrm>
            <a:off x="8024792" y="5041925"/>
            <a:ext cx="1143046" cy="1636686"/>
            <a:chOff x="0" y="0"/>
            <a:chExt cx="1143045" cy="1636685"/>
          </a:xfrm>
        </p:grpSpPr>
        <p:sp>
          <p:nvSpPr>
            <p:cNvPr id="52" name="Shape 52"/>
            <p:cNvSpPr/>
            <p:nvPr/>
          </p:nvSpPr>
          <p:spPr>
            <a:xfrm flipH="1" rot="20220000">
              <a:off x="270723" y="57587"/>
              <a:ext cx="601599" cy="1508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0066CC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53" name="Shape 53"/>
            <p:cNvSpPr/>
            <p:nvPr/>
          </p:nvSpPr>
          <p:spPr>
            <a:xfrm flipH="1" rot="20220000">
              <a:off x="525144" y="1326035"/>
              <a:ext cx="154380" cy="29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54" name="Shape 54"/>
            <p:cNvSpPr/>
            <p:nvPr/>
          </p:nvSpPr>
          <p:spPr>
            <a:xfrm flipH="1" rot="20220000">
              <a:off x="565219" y="1512401"/>
              <a:ext cx="57296" cy="11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rgbClr val="0066CC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55" name="Shape 55"/>
            <p:cNvSpPr/>
            <p:nvPr/>
          </p:nvSpPr>
          <p:spPr>
            <a:xfrm flipH="1" rot="20220000">
              <a:off x="256654" y="77540"/>
              <a:ext cx="525205" cy="126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0066CC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grpSp>
        <p:nvGrpSpPr>
          <p:cNvPr id="78" name="Group 78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59" name="Group 59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57" name="Shape 57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58" name="Shape 58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77" name="Group 77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60" name="Shape 60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1" name="Shape 61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" name="Shape 62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" name="Shape 63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4" name="Shape 64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" name="Shape 65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6" name="Shape 66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7" name="Shape 67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70" name="Group 70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68" name="Shape 68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9" name="Shape 69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73" name="Group 73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71" name="Shape 71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72" name="Shape 72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76" name="Group 76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74" name="Shape 74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75" name="Shape 75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grpSp>
        <p:nvGrpSpPr>
          <p:cNvPr id="83" name="Group 83"/>
          <p:cNvGrpSpPr/>
          <p:nvPr/>
        </p:nvGrpSpPr>
        <p:grpSpPr>
          <a:xfrm>
            <a:off x="5651880" y="6159851"/>
            <a:ext cx="1634182" cy="1119862"/>
            <a:chOff x="0" y="0"/>
            <a:chExt cx="1634180" cy="1119861"/>
          </a:xfrm>
        </p:grpSpPr>
        <p:sp>
          <p:nvSpPr>
            <p:cNvPr id="79" name="Shape 79"/>
            <p:cNvSpPr/>
            <p:nvPr/>
          </p:nvSpPr>
          <p:spPr>
            <a:xfrm flipH="1" rot="14880000">
              <a:off x="512009" y="-194132"/>
              <a:ext cx="598489" cy="1508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622"/>
                  </a:moveTo>
                  <a:lnTo>
                    <a:pt x="3916" y="0"/>
                  </a:lnTo>
                  <a:lnTo>
                    <a:pt x="20341" y="17556"/>
                  </a:lnTo>
                  <a:lnTo>
                    <a:pt x="21600" y="21600"/>
                  </a:lnTo>
                  <a:lnTo>
                    <a:pt x="16424" y="18179"/>
                  </a:lnTo>
                  <a:lnTo>
                    <a:pt x="0" y="622"/>
                  </a:lnTo>
                  <a:close/>
                </a:path>
              </a:pathLst>
            </a:custGeom>
            <a:solidFill>
              <a:srgbClr val="FF66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80" name="Shape 80"/>
            <p:cNvSpPr/>
            <p:nvPr/>
          </p:nvSpPr>
          <p:spPr>
            <a:xfrm flipH="1" rot="14880000">
              <a:off x="1394020" y="389636"/>
              <a:ext cx="152401" cy="2921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21600" y="21600"/>
                  </a:moveTo>
                  <a:lnTo>
                    <a:pt x="15516" y="0"/>
                  </a:lnTo>
                  <a:lnTo>
                    <a:pt x="0" y="3197"/>
                  </a:lnTo>
                  <a:lnTo>
                    <a:pt x="21600" y="2160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FFFF"/>
                </a:gs>
                <a:gs pos="50000">
                  <a:srgbClr val="FF9900"/>
                </a:gs>
                <a:gs pos="100000">
                  <a:srgbClr val="FFFFFF"/>
                </a:gs>
              </a:gsLst>
              <a:lin ang="13500000" scaled="0"/>
            </a:gradFill>
            <a:ln w="3175" cap="flat">
              <a:solidFill>
                <a:srgbClr val="0000FF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81" name="Shape 81"/>
            <p:cNvSpPr/>
            <p:nvPr/>
          </p:nvSpPr>
          <p:spPr>
            <a:xfrm flipH="1" rot="14880000">
              <a:off x="1538399" y="497397"/>
              <a:ext cx="57151" cy="111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5174" y="0"/>
                  </a:moveTo>
                  <a:lnTo>
                    <a:pt x="0" y="2348"/>
                  </a:lnTo>
                  <a:lnTo>
                    <a:pt x="21600" y="21600"/>
                  </a:lnTo>
                  <a:lnTo>
                    <a:pt x="15174" y="0"/>
                  </a:lnTo>
                  <a:close/>
                </a:path>
              </a:pathLst>
            </a:custGeom>
            <a:solidFill>
              <a:schemeClr val="accent1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  <p:sp>
          <p:nvSpPr>
            <p:cNvPr id="82" name="Shape 82"/>
            <p:cNvSpPr/>
            <p:nvPr/>
          </p:nvSpPr>
          <p:spPr>
            <a:xfrm flipH="1" rot="14880000">
              <a:off x="445901" y="-18402"/>
              <a:ext cx="522289" cy="12604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7118" y="21600"/>
                  </a:moveTo>
                  <a:lnTo>
                    <a:pt x="21600" y="20856"/>
                  </a:lnTo>
                  <a:lnTo>
                    <a:pt x="20060" y="21120"/>
                  </a:lnTo>
                  <a:lnTo>
                    <a:pt x="1659" y="0"/>
                  </a:lnTo>
                  <a:lnTo>
                    <a:pt x="0" y="248"/>
                  </a:lnTo>
                  <a:lnTo>
                    <a:pt x="18559" y="21368"/>
                  </a:lnTo>
                </a:path>
              </a:pathLst>
            </a:custGeom>
            <a:solidFill>
              <a:srgbClr val="FF6600"/>
            </a:solidFill>
            <a:ln w="3175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latin typeface="+mn-lt"/>
                  <a:ea typeface="+mn-ea"/>
                  <a:cs typeface="+mn-cs"/>
                  <a:sym typeface="Gill Sans"/>
                </a:defRPr>
              </a:pPr>
            </a:p>
          </p:txBody>
        </p:sp>
      </p:grpSp>
      <p:sp>
        <p:nvSpPr>
          <p:cNvPr id="84" name="Shape 84"/>
          <p:cNvSpPr/>
          <p:nvPr/>
        </p:nvSpPr>
        <p:spPr>
          <a:xfrm>
            <a:off x="1600200" y="1524000"/>
            <a:ext cx="6070600" cy="1188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b="1" sz="8000">
                <a:solidFill>
                  <a:srgbClr val="80808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Дельтоид</a:t>
            </a:r>
          </a:p>
        </p:txBody>
      </p:sp>
      <p:sp>
        <p:nvSpPr>
          <p:cNvPr id="85" name="Shape 85"/>
          <p:cNvSpPr/>
          <p:nvPr/>
        </p:nvSpPr>
        <p:spPr>
          <a:xfrm>
            <a:off x="4795837" y="3900487"/>
            <a:ext cx="4546601" cy="13999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Выполнила работу ученица 9 Б класса </a:t>
            </a:r>
          </a:p>
          <a:p>
            <a:pPr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МБОУ «Школа № 9»</a:t>
            </a:r>
          </a:p>
          <a:p>
            <a:pPr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Рогоза Елизавета</a:t>
            </a:r>
          </a:p>
          <a:p>
            <a:pPr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Руководитель: </a:t>
            </a:r>
          </a:p>
          <a:p>
            <a:pPr>
              <a:defRPr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Столярова Елена Геннадьевна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Shape 337"/>
          <p:cNvSpPr/>
          <p:nvPr>
            <p:ph type="title" idx="4294967295"/>
          </p:nvPr>
        </p:nvSpPr>
        <p:spPr>
          <a:xfrm>
            <a:off x="457200" y="0"/>
            <a:ext cx="8229600" cy="34925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br/>
            <a:br/>
            <a:br/>
            <a:br/>
            <a:r>
              <a:rPr b="1">
                <a:solidFill>
                  <a:srgbClr val="000000"/>
                </a:solidFill>
              </a:rPr>
              <a:t>Свойства и признаки дельтоида</a:t>
            </a:r>
            <a:br>
              <a:rPr b="1">
                <a:solidFill>
                  <a:srgbClr val="000000"/>
                </a:solidFill>
              </a:rPr>
            </a:br>
            <a:r>
              <a:t>Главная диагональ является биссектрисой углов дельтоида.    </a:t>
            </a:r>
            <a:br/>
            <a:r>
              <a:rPr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                             </a:t>
            </a:r>
            <a:br>
              <a:rPr sz="4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</a:p>
        </p:txBody>
      </p:sp>
      <p:sp>
        <p:nvSpPr>
          <p:cNvPr id="338" name="Shape 338"/>
          <p:cNvSpPr/>
          <p:nvPr>
            <p:ph type="body" idx="4294967295"/>
          </p:nvPr>
        </p:nvSpPr>
        <p:spPr>
          <a:xfrm>
            <a:off x="388937" y="280987"/>
            <a:ext cx="8229601" cy="608012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Дано: ABCD - дельтоид, 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BD – главная  диагональ.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Доказать: BD- биссектриса.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</a:t>
            </a:r>
          </a:p>
          <a:p>
            <a:pPr marL="0" indent="0">
              <a:spcBef>
                <a:spcPts val="1000"/>
              </a:spcBef>
              <a:buSzTx/>
              <a:buNone/>
              <a:defRPr sz="1600">
                <a:latin typeface="Symbol"/>
                <a:ea typeface="Symbol"/>
                <a:cs typeface="Symbol"/>
                <a:sym typeface="Symbol"/>
              </a:defRPr>
            </a:pPr>
            <a:r>
              <a:t>∠</a:t>
            </a: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t>∠</a:t>
            </a:r>
            <a:r>
              <a:rPr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400"/>
              <a:t>∠</a:t>
            </a:r>
            <a:r>
              <a:rPr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400"/>
              <a:t>∠</a:t>
            </a:r>
            <a:r>
              <a:rPr sz="14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sz="1400"/>
              <a:t>∠</a:t>
            </a:r>
            <a:endParaRPr sz="1400"/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  <a:r>
              <a:rPr b="0" sz="1400">
                <a:solidFill>
                  <a:srgbClr val="000000"/>
                </a:solidFill>
              </a:rPr>
              <a:t> </a:t>
            </a:r>
            <a:endParaRPr sz="1400"/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</a:t>
            </a:r>
            <a:r>
              <a:rPr b="0" sz="1400">
                <a:solidFill>
                  <a:srgbClr val="000000"/>
                </a:solidFill>
              </a:rPr>
              <a:t> </a:t>
            </a:r>
            <a:r>
              <a:rPr b="0" sz="14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1 и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3 входят в    </a:t>
            </a:r>
            <a:r>
              <a:rPr sz="1600">
                <a:solidFill>
                  <a:srgbClr val="000000"/>
                </a:solidFill>
              </a:rPr>
              <a:t> ∆ </a:t>
            </a:r>
            <a:r>
              <a:t>BAD,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2 и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 4 входят в    </a:t>
            </a:r>
            <a:r>
              <a:rPr sz="1600">
                <a:solidFill>
                  <a:srgbClr val="000000"/>
                </a:solidFill>
              </a:rPr>
              <a:t> ∆ </a:t>
            </a:r>
            <a:r>
              <a:t> BCD.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Рассмотрим    </a:t>
            </a:r>
            <a:r>
              <a:rPr sz="1600">
                <a:solidFill>
                  <a:srgbClr val="000000"/>
                </a:solidFill>
              </a:rPr>
              <a:t> ∆ </a:t>
            </a:r>
            <a:r>
              <a:t>BAD и    </a:t>
            </a:r>
            <a:r>
              <a:rPr sz="1600">
                <a:solidFill>
                  <a:srgbClr val="000000"/>
                </a:solidFill>
              </a:rPr>
              <a:t> ∆ </a:t>
            </a:r>
            <a:r>
              <a:t> BCD: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1) АВ=ВС      по определению дельтоида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2) AD=CD     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3) BD- общая, </a:t>
            </a:r>
            <a:r>
              <a:rPr sz="1600">
                <a:solidFill>
                  <a:srgbClr val="000000"/>
                </a:solidFill>
              </a:rPr>
              <a:t>∆ </a:t>
            </a:r>
            <a:r>
              <a:t>  BAD= </a:t>
            </a:r>
            <a:r>
              <a:rPr sz="1600">
                <a:solidFill>
                  <a:srgbClr val="000000"/>
                </a:solidFill>
              </a:rPr>
              <a:t> ∆ </a:t>
            </a:r>
            <a:r>
              <a:t> BCD, по трём сторонам(III приз.), значит    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1=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2,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3=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4, BD- делит углы пополам т.е. является биссектрисой. </a:t>
            </a:r>
          </a:p>
          <a:p>
            <a:pPr marL="0" indent="0">
              <a:spcBef>
                <a:spcPts val="1000"/>
              </a:spcBef>
              <a:buSzTx/>
              <a:buNone/>
              <a:defRPr b="1" sz="15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Ч.Т.Д.</a:t>
            </a:r>
          </a:p>
        </p:txBody>
      </p:sp>
      <p:grpSp>
        <p:nvGrpSpPr>
          <p:cNvPr id="360" name="Group 360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341" name="Group 341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339" name="Shape 339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340" name="Shape 340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359" name="Group 359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342" name="Shape 342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3" name="Shape 343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4" name="Shape 344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5" name="Shape 345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6" name="Shape 346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7" name="Shape 347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8" name="Shape 348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49" name="Shape 349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52" name="Group 352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350" name="Shape 350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51" name="Shape 351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55" name="Group 355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353" name="Shape 353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54" name="Shape 354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58" name="Group 358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356" name="Shape 356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57" name="Shape 357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361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4000" y="107950"/>
            <a:ext cx="2014538" cy="173672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Shape 363"/>
          <p:cNvSpPr/>
          <p:nvPr>
            <p:ph type="title" idx="4294967295"/>
          </p:nvPr>
        </p:nvSpPr>
        <p:spPr>
          <a:xfrm>
            <a:off x="412750" y="-11113"/>
            <a:ext cx="8229600" cy="22987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2400">
                <a:solidFill>
                  <a:srgbClr val="FF3300"/>
                </a:solidFill>
              </a:defRPr>
            </a:pPr>
            <a:br/>
            <a:br/>
            <a:r>
              <a: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Свойства и признаки дельтоида</a:t>
            </a:r>
            <a:br>
              <a:rPr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>
                <a:latin typeface="Times New Roman"/>
                <a:ea typeface="Times New Roman"/>
                <a:cs typeface="Times New Roman"/>
                <a:sym typeface="Times New Roman"/>
              </a:rPr>
              <a:t>Неглавная диагональ дельтоида точкой пересечения с главной диагональю, делится пополам.</a:t>
            </a:r>
            <a:br>
              <a:rPr>
                <a:latin typeface="Times New Roman"/>
                <a:ea typeface="Times New Roman"/>
                <a:cs typeface="Times New Roman"/>
                <a:sym typeface="Times New Roman"/>
              </a:rPr>
            </a:br>
          </a:p>
        </p:txBody>
      </p:sp>
      <p:sp>
        <p:nvSpPr>
          <p:cNvPr id="364" name="Shape 364"/>
          <p:cNvSpPr/>
          <p:nvPr>
            <p:ph type="body" idx="4294967295"/>
          </p:nvPr>
        </p:nvSpPr>
        <p:spPr>
          <a:xfrm>
            <a:off x="457200" y="1598612"/>
            <a:ext cx="8229600" cy="5259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Дано: ABCD- дельтоид, 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AC-неглавная диагональ,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BD- главная диагональ.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Доказать: АО=ОС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По свойству, неглавная диагональ дельтоида, делит его на два равнобедренных треугольника    АВС и   АDC: АВ=ВС, AD=DC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По свойству, главная диагональ дельтоида является биссектрисой: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1=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2,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3=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4.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3) Биссектриса ВО проведенная из вершины равнобедренного треугольника является медианой , то АО=ОС.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Ч.Т.Д.</a:t>
            </a:r>
          </a:p>
        </p:txBody>
      </p:sp>
      <p:grpSp>
        <p:nvGrpSpPr>
          <p:cNvPr id="386" name="Group 386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367" name="Group 367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365" name="Shape 365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366" name="Shape 366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385" name="Group 385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368" name="Shape 368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69" name="Shape 369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0" name="Shape 370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1" name="Shape 371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2" name="Shape 372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3" name="Shape 373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4" name="Shape 374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75" name="Shape 375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78" name="Group 378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376" name="Shape 376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77" name="Shape 377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81" name="Group 381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379" name="Shape 379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80" name="Shape 380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84" name="Group 384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382" name="Shape 382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83" name="Shape 383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387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39975" y="2133600"/>
            <a:ext cx="2082800" cy="1722438"/>
          </a:xfrm>
          <a:prstGeom prst="rect">
            <a:avLst/>
          </a:prstGeom>
          <a:ln w="12700">
            <a:miter lim="400000"/>
          </a:ln>
        </p:spPr>
      </p:pic>
      <p:sp>
        <p:nvSpPr>
          <p:cNvPr id="388" name="Shape 388"/>
          <p:cNvSpPr/>
          <p:nvPr/>
        </p:nvSpPr>
        <p:spPr>
          <a:xfrm>
            <a:off x="3773487" y="4281487"/>
            <a:ext cx="147638" cy="495301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  <p:sp>
        <p:nvSpPr>
          <p:cNvPr id="389" name="Shape 389"/>
          <p:cNvSpPr/>
          <p:nvPr/>
        </p:nvSpPr>
        <p:spPr>
          <a:xfrm>
            <a:off x="4667250" y="4260850"/>
            <a:ext cx="147638" cy="495300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/>
          <p:nvPr>
            <p:ph type="title" idx="4294967295"/>
          </p:nvPr>
        </p:nvSpPr>
        <p:spPr>
          <a:xfrm>
            <a:off x="452437" y="0"/>
            <a:ext cx="8229601" cy="1477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Диагонали дельтоида взаимно перпендикулярны.</a:t>
            </a:r>
          </a:p>
        </p:txBody>
      </p:sp>
      <p:sp>
        <p:nvSpPr>
          <p:cNvPr id="392" name="Shape 392"/>
          <p:cNvSpPr/>
          <p:nvPr>
            <p:ph type="body" idx="4294967295"/>
          </p:nvPr>
        </p:nvSpPr>
        <p:spPr>
          <a:xfrm>
            <a:off x="457200" y="1598612"/>
            <a:ext cx="8229600" cy="5259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</a:t>
            </a:r>
            <a:r>
              <a:rPr sz="1600"/>
              <a:t>                                                                                              Дано: ABCD- дельтоид,</a:t>
            </a:r>
            <a:endParaRPr sz="1600"/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                                                                                               АС- неглавная диагональ,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   BD- главная диагональ.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    Доказать: АС </a:t>
            </a:r>
            <a:r>
              <a:rPr baseline="-25000"/>
              <a:t>┴ </a:t>
            </a:r>
            <a:r>
              <a:t>BD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По свойству, неглавная диагональ дельтоида, делит его на два равнобедренных треугольника     АВС и  АDC: АВ=ВС, AD=DC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По свойству, главная диагональ дельтоида является биссектрисой: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>
                <a:solidFill>
                  <a:srgbClr val="000000"/>
                </a:solidFill>
              </a:rPr>
              <a:t> </a:t>
            </a:r>
            <a:r>
              <a:t> 1=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>
                <a:solidFill>
                  <a:srgbClr val="000000"/>
                </a:solidFill>
              </a:rPr>
              <a:t> </a:t>
            </a:r>
            <a:r>
              <a:t>2,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>
                <a:solidFill>
                  <a:srgbClr val="000000"/>
                </a:solidFill>
              </a:rPr>
              <a:t> </a:t>
            </a:r>
            <a:r>
              <a:t>3= 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>
                <a:solidFill>
                  <a:srgbClr val="000000"/>
                </a:solidFill>
              </a:rPr>
              <a:t> </a:t>
            </a:r>
            <a:r>
              <a:t>4.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3) Биссектриса ВО проведенная из вершины равнобедренного треугольник  является медианой и высотой.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4) т.е. ВО</a:t>
            </a:r>
            <a:r>
              <a:rPr baseline="-25000"/>
              <a:t> ┴</a:t>
            </a:r>
            <a:r>
              <a:t> АС следовательно АС</a:t>
            </a:r>
            <a:r>
              <a:rPr baseline="-25000"/>
              <a:t> ┴</a:t>
            </a:r>
            <a:r>
              <a:t> BD. </a:t>
            </a:r>
          </a:p>
          <a:p>
            <a:pPr marL="0" indent="0">
              <a:spcBef>
                <a:spcPts val="100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Ч.Т.Д.</a:t>
            </a:r>
          </a:p>
        </p:txBody>
      </p:sp>
      <p:grpSp>
        <p:nvGrpSpPr>
          <p:cNvPr id="414" name="Group 414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395" name="Group 395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393" name="Shape 393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394" name="Shape 394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413" name="Group 413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396" name="Shape 396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7" name="Shape 397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8" name="Shape 398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99" name="Shape 399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0" name="Shape 400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1" name="Shape 401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2" name="Shape 402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03" name="Shape 403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06" name="Group 406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404" name="Shape 404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05" name="Shape 405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09" name="Group 409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407" name="Shape 407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08" name="Shape 408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12" name="Group 412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410" name="Shape 410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11" name="Shape 411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415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73412" y="1341437"/>
            <a:ext cx="2406651" cy="2443163"/>
          </a:xfrm>
          <a:prstGeom prst="rect">
            <a:avLst/>
          </a:prstGeom>
          <a:ln w="12700">
            <a:miter lim="400000"/>
          </a:ln>
        </p:spPr>
      </p:pic>
      <p:sp>
        <p:nvSpPr>
          <p:cNvPr id="416" name="Shape 416"/>
          <p:cNvSpPr/>
          <p:nvPr/>
        </p:nvSpPr>
        <p:spPr>
          <a:xfrm>
            <a:off x="1995487" y="4175125"/>
            <a:ext cx="147638" cy="495300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  <p:sp>
        <p:nvSpPr>
          <p:cNvPr id="417" name="Shape 417"/>
          <p:cNvSpPr/>
          <p:nvPr/>
        </p:nvSpPr>
        <p:spPr>
          <a:xfrm>
            <a:off x="2782887" y="4159250"/>
            <a:ext cx="147638" cy="495300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Shape 419"/>
          <p:cNvSpPr/>
          <p:nvPr>
            <p:ph type="title" idx="4294967295"/>
          </p:nvPr>
        </p:nvSpPr>
        <p:spPr>
          <a:xfrm>
            <a:off x="457200" y="0"/>
            <a:ext cx="8229600" cy="16922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Средние линии дельтоида образуют прямоугольник, периметр которого равен сумме диагоналей данного дельтоида.</a:t>
            </a:r>
          </a:p>
        </p:txBody>
      </p:sp>
      <p:sp>
        <p:nvSpPr>
          <p:cNvPr id="420" name="Shape 420"/>
          <p:cNvSpPr/>
          <p:nvPr>
            <p:ph type="body" idx="4294967295"/>
          </p:nvPr>
        </p:nvSpPr>
        <p:spPr>
          <a:xfrm>
            <a:off x="457200" y="1598612"/>
            <a:ext cx="8229600" cy="4527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304800" indent="-304800">
              <a:spcBef>
                <a:spcPts val="0"/>
              </a:spcBef>
              <a:buChar char="•"/>
            </a:lvl1pPr>
          </a:lstStyle>
          <a:p>
            <a:pPr/>
            <a:r>
              <a:t> </a:t>
            </a:r>
          </a:p>
        </p:txBody>
      </p:sp>
      <p:grpSp>
        <p:nvGrpSpPr>
          <p:cNvPr id="442" name="Group 442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423" name="Group 423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421" name="Shape 421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422" name="Shape 422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441" name="Group 441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424" name="Shape 424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5" name="Shape 425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6" name="Shape 426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7" name="Shape 427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8" name="Shape 428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29" name="Shape 429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0" name="Shape 430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31" name="Shape 431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34" name="Group 434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432" name="Shape 432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33" name="Shape 433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37" name="Group 437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435" name="Shape 435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36" name="Shape 436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40" name="Group 440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438" name="Shape 438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39" name="Shape 439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443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71550" y="1547812"/>
            <a:ext cx="2533650" cy="27336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Shape 445"/>
          <p:cNvSpPr/>
          <p:nvPr>
            <p:ph type="title" idx="4294967295"/>
          </p:nvPr>
        </p:nvSpPr>
        <p:spPr>
          <a:xfrm>
            <a:off x="457200" y="0"/>
            <a:ext cx="8229600" cy="16922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В дельтоид всегда можно вписать единственную окружность.</a:t>
            </a:r>
          </a:p>
        </p:txBody>
      </p:sp>
      <p:sp>
        <p:nvSpPr>
          <p:cNvPr id="446" name="Shape 446"/>
          <p:cNvSpPr/>
          <p:nvPr>
            <p:ph type="body" idx="4294967295"/>
          </p:nvPr>
        </p:nvSpPr>
        <p:spPr>
          <a:xfrm>
            <a:off x="457200" y="1598612"/>
            <a:ext cx="8229600" cy="5259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</a:t>
            </a:r>
            <a:r>
              <a:rPr sz="1700"/>
              <a:t>                                                                                     Дано: ABCD- дельтоид.                               </a:t>
            </a:r>
            <a:endParaRPr sz="1700"/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Вписать: окружность(о; r) 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Известно, что если суммы длин противоположных сторон выпуклого четырехугольника равны, то в него можно вписать окружность. (т.к.AB=CB и AD=DC , то AB+DC=CB+AD)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По определению дельтоида, это выпуклый четырёхугольник, у которого есть только две пары равных смежных сторон, следует. Значит АВ+ DC= AD+ ВС.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3) Точка О  пересечение биссектрис СО и АО углов С и А. Следует: в дельтоид можно вписать окружность. Единственную. </a:t>
            </a:r>
          </a:p>
          <a:p>
            <a:pPr marL="0" indent="0">
              <a:spcBef>
                <a:spcPts val="1000"/>
              </a:spcBef>
              <a:buSzTx/>
              <a:buNone/>
              <a:defRPr b="1" sz="17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Ч.Т.Д. </a:t>
            </a:r>
          </a:p>
          <a:p>
            <a:pPr marL="0" indent="0">
              <a:spcBef>
                <a:spcPts val="100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</p:txBody>
      </p:sp>
      <p:grpSp>
        <p:nvGrpSpPr>
          <p:cNvPr id="468" name="Group 468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449" name="Group 449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447" name="Shape 447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448" name="Shape 448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467" name="Group 467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450" name="Shape 450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1" name="Shape 451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2" name="Shape 452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3" name="Shape 453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4" name="Shape 454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5" name="Shape 455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6" name="Shape 456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57" name="Shape 457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60" name="Group 460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458" name="Shape 458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59" name="Shape 459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63" name="Group 463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461" name="Shape 461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62" name="Shape 462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66" name="Group 466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464" name="Shape 464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65" name="Shape 465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46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160712" y="1773237"/>
            <a:ext cx="2132013" cy="22558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Shape 471"/>
          <p:cNvSpPr/>
          <p:nvPr>
            <p:ph type="title" idx="4294967295"/>
          </p:nvPr>
        </p:nvSpPr>
        <p:spPr>
          <a:xfrm>
            <a:off x="457200" y="0"/>
            <a:ext cx="8229600" cy="16922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Площадь дельтоида определяется по формуле: </a:t>
            </a:r>
            <a:br>
              <a:rPr>
                <a:solidFill>
                  <a:srgbClr val="FF3300"/>
                </a:solidFill>
              </a:rPr>
            </a:br>
            <a:r>
              <a:rPr>
                <a:solidFill>
                  <a:srgbClr val="FF3300"/>
                </a:solidFill>
              </a:rPr>
              <a:t>S = 0,5 ·d</a:t>
            </a:r>
            <a:r>
              <a:rPr baseline="-25000">
                <a:solidFill>
                  <a:srgbClr val="FF3300"/>
                </a:solidFill>
              </a:rPr>
              <a:t>1</a:t>
            </a:r>
            <a:r>
              <a:rPr>
                <a:solidFill>
                  <a:srgbClr val="FF3300"/>
                </a:solidFill>
              </a:rPr>
              <a:t> · d</a:t>
            </a:r>
            <a:r>
              <a:rPr baseline="-25000">
                <a:solidFill>
                  <a:srgbClr val="FF3300"/>
                </a:solidFill>
              </a:rPr>
              <a:t>2</a:t>
            </a:r>
            <a:r>
              <a:rPr>
                <a:solidFill>
                  <a:srgbClr val="FF3300"/>
                </a:solidFill>
              </a:rPr>
              <a:t>, где d</a:t>
            </a:r>
            <a:r>
              <a:rPr baseline="-25000">
                <a:solidFill>
                  <a:srgbClr val="FF3300"/>
                </a:solidFill>
              </a:rPr>
              <a:t>1 </a:t>
            </a:r>
            <a:r>
              <a:rPr>
                <a:solidFill>
                  <a:srgbClr val="FF3300"/>
                </a:solidFill>
              </a:rPr>
              <a:t>и d</a:t>
            </a:r>
            <a:r>
              <a:rPr baseline="-25000">
                <a:solidFill>
                  <a:srgbClr val="FF3300"/>
                </a:solidFill>
              </a:rPr>
              <a:t>2</a:t>
            </a:r>
            <a:r>
              <a:rPr>
                <a:solidFill>
                  <a:srgbClr val="FF3300"/>
                </a:solidFill>
              </a:rPr>
              <a:t> - диагонали.</a:t>
            </a:r>
            <a:br>
              <a:rPr>
                <a:solidFill>
                  <a:srgbClr val="FF3300"/>
                </a:solidFill>
              </a:rPr>
            </a:br>
          </a:p>
        </p:txBody>
      </p:sp>
      <p:sp>
        <p:nvSpPr>
          <p:cNvPr id="472" name="Shape 472"/>
          <p:cNvSpPr/>
          <p:nvPr>
            <p:ph type="body" idx="4294967295"/>
          </p:nvPr>
        </p:nvSpPr>
        <p:spPr>
          <a:xfrm>
            <a:off x="457200" y="1598612"/>
            <a:ext cx="8229600" cy="5259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 defTabSz="868680">
              <a:spcBef>
                <a:spcPts val="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Дано: ABCD- дельтоид, 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d</a:t>
            </a:r>
            <a:r>
              <a:rPr baseline="-25999"/>
              <a:t>1</a:t>
            </a:r>
            <a:r>
              <a:t>- главная диагональ, 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d</a:t>
            </a:r>
            <a:r>
              <a:rPr baseline="-25999"/>
              <a:t>2</a:t>
            </a:r>
            <a:r>
              <a:t>- неглавная диагональ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Доказать: S</a:t>
            </a:r>
            <a:r>
              <a:rPr baseline="-25999"/>
              <a:t>ABCD</a:t>
            </a:r>
            <a:r>
              <a:t>=0,5d</a:t>
            </a:r>
            <a:r>
              <a:rPr baseline="-25999"/>
              <a:t>1</a:t>
            </a:r>
            <a:r>
              <a:t>d</a:t>
            </a:r>
            <a:r>
              <a:rPr baseline="-25999"/>
              <a:t>2</a:t>
            </a:r>
            <a:endParaRPr baseline="-25999"/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Рассмотрим    DAС-равнобедренный, DО –высота. Площадь равна высота умноженная на половину основания. S</a:t>
            </a:r>
            <a:r>
              <a:rPr baseline="-25999"/>
              <a:t>BAD</a:t>
            </a:r>
            <a:r>
              <a:t>= DO*0,5d</a:t>
            </a:r>
            <a:r>
              <a:rPr baseline="-25999"/>
              <a:t>2</a:t>
            </a:r>
            <a:r>
              <a:t>.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Рассмотрим    BCА- равнобедренный, BО- высота. Площадь треугольника равна произведению высоты на половину основания S</a:t>
            </a:r>
            <a:r>
              <a:rPr baseline="-25999"/>
              <a:t>ВСD</a:t>
            </a:r>
            <a:r>
              <a:t>= BO *0,5 d</a:t>
            </a:r>
            <a:r>
              <a:rPr baseline="-25999"/>
              <a:t>2</a:t>
            </a:r>
            <a:r>
              <a:t>.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3) S</a:t>
            </a:r>
            <a:r>
              <a:rPr baseline="-25999"/>
              <a:t>ABCD</a:t>
            </a:r>
            <a:r>
              <a:t>= S</a:t>
            </a:r>
            <a:r>
              <a:rPr baseline="-25999"/>
              <a:t>BAD</a:t>
            </a:r>
            <a:r>
              <a:t>+S</a:t>
            </a:r>
            <a:r>
              <a:rPr baseline="-25999"/>
              <a:t>BCD</a:t>
            </a:r>
            <a:r>
              <a:t> = DO*0,5 d</a:t>
            </a:r>
            <a:r>
              <a:rPr baseline="-25999"/>
              <a:t>2 </a:t>
            </a:r>
            <a:r>
              <a:t>+ AO*0,5d</a:t>
            </a:r>
            <a:r>
              <a:rPr baseline="-25999"/>
              <a:t>2</a:t>
            </a:r>
            <a:r>
              <a:t> =0,5d</a:t>
            </a:r>
            <a:r>
              <a:rPr baseline="-25999"/>
              <a:t>2</a:t>
            </a:r>
            <a:r>
              <a:t>(AO+CO)= 0,5 d</a:t>
            </a:r>
            <a:r>
              <a:rPr baseline="-25999"/>
              <a:t>2</a:t>
            </a:r>
            <a:r>
              <a:t>d</a:t>
            </a:r>
            <a:r>
              <a:rPr baseline="-25999"/>
              <a:t>1</a:t>
            </a:r>
            <a:r>
              <a:t>. 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b="1" sz="1615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Ч.T.Д.</a:t>
            </a:r>
          </a:p>
          <a:p>
            <a:pPr marL="0" indent="0" defTabSz="868680">
              <a:spcBef>
                <a:spcPts val="900"/>
              </a:spcBef>
              <a:buSzTx/>
              <a:buNone/>
              <a:defRPr i="1" sz="1330">
                <a:solidFill>
                  <a:srgbClr val="FFFFFF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</p:txBody>
      </p:sp>
      <p:grpSp>
        <p:nvGrpSpPr>
          <p:cNvPr id="494" name="Group 494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475" name="Group 475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473" name="Shape 473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474" name="Shape 474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493" name="Group 493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476" name="Shape 476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7" name="Shape 477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8" name="Shape 478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79" name="Shape 479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0" name="Shape 480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1" name="Shape 481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2" name="Shape 482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483" name="Shape 483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486" name="Group 486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484" name="Shape 484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85" name="Shape 485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89" name="Group 489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487" name="Shape 487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88" name="Shape 488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492" name="Group 492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490" name="Shape 490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491" name="Shape 491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495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98612" y="1844675"/>
            <a:ext cx="2397126" cy="2522538"/>
          </a:xfrm>
          <a:prstGeom prst="rect">
            <a:avLst/>
          </a:prstGeom>
          <a:ln w="12700">
            <a:miter lim="400000"/>
          </a:ln>
        </p:spPr>
      </p:pic>
      <p:sp>
        <p:nvSpPr>
          <p:cNvPr id="496" name="Shape 496"/>
          <p:cNvSpPr/>
          <p:nvPr/>
        </p:nvSpPr>
        <p:spPr>
          <a:xfrm>
            <a:off x="2109787" y="4759325"/>
            <a:ext cx="147638" cy="490538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  <p:sp>
        <p:nvSpPr>
          <p:cNvPr id="497" name="Shape 497"/>
          <p:cNvSpPr/>
          <p:nvPr/>
        </p:nvSpPr>
        <p:spPr>
          <a:xfrm>
            <a:off x="2112962" y="5421312"/>
            <a:ext cx="147638" cy="495301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Shape 499"/>
          <p:cNvSpPr/>
          <p:nvPr>
            <p:ph type="title" idx="4294967295"/>
          </p:nvPr>
        </p:nvSpPr>
        <p:spPr>
          <a:xfrm>
            <a:off x="463550" y="482599"/>
            <a:ext cx="8229600" cy="11430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 defTabSz="704087">
              <a:defRPr b="1" sz="1848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Периметр дельтоида определяется по формуле:</a:t>
            </a:r>
            <a:br>
              <a:rPr>
                <a:solidFill>
                  <a:srgbClr val="FF3300"/>
                </a:solidFill>
              </a:rPr>
            </a:br>
            <a:r>
              <a:rPr>
                <a:solidFill>
                  <a:srgbClr val="FF3300"/>
                </a:solidFill>
              </a:rPr>
              <a:t>Р= 2(а+в), где а и в смежные неравные стороны дельтоида.</a:t>
            </a:r>
            <a:br>
              <a:rPr>
                <a:solidFill>
                  <a:srgbClr val="FF3300"/>
                </a:solidFill>
              </a:rPr>
            </a:br>
          </a:p>
        </p:txBody>
      </p:sp>
      <p:sp>
        <p:nvSpPr>
          <p:cNvPr id="500" name="Shape 500"/>
          <p:cNvSpPr/>
          <p:nvPr>
            <p:ph type="body" idx="4294967295"/>
          </p:nvPr>
        </p:nvSpPr>
        <p:spPr>
          <a:xfrm>
            <a:off x="457200" y="1598612"/>
            <a:ext cx="8229600" cy="452755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304800" indent="-304800">
              <a:spcBef>
                <a:spcPts val="0"/>
              </a:spcBef>
              <a:buChar char="•"/>
            </a:lvl1pPr>
          </a:lstStyle>
          <a:p>
            <a:pPr/>
            <a:r>
              <a:t> </a:t>
            </a:r>
          </a:p>
        </p:txBody>
      </p:sp>
      <p:grpSp>
        <p:nvGrpSpPr>
          <p:cNvPr id="522" name="Group 522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503" name="Group 503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501" name="Shape 501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502" name="Shape 502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521" name="Group 521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504" name="Shape 504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5" name="Shape 505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6" name="Shape 506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7" name="Shape 507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8" name="Shape 508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09" name="Shape 509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0" name="Shape 510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11" name="Shape 511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14" name="Group 514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512" name="Shape 512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13" name="Shape 513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17" name="Group 517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515" name="Shape 515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16" name="Shape 516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20" name="Group 520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518" name="Shape 518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19" name="Shape 519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523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12762" y="1412875"/>
            <a:ext cx="2736851" cy="24368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" name="Shape 525"/>
          <p:cNvSpPr/>
          <p:nvPr>
            <p:ph type="title" idx="4294967295"/>
          </p:nvPr>
        </p:nvSpPr>
        <p:spPr>
          <a:xfrm>
            <a:off x="457200" y="206375"/>
            <a:ext cx="8229600" cy="16129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Если в четырехугольнике одна из двух, взаимно перпендикулярных диагоналей является биссектрисой, не равных противоположных углов, а другая не является биссектрисой другой пары углов, то этот четырехугольник- дельтоид.</a:t>
            </a:r>
          </a:p>
        </p:txBody>
      </p:sp>
      <p:sp>
        <p:nvSpPr>
          <p:cNvPr id="526" name="Shape 526"/>
          <p:cNvSpPr/>
          <p:nvPr>
            <p:ph type="body" idx="4294967295"/>
          </p:nvPr>
        </p:nvSpPr>
        <p:spPr>
          <a:xfrm>
            <a:off x="454025" y="1484312"/>
            <a:ext cx="8229600" cy="53736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 b="1" sz="16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</a:t>
            </a:r>
            <a:r>
              <a:rPr sz="1400"/>
              <a:t>Дано: Четырехугольник ABDC,</a:t>
            </a:r>
            <a:endParaRPr sz="1400"/>
          </a:p>
          <a:p>
            <a:pPr marL="0" indent="0">
              <a:spcBef>
                <a:spcPts val="100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d</a:t>
            </a:r>
            <a:r>
              <a:rPr baseline="-25000"/>
              <a:t>1</a:t>
            </a:r>
            <a:r>
              <a:t>-биссектриса (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1= </a:t>
            </a:r>
            <a:r>
              <a:rPr b="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 2),</a:t>
            </a:r>
          </a:p>
          <a:p>
            <a:pPr marL="0" indent="0">
              <a:spcBef>
                <a:spcPts val="100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d</a:t>
            </a:r>
            <a:r>
              <a:rPr baseline="-25000"/>
              <a:t>2</a:t>
            </a:r>
            <a:r>
              <a:t>- не является биссектрисой, d</a:t>
            </a:r>
            <a:r>
              <a:rPr baseline="-25000"/>
              <a:t>1 ┴</a:t>
            </a:r>
            <a:r>
              <a:t> d</a:t>
            </a:r>
            <a:r>
              <a:rPr baseline="-25000"/>
              <a:t>2</a:t>
            </a:r>
            <a:r>
              <a:t>, В= D </a:t>
            </a:r>
          </a:p>
          <a:p>
            <a:pPr marL="0" indent="0">
              <a:spcBef>
                <a:spcPts val="1000"/>
              </a:spcBef>
              <a:buSzTx/>
              <a:buNone/>
              <a:defRPr b="1" sz="14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Доказать: ABDC- дельтоид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1. АD входит в    АОD, АВ входит в    АОВ и  AO</a:t>
            </a:r>
            <a:r>
              <a:rPr baseline="-25000"/>
              <a:t>┴</a:t>
            </a:r>
            <a:r>
              <a:t>DB.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2. Рассмотрим    АОD и   АОВ: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1) АО - общая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2)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1=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2, т.к. d</a:t>
            </a:r>
            <a:r>
              <a:rPr baseline="-25000"/>
              <a:t>1</a:t>
            </a:r>
            <a:r>
              <a:t>-биссектриса по условию,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АОD=   АОВ, по катету и прилежащему острому углу, отсюда АD=АВ.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3. DС входит в   СОD, ВС входит в    СОВ и CO</a:t>
            </a:r>
            <a:r>
              <a:rPr baseline="-25000"/>
              <a:t>┴</a:t>
            </a:r>
            <a:r>
              <a:t>BD.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Рассмотрим   СОD и   СОВ: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1) ОС - общая                           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2)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t>3=</a:t>
            </a:r>
            <a:r>
              <a:rPr b="0" sz="1600">
                <a:solidFill>
                  <a:srgbClr val="000000"/>
                </a:solidFill>
              </a:rPr>
              <a:t> </a:t>
            </a:r>
            <a:r>
              <a:rPr b="0" sz="1600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4, т.к. d</a:t>
            </a:r>
            <a:r>
              <a:rPr baseline="-25000"/>
              <a:t>1</a:t>
            </a:r>
            <a:r>
              <a:t>-биссектриса по условию,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СОD=   СОВ, по катету и прилежащему острому углу, отсюда DС=ВС.</a:t>
            </a:r>
          </a:p>
          <a:p>
            <a:pPr marL="0" indent="0">
              <a:spcBef>
                <a:spcPts val="1000"/>
              </a:spcBef>
              <a:buSzTx/>
              <a:buNone/>
              <a:defRPr b="1" sz="1200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5.   АDС не равнобедренный, т.к. АD=DС. ABDC- дельтоид по определению.                                   Ч.Т.Д.</a:t>
            </a:r>
          </a:p>
        </p:txBody>
      </p:sp>
      <p:grpSp>
        <p:nvGrpSpPr>
          <p:cNvPr id="548" name="Group 548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529" name="Group 529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527" name="Shape 527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528" name="Shape 528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547" name="Group 547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530" name="Shape 530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1" name="Shape 531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2" name="Shape 532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3" name="Shape 533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4" name="Shape 534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5" name="Shape 535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6" name="Shape 536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37" name="Shape 537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40" name="Group 540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538" name="Shape 538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39" name="Shape 539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43" name="Group 543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541" name="Shape 541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42" name="Shape 542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46" name="Group 546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544" name="Shape 544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45" name="Shape 545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pic>
        <p:nvPicPr>
          <p:cNvPr id="54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373812" y="3581400"/>
            <a:ext cx="2355851" cy="2438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0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16075" y="3246437"/>
            <a:ext cx="103188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1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73412" y="3235325"/>
            <a:ext cx="103188" cy="177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52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8800" y="4556125"/>
            <a:ext cx="104775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3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76337" y="4556125"/>
            <a:ext cx="104776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25787" y="4860925"/>
            <a:ext cx="104776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68462" y="4860925"/>
            <a:ext cx="103188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6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9437" y="6142037"/>
            <a:ext cx="103188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57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9037" y="6130925"/>
            <a:ext cx="103188" cy="1762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Shape 559"/>
          <p:cNvSpPr/>
          <p:nvPr>
            <p:ph type="title" idx="4294967295"/>
          </p:nvPr>
        </p:nvSpPr>
        <p:spPr>
          <a:xfrm>
            <a:off x="457200" y="274637"/>
            <a:ext cx="8229600" cy="11430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Свойства и признаки дельтоида</a:t>
            </a:r>
            <a:br/>
            <a:r>
              <a:rPr>
                <a:solidFill>
                  <a:srgbClr val="FF3300"/>
                </a:solidFill>
              </a:rPr>
              <a:t>Если в четырехугольнике только одна из диагоналей точкой пересечения с другой диагональю делится пополам и перпендикулярна ей, то этот четырехугольник-дельтоид.</a:t>
            </a:r>
          </a:p>
        </p:txBody>
      </p:sp>
      <p:sp>
        <p:nvSpPr>
          <p:cNvPr id="560" name="Shape 560"/>
          <p:cNvSpPr/>
          <p:nvPr>
            <p:ph type="body" idx="4294967295"/>
          </p:nvPr>
        </p:nvSpPr>
        <p:spPr>
          <a:xfrm>
            <a:off x="404812" y="1285875"/>
            <a:ext cx="8229601" cy="4525963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 defTabSz="722376">
              <a:spcBef>
                <a:spcPts val="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                                Дано: Четырехугольник ABDC,  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                                                 d</a:t>
            </a:r>
            <a:r>
              <a:rPr baseline="-30050"/>
              <a:t>1 ┴</a:t>
            </a:r>
            <a:r>
              <a:t> d</a:t>
            </a:r>
            <a:r>
              <a:rPr baseline="-30050"/>
              <a:t>2</a:t>
            </a:r>
            <a:r>
              <a:t>, АО=ОС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                                                                                                            Доказать: ABDC- дельтоид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1. АD входит в    АОD, АВ входит в   АОВ и AO</a:t>
            </a:r>
            <a:r>
              <a:rPr baseline="-30050"/>
              <a:t>┴</a:t>
            </a:r>
            <a:r>
              <a:t>DB.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2. Рассмотрим    АОD и   АОВ: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1) АО - общая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2) </a:t>
            </a:r>
            <a:r>
              <a:rPr b="0" sz="1106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  1= </a:t>
            </a:r>
            <a:r>
              <a:rPr b="0" sz="1106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2, т.к. d</a:t>
            </a:r>
            <a:r>
              <a:rPr baseline="-30050"/>
              <a:t>1</a:t>
            </a:r>
            <a:r>
              <a:t>-по первому признаку,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АОD=   АОВ, по катету и прилежащему острому углу, отсюда АD=АВ.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3. DС входит в    СОD, ВС входит в   СОВ и CO</a:t>
            </a:r>
            <a:r>
              <a:rPr baseline="-30050"/>
              <a:t>┴</a:t>
            </a:r>
            <a:r>
              <a:t>DB.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4. Рассмотрим   СОD и   СОВ: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1) ОС - общая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   2) </a:t>
            </a:r>
            <a:r>
              <a:rPr b="0" sz="1106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 3= </a:t>
            </a:r>
            <a:r>
              <a:rPr b="0" sz="1106">
                <a:solidFill>
                  <a:srgbClr val="000000"/>
                </a:solidFill>
                <a:latin typeface="Symbol"/>
                <a:ea typeface="Symbol"/>
                <a:cs typeface="Symbol"/>
                <a:sym typeface="Symbol"/>
              </a:rPr>
              <a:t>∠</a:t>
            </a:r>
            <a:r>
              <a:t>  4 , т.к. d</a:t>
            </a:r>
            <a:r>
              <a:rPr baseline="-30050"/>
              <a:t>1</a:t>
            </a:r>
            <a:r>
              <a:t>-биссектриса по свойству 3.1,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СОD=   СОВ, по катету и прилежащему острому углу, отсюда DС=ВС.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5.  Биссектриса  равнобедренного треугольника проведенная из вершины равнобедренного треугольника является и медианой, следует, АО и СО - медианы, значит DО=ОB.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6. DО- перпендикуляр, не является медианой т.к.   АDС не равнобедренный. 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948">
                <a:solidFill>
                  <a:srgbClr val="2C3C43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ABDC- дельтоид по определению.</a:t>
            </a:r>
          </a:p>
          <a:p>
            <a:pPr marL="0" indent="0" defTabSz="722376">
              <a:spcBef>
                <a:spcPts val="700"/>
              </a:spcBef>
              <a:buSzTx/>
              <a:buNone/>
              <a:defRPr b="1" sz="1027">
                <a:solidFill>
                  <a:srgbClr val="2C3C43"/>
                </a:solidFill>
                <a:latin typeface="Trebuchet MS"/>
                <a:ea typeface="Trebuchet MS"/>
                <a:cs typeface="Trebuchet MS"/>
                <a:sym typeface="Trebuchet MS"/>
              </a:defRPr>
            </a:pPr>
            <a:r>
              <a:t> </a:t>
            </a:r>
          </a:p>
        </p:txBody>
      </p:sp>
      <p:grpSp>
        <p:nvGrpSpPr>
          <p:cNvPr id="582" name="Group 582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563" name="Group 563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561" name="Shape 561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562" name="Shape 562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581" name="Group 581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564" name="Shape 564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5" name="Shape 565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6" name="Shape 566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7" name="Shape 567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8" name="Shape 568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69" name="Shape 569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0" name="Shape 570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571" name="Shape 571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574" name="Group 574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572" name="Shape 572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73" name="Shape 573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77" name="Group 577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575" name="Shape 575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76" name="Shape 576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580" name="Group 580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578" name="Shape 578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579" name="Shape 579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583" name="Shape 583"/>
          <p:cNvSpPr/>
          <p:nvPr/>
        </p:nvSpPr>
        <p:spPr>
          <a:xfrm>
            <a:off x="1538287" y="2560637"/>
            <a:ext cx="104776" cy="134938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  <p:pic>
        <p:nvPicPr>
          <p:cNvPr id="584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13062" y="2547937"/>
            <a:ext cx="104776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85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31937" y="2889250"/>
            <a:ext cx="76201" cy="142875"/>
          </a:xfrm>
          <a:prstGeom prst="rect">
            <a:avLst/>
          </a:prstGeom>
          <a:ln w="12700">
            <a:miter lim="400000"/>
          </a:ln>
        </p:spPr>
      </p:pic>
      <p:pic>
        <p:nvPicPr>
          <p:cNvPr id="586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41550" y="2889250"/>
            <a:ext cx="103188" cy="177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587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8637" y="3824287"/>
            <a:ext cx="103188" cy="17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8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52525" y="3824287"/>
            <a:ext cx="103188" cy="17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589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31937" y="4135437"/>
            <a:ext cx="103188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0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79737" y="4086225"/>
            <a:ext cx="103188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1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5687" y="5400675"/>
            <a:ext cx="104776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2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03237" y="5400675"/>
            <a:ext cx="104776" cy="176213"/>
          </a:xfrm>
          <a:prstGeom prst="rect">
            <a:avLst/>
          </a:prstGeom>
          <a:ln w="12700">
            <a:miter lim="400000"/>
          </a:ln>
        </p:spPr>
      </p:pic>
      <p:pic>
        <p:nvPicPr>
          <p:cNvPr id="593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83287" y="2428875"/>
            <a:ext cx="2676526" cy="277018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Shape 595"/>
          <p:cNvSpPr/>
          <p:nvPr>
            <p:ph type="title" idx="4294967295"/>
          </p:nvPr>
        </p:nvSpPr>
        <p:spPr>
          <a:xfrm>
            <a:off x="457200" y="92075"/>
            <a:ext cx="8229600" cy="150653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0" indent="0"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Вывод:</a:t>
            </a:r>
          </a:p>
        </p:txBody>
      </p:sp>
      <p:sp>
        <p:nvSpPr>
          <p:cNvPr id="596" name="Shape 596"/>
          <p:cNvSpPr/>
          <p:nvPr>
            <p:ph type="body" idx="4294967295"/>
          </p:nvPr>
        </p:nvSpPr>
        <p:spPr>
          <a:xfrm>
            <a:off x="457200" y="1598612"/>
            <a:ext cx="8229600" cy="52593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0" indent="0">
              <a:spcBef>
                <a:spcPts val="0"/>
              </a:spcBef>
              <a:buSzTx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Мною был изучен дельтоид,  а так же доказаны его свойства и признаки. Я решала задачи из открытого банка заданий ОГЭ и ЕГЭ , а так же задачи из школьного курса геометрии , и выявила , что более рационально задачи решаются при помощи геометрии дельтоида.</a:t>
            </a:r>
          </a:p>
        </p:txBody>
      </p:sp>
      <p:grpSp>
        <p:nvGrpSpPr>
          <p:cNvPr id="618" name="Group 618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599" name="Group 599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597" name="Shape 597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598" name="Shape 598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617" name="Group 617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600" name="Shape 600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1" name="Shape 601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2" name="Shape 602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3" name="Shape 603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4" name="Shape 604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5" name="Shape 605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6" name="Shape 606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07" name="Shape 607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10" name="Group 610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608" name="Shape 608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09" name="Shape 609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13" name="Group 613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611" name="Shape 611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12" name="Shape 612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16" name="Group 616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614" name="Shape 614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15" name="Shape 615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" name="Group 110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91" name="Group 91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89" name="Shape 89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90" name="Shape 90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109" name="Group 109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92" name="Shape 92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3" name="Shape 93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4" name="Shape 94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5" name="Shape 95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6" name="Shape 96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7" name="Shape 97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8" name="Shape 98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99" name="Shape 99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02" name="Group 102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100" name="Shape 100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01" name="Shape 101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05" name="Group 105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103" name="Shape 103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04" name="Shape 104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08" name="Group 108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106" name="Shape 106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07" name="Shape 107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111" name="Shape 111"/>
          <p:cNvSpPr/>
          <p:nvPr/>
        </p:nvSpPr>
        <p:spPr>
          <a:xfrm>
            <a:off x="2436812" y="381000"/>
            <a:ext cx="6376989" cy="470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b="1" sz="2800"/>
            </a:lvl1pPr>
          </a:lstStyle>
          <a:p>
            <a:pPr/>
            <a:r>
              <a:t>Актуальность.</a:t>
            </a:r>
          </a:p>
        </p:txBody>
      </p:sp>
      <p:sp>
        <p:nvSpPr>
          <p:cNvPr id="112" name="Shape 112"/>
          <p:cNvSpPr/>
          <p:nvPr/>
        </p:nvSpPr>
        <p:spPr>
          <a:xfrm>
            <a:off x="381000" y="914400"/>
            <a:ext cx="6604000" cy="27302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algn="just">
              <a:defRPr sz="1800"/>
            </a:pPr>
            <a:br/>
            <a:r>
              <a:rPr sz="2400">
                <a:latin typeface="Times New Roman"/>
                <a:ea typeface="Times New Roman"/>
                <a:cs typeface="Times New Roman"/>
                <a:sym typeface="Times New Roman"/>
              </a:rPr>
              <a:t> Квадрат, прямоугольник, параллелограмм, ромб, трапеция выпуклые четырехугольники, которые изучаются в школьной программе. Но четырехугольник </a:t>
            </a:r>
            <a:r>
              <a:rPr b="1" sz="2400">
                <a:latin typeface="Times New Roman"/>
                <a:ea typeface="Times New Roman"/>
                <a:cs typeface="Times New Roman"/>
                <a:sym typeface="Times New Roman"/>
              </a:rPr>
              <a:t>дельтоид</a:t>
            </a:r>
            <a:r>
              <a:rPr sz="2400">
                <a:latin typeface="Times New Roman"/>
                <a:ea typeface="Times New Roman"/>
                <a:cs typeface="Times New Roman"/>
                <a:sym typeface="Times New Roman"/>
              </a:rPr>
              <a:t>  не рассматривается. Хотя в экзаменационных заданиях ОГЭ и ЕГЭ  задачи, которые решаются через дельтоид присутствуют. </a:t>
            </a:r>
          </a:p>
        </p:txBody>
      </p:sp>
      <p:pic>
        <p:nvPicPr>
          <p:cNvPr id="113" name="image.jpg"/>
          <p:cNvPicPr>
            <a:picLocks noChangeAspect="1"/>
          </p:cNvPicPr>
          <p:nvPr/>
        </p:nvPicPr>
        <p:blipFill>
          <a:blip r:embed="rId3">
            <a:extLst/>
          </a:blip>
          <a:srcRect l="0" t="0" r="0" b="13069"/>
          <a:stretch>
            <a:fillRect/>
          </a:stretch>
        </p:blipFill>
        <p:spPr>
          <a:xfrm>
            <a:off x="7315200" y="228600"/>
            <a:ext cx="1292225" cy="12430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4" name="image.png"/>
          <p:cNvPicPr>
            <a:picLocks noChangeAspect="1"/>
          </p:cNvPicPr>
          <p:nvPr/>
        </p:nvPicPr>
        <p:blipFill>
          <a:blip r:embed="rId4">
            <a:extLst/>
          </a:blip>
          <a:srcRect l="28227" t="0" r="2970" b="0"/>
          <a:stretch>
            <a:fillRect/>
          </a:stretch>
        </p:blipFill>
        <p:spPr>
          <a:xfrm>
            <a:off x="7162800" y="1676400"/>
            <a:ext cx="1698625" cy="12192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5" name="imag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162800" y="2895600"/>
            <a:ext cx="1535113" cy="990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6" name="image.jpg"/>
          <p:cNvPicPr>
            <a:picLocks noChangeAspect="1"/>
          </p:cNvPicPr>
          <p:nvPr/>
        </p:nvPicPr>
        <p:blipFill>
          <a:blip r:embed="rId6">
            <a:extLst/>
          </a:blip>
          <a:srcRect l="9400" t="4809" r="9400" b="2397"/>
          <a:stretch>
            <a:fillRect/>
          </a:stretch>
        </p:blipFill>
        <p:spPr>
          <a:xfrm>
            <a:off x="7315200" y="3962399"/>
            <a:ext cx="1360488" cy="1520827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image.png"/>
          <p:cNvPicPr>
            <a:picLocks noChangeAspect="1"/>
          </p:cNvPicPr>
          <p:nvPr/>
        </p:nvPicPr>
        <p:blipFill>
          <a:blip r:embed="rId7">
            <a:extLst/>
          </a:blip>
          <a:srcRect l="11335" t="16374" r="11335" b="16374"/>
          <a:stretch>
            <a:fillRect/>
          </a:stretch>
        </p:blipFill>
        <p:spPr>
          <a:xfrm>
            <a:off x="7543800" y="5562599"/>
            <a:ext cx="1200150" cy="10429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8" name="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09600" y="4191000"/>
            <a:ext cx="1524000" cy="21050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image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124200" y="4038600"/>
            <a:ext cx="1347788" cy="23971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029200" y="4191000"/>
            <a:ext cx="2132013" cy="207803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Shape 620"/>
          <p:cNvSpPr/>
          <p:nvPr>
            <p:ph type="title" idx="4294967295"/>
          </p:nvPr>
        </p:nvSpPr>
        <p:spPr>
          <a:xfrm>
            <a:off x="457200" y="0"/>
            <a:ext cx="8229600" cy="169227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0" indent="0"/>
          </a:lstStyle>
          <a:p>
            <a:pPr/>
            <a:r>
              <a:t>Список литературы.</a:t>
            </a:r>
          </a:p>
        </p:txBody>
      </p:sp>
      <p:sp>
        <p:nvSpPr>
          <p:cNvPr id="621" name="Shape 621"/>
          <p:cNvSpPr/>
          <p:nvPr>
            <p:ph type="body" idx="4294967295"/>
          </p:nvPr>
        </p:nvSpPr>
        <p:spPr>
          <a:xfrm>
            <a:off x="322262" y="1700212"/>
            <a:ext cx="8229601" cy="5157788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/>
          <a:p>
            <a:pPr marL="0" indent="0">
              <a:spcBef>
                <a:spcPts val="0"/>
              </a:spcBef>
              <a:buSzTx/>
              <a:buNone/>
              <a:defRPr>
                <a:latin typeface="Times New Roman"/>
                <a:ea typeface="Times New Roman"/>
                <a:cs typeface="Times New Roman"/>
                <a:sym typeface="Times New Roman"/>
              </a:defRPr>
            </a:pPr>
          </a:p>
          <a:p>
            <a:pPr marL="0" indent="0">
              <a:spcBef>
                <a:spcPts val="500"/>
              </a:spcBef>
              <a:buChar char="•"/>
              <a:defRPr sz="2000" u="sng">
                <a:solidFill>
                  <a:srgbClr val="009999"/>
                </a:solidFill>
              </a:defRPr>
            </a:pPr>
            <a:r>
              <a:rPr>
                <a:uFill>
                  <a:solidFill>
                    <a:srgbClr val="009999"/>
                  </a:solidFill>
                </a:uFill>
                <a:hlinkClick r:id="rId2" invalidUrl="" action="" tgtFrame="" tooltip="" history="1" highlightClick="0" endSnd="0"/>
              </a:rPr>
              <a:t>1. http://gazpromschool.by.ru/projects/geometry/tr/tr3</a:t>
            </a:r>
            <a:r>
              <a:t>12..</a:t>
            </a:r>
            <a:br/>
            <a:r>
              <a:rPr>
                <a:uFill>
                  <a:solidFill>
                    <a:srgbClr val="009999"/>
                  </a:solidFill>
                </a:uFill>
                <a:hlinkClick r:id="rId3" invalidUrl="" action="" tgtFrame="" tooltip="" history="1" highlightClick="0" endSnd="0"/>
              </a:rPr>
              <a:t>2. http://geometricheskie.narod.ru/3D/Vparallelepiped.</a:t>
            </a:r>
            <a:r>
              <a:t>html</a:t>
            </a:r>
            <a:br/>
            <a:r>
              <a:rPr>
                <a:uFill>
                  <a:solidFill>
                    <a:srgbClr val="009999"/>
                  </a:solidFill>
                </a:uFill>
                <a:hlinkClick r:id="rId4" invalidUrl="" action="" tgtFrame="" tooltip="" history="1" highlightClick="0" endSnd="0"/>
              </a:rPr>
              <a:t>3. http://dic.academic.ru/dic.nsf/business/</a:t>
            </a:r>
            <a:r>
              <a:t>8852</a:t>
            </a:r>
            <a:br/>
            <a:r>
              <a:rPr u="none">
                <a:solidFill>
                  <a:srgbClr val="000000"/>
                </a:solidFill>
              </a:rPr>
              <a:t>4. Л.С.Атанасян, В.Ф.Бутузов, С.Б. Кадомцев, Э.Г. Позняк, И.И. Юдина. Геометрия 7-9 классы.б Учебник. 15-е изд. М.:"Просвещение", 2015.</a:t>
            </a:r>
            <a:br>
              <a:rPr u="none">
                <a:solidFill>
                  <a:srgbClr val="000000"/>
                </a:solidFill>
              </a:rPr>
            </a:br>
            <a:r>
              <a:rPr u="none">
                <a:solidFill>
                  <a:srgbClr val="000000"/>
                </a:solidFill>
              </a:rPr>
              <a:t>5. Л.С. Атанасян, В.Ф. Бутузов, С.Б. Кадомцев «Геометрия 10-11 класс»; издательство «Просвещение», 1996.</a:t>
            </a:r>
            <a:br>
              <a:rPr u="none">
                <a:solidFill>
                  <a:srgbClr val="000000"/>
                </a:solidFill>
              </a:rPr>
            </a:br>
            <a:r>
              <a:rPr u="none">
                <a:solidFill>
                  <a:srgbClr val="000000"/>
                </a:solidFill>
              </a:rPr>
              <a:t>6. О.В.Георгиевский. Начертательная геометрия ( сборник задач с решением типовых примеров). АСТ; Астрель, 2002.</a:t>
            </a:r>
            <a:br>
              <a:rPr u="none">
                <a:solidFill>
                  <a:srgbClr val="000000"/>
                </a:solidFill>
              </a:rPr>
            </a:br>
            <a:r>
              <a:rPr u="none">
                <a:solidFill>
                  <a:srgbClr val="000000"/>
                </a:solidFill>
              </a:rPr>
              <a:t>7. Я.И. Перельман. Занимательная алгебра, геометрия. Изд-во: Книга, 2005.</a:t>
            </a:r>
          </a:p>
        </p:txBody>
      </p:sp>
      <p:grpSp>
        <p:nvGrpSpPr>
          <p:cNvPr id="643" name="Group 643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624" name="Group 624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622" name="Shape 622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623" name="Shape 623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642" name="Group 642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625" name="Shape 625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6" name="Shape 626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7" name="Shape 627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8" name="Shape 628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29" name="Shape 629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0" name="Shape 630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1" name="Shape 631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32" name="Shape 632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35" name="Group 635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633" name="Shape 633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34" name="Shape 634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38" name="Group 638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636" name="Shape 636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37" name="Shape 637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41" name="Group 641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639" name="Shape 639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40" name="Shape 640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/>
          <p:nvPr>
            <p:ph type="title" idx="4294967295"/>
          </p:nvPr>
        </p:nvSpPr>
        <p:spPr>
          <a:xfrm>
            <a:off x="609600" y="2514599"/>
            <a:ext cx="8229600" cy="1143002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normAutofit fontScale="100000" lnSpcReduction="0"/>
          </a:bodyPr>
          <a:lstStyle>
            <a:lvl1pPr marL="0" indent="0">
              <a:defRPr b="1">
                <a:solidFill>
                  <a:srgbClr val="A3A3E0"/>
                </a:solidFill>
              </a:defRPr>
            </a:lvl1pPr>
          </a:lstStyle>
          <a:p>
            <a:pPr/>
            <a:r>
              <a:t>Спасибо за внимание!</a:t>
            </a:r>
          </a:p>
        </p:txBody>
      </p:sp>
      <p:grpSp>
        <p:nvGrpSpPr>
          <p:cNvPr id="667" name="Group 667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648" name="Group 648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646" name="Shape 646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647" name="Shape 647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666" name="Group 666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649" name="Shape 649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0" name="Shape 650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1" name="Shape 651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2" name="Shape 652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3" name="Shape 653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4" name="Shape 654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5" name="Shape 655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656" name="Shape 656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659" name="Group 659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657" name="Shape 657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58" name="Shape 658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62" name="Group 662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660" name="Shape 660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61" name="Shape 661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665" name="Group 665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663" name="Shape 663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664" name="Shape 664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5" name="Group 145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126" name="Group 126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124" name="Shape 124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125" name="Shape 125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144" name="Group 144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127" name="Shape 127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8" name="Shape 128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29" name="Shape 129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0" name="Shape 130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1" name="Shape 131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2" name="Shape 132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3" name="Shape 133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34" name="Shape 134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37" name="Group 137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135" name="Shape 135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36" name="Shape 136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40" name="Group 140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138" name="Shape 138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39" name="Shape 139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43" name="Group 143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141" name="Shape 141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42" name="Shape 142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146" name="Shape 146"/>
          <p:cNvSpPr/>
          <p:nvPr/>
        </p:nvSpPr>
        <p:spPr>
          <a:xfrm>
            <a:off x="1676400" y="228600"/>
            <a:ext cx="6223000" cy="6515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sz="40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Уточнение:</a:t>
            </a:r>
          </a:p>
        </p:txBody>
      </p:sp>
      <p:sp>
        <p:nvSpPr>
          <p:cNvPr id="147" name="Shape 147"/>
          <p:cNvSpPr/>
          <p:nvPr/>
        </p:nvSpPr>
        <p:spPr>
          <a:xfrm>
            <a:off x="381000" y="760412"/>
            <a:ext cx="4470400" cy="42393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При изучении темы: «Четырёхугольник» </a:t>
            </a:r>
            <a:r>
              <a:rPr b="1"/>
              <a:t>дельтоид</a:t>
            </a:r>
            <a:r>
              <a:t>, как геометрическая фигура, не рассматривается. </a:t>
            </a:r>
          </a:p>
          <a:p>
            <a:pPr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Привычные школьные учебники таких авторов как: Л.С. Атанасян, И.М. Смирнов, А.Г.Мерзляк, Бутузов В.Ф, Александров А.Д, Шарыгин И.Ф, Погорелов А.В. И др.</a:t>
            </a:r>
          </a:p>
          <a:p>
            <a:pPr>
              <a:defRPr sz="2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не содержат никаких сведений о дельтоиде</a:t>
            </a:r>
            <a:r>
              <a:rPr sz="2800"/>
              <a:t>.</a:t>
            </a:r>
          </a:p>
        </p:txBody>
      </p:sp>
      <p:grpSp>
        <p:nvGrpSpPr>
          <p:cNvPr id="150" name="Group 150"/>
          <p:cNvGrpSpPr/>
          <p:nvPr/>
        </p:nvGrpSpPr>
        <p:grpSpPr>
          <a:xfrm>
            <a:off x="7467600" y="227012"/>
            <a:ext cx="1320800" cy="1949451"/>
            <a:chOff x="0" y="0"/>
            <a:chExt cx="1320800" cy="1949450"/>
          </a:xfrm>
        </p:grpSpPr>
        <p:sp>
          <p:nvSpPr>
            <p:cNvPr id="148" name="Shape 148"/>
            <p:cNvSpPr/>
            <p:nvPr/>
          </p:nvSpPr>
          <p:spPr>
            <a:xfrm>
              <a:off x="0" y="0"/>
              <a:ext cx="1320800" cy="1949450"/>
            </a:xfrm>
            <a:prstGeom prst="rect">
              <a:avLst/>
            </a:pr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800"/>
              </a:pPr>
            </a:p>
          </p:txBody>
        </p:sp>
        <p:pic>
          <p:nvPicPr>
            <p:cNvPr id="149" name="image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320800" cy="1949450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50800" dist="12699" dir="5400000">
                <a:srgbClr val="000000">
                  <a:alpha val="39997"/>
                </a:srgbClr>
              </a:outerShdw>
            </a:effectLst>
          </p:spPr>
        </p:pic>
      </p:grpSp>
      <p:grpSp>
        <p:nvGrpSpPr>
          <p:cNvPr id="153" name="Group 153"/>
          <p:cNvGrpSpPr/>
          <p:nvPr/>
        </p:nvGrpSpPr>
        <p:grpSpPr>
          <a:xfrm>
            <a:off x="5943600" y="152400"/>
            <a:ext cx="1381125" cy="1981200"/>
            <a:chOff x="0" y="0"/>
            <a:chExt cx="1381125" cy="1981200"/>
          </a:xfrm>
        </p:grpSpPr>
        <p:sp>
          <p:nvSpPr>
            <p:cNvPr id="151" name="Shape 151"/>
            <p:cNvSpPr/>
            <p:nvPr/>
          </p:nvSpPr>
          <p:spPr>
            <a:xfrm>
              <a:off x="0" y="0"/>
              <a:ext cx="1381125" cy="1981200"/>
            </a:xfrm>
            <a:prstGeom prst="rect">
              <a:avLst/>
            </a:prstGeom>
            <a:solidFill>
              <a:srgbClr val="ECECE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800"/>
              </a:pPr>
            </a:p>
          </p:txBody>
        </p:sp>
        <p:pic>
          <p:nvPicPr>
            <p:cNvPr id="152" name="image.jp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381125" cy="1981200"/>
            </a:xfrm>
            <a:prstGeom prst="rect">
              <a:avLst/>
            </a:prstGeom>
            <a:ln w="88900" cap="sq">
              <a:solidFill>
                <a:srgbClr val="FFFFFF"/>
              </a:solidFill>
              <a:prstDash val="solid"/>
              <a:round/>
            </a:ln>
            <a:effectLst>
              <a:outerShdw sx="100000" sy="100000" kx="0" ky="0" algn="b" rotWithShape="0" blurRad="50800" dist="12699" dir="5400000">
                <a:srgbClr val="000000">
                  <a:alpha val="39997"/>
                </a:srgbClr>
              </a:outerShdw>
            </a:effectLst>
          </p:spPr>
        </p:pic>
      </p:grpSp>
      <p:pic>
        <p:nvPicPr>
          <p:cNvPr id="154" name="imag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943600" y="2286000"/>
            <a:ext cx="1447800" cy="1905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543800" y="4267200"/>
            <a:ext cx="1377950" cy="17526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imag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467600" y="2209800"/>
            <a:ext cx="1447800" cy="1974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867400" y="4191000"/>
            <a:ext cx="1600200" cy="2433638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716462" y="4941887"/>
            <a:ext cx="1152526" cy="153511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Group 181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162" name="Group 162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160" name="Shape 160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161" name="Shape 161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180" name="Group 180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163" name="Shape 163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4" name="Shape 164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5" name="Shape 165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6" name="Shape 166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7" name="Shape 167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8" name="Shape 168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69" name="Shape 169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70" name="Shape 170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173" name="Group 173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171" name="Shape 171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72" name="Shape 172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76" name="Group 176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174" name="Shape 174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75" name="Shape 175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179" name="Group 179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177" name="Shape 177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78" name="Shape 178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182" name="Shape 182"/>
          <p:cNvSpPr/>
          <p:nvPr/>
        </p:nvSpPr>
        <p:spPr>
          <a:xfrm>
            <a:off x="304800" y="381000"/>
            <a:ext cx="7137400" cy="5998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Однако в учебнике Муравина Г.К «Математика 5 класс» упоминается о дельтоиде:</a:t>
            </a:r>
          </a:p>
        </p:txBody>
      </p:sp>
      <p:pic>
        <p:nvPicPr>
          <p:cNvPr id="183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0825" y="1550987"/>
            <a:ext cx="3532188" cy="4495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84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10000" y="1527175"/>
            <a:ext cx="3429000" cy="4373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858000" y="152400"/>
            <a:ext cx="1863725" cy="28956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8" name="Group 208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189" name="Group 189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187" name="Shape 187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188" name="Shape 188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207" name="Group 207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190" name="Shape 190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1" name="Shape 191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2" name="Shape 192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3" name="Shape 193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4" name="Shape 194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5" name="Shape 195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6" name="Shape 196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197" name="Shape 197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00" name="Group 200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198" name="Shape 198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199" name="Shape 199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03" name="Group 203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201" name="Shape 201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02" name="Shape 202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06" name="Group 206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204" name="Shape 204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05" name="Shape 205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209" name="Shape 209"/>
          <p:cNvSpPr/>
          <p:nvPr/>
        </p:nvSpPr>
        <p:spPr>
          <a:xfrm>
            <a:off x="292100" y="49212"/>
            <a:ext cx="8358188" cy="6467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Цель: 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Изучить дельтоид , его свойства и признаки, рассмотреть применение их  к решению задач.</a:t>
            </a:r>
          </a:p>
          <a:p>
            <a:pPr algn="ctr"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Для выполнение этой цели были поставлены следующие </a:t>
            </a:r>
            <a:r>
              <a:rPr b="1"/>
              <a:t>задачи</a:t>
            </a:r>
            <a:r>
              <a:t>:</a:t>
            </a:r>
          </a:p>
          <a:p>
            <a:pPr>
              <a:buSzPct val="100000"/>
              <a:buAutoNum type="arabicPeriod" startAt="1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Определение дельтоида.</a:t>
            </a:r>
          </a:p>
          <a:p>
            <a:pPr>
              <a:buSzPct val="100000"/>
              <a:buAutoNum type="arabicPeriod" startAt="1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Исследовать  дельтоид в окружающем мире и историю его изучения.</a:t>
            </a:r>
          </a:p>
          <a:p>
            <a:pPr>
              <a:buSzPct val="100000"/>
              <a:buAutoNum type="arabicPeriod" startAt="1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Изучить свойства и признаки дельтоида</a:t>
            </a:r>
          </a:p>
          <a:p>
            <a:pPr>
              <a:buSzPct val="100000"/>
              <a:buAutoNum type="arabicPeriod" startAt="1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Рассмотреть  задачи которые решаются через дельтоид , задачи экзаменационных заданий ОГЭ и ЕГЭ .</a:t>
            </a:r>
          </a:p>
          <a:p>
            <a:pPr>
              <a:buSzPct val="100000"/>
              <a:buAutoNum type="arabicPeriod" startAt="1"/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Вывод.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Гипотеза: </a:t>
            </a:r>
            <a:r>
              <a:rPr b="0"/>
              <a:t>можно предположить, что решение задач школьной программы, а также задач из открытого банка заданий ОГЭ и ЕГЭ  возможно, используя геометрию дельтоида и зачастую гораздо быстрее приводит к получению необходимого результата т.е. является более рациональным.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Объект исследования: </a:t>
            </a:r>
            <a:r>
              <a:rPr b="0"/>
              <a:t>Дельтоид.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Предмет исследования: </a:t>
            </a:r>
            <a:r>
              <a:rPr b="0"/>
              <a:t>Свойства и признаки (геометрия) дельтоида.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Метод исследования </a:t>
            </a:r>
            <a:r>
              <a:rPr b="0"/>
              <a:t>включает в себя изучение свойств, признаков и задач на дельтоид.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Работа носит теоретический характер.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Теоретическая значимость </a:t>
            </a:r>
            <a:r>
              <a:rPr b="0"/>
              <a:t>расширить кругозор и использовать этот материал для подготовки к экзаменам.</a:t>
            </a:r>
            <a:r>
              <a:t> 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Практическая значимость </a:t>
            </a:r>
            <a:r>
              <a:rPr b="0"/>
              <a:t>применение изученного материала в решение задач и подготовке к экзаменам, а так же использование исследовательской работы в школьном материале.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2" name="Group 232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213" name="Group 213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211" name="Shape 211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212" name="Shape 212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231" name="Group 231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214" name="Shape 214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5" name="Shape 215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6" name="Shape 216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7" name="Shape 217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8" name="Shape 218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19" name="Shape 219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20" name="Shape 220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21" name="Shape 221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24" name="Group 224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222" name="Shape 222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23" name="Shape 223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27" name="Group 227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225" name="Shape 225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26" name="Shape 226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30" name="Group 230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228" name="Shape 228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29" name="Shape 229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233" name="Shape 233"/>
          <p:cNvSpPr/>
          <p:nvPr/>
        </p:nvSpPr>
        <p:spPr>
          <a:xfrm>
            <a:off x="533400" y="152400"/>
            <a:ext cx="3632200" cy="15259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2000" u="sng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Определение:</a:t>
            </a:r>
            <a:r>
              <a:rPr u="none"/>
              <a:t>  </a:t>
            </a:r>
          </a:p>
          <a:p>
            <a:pPr>
              <a:defRPr b="1" sz="20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Дельтоид - выпуклый четырёхугольник, у которого есть только две пары равных смежных сторон.</a:t>
            </a:r>
          </a:p>
        </p:txBody>
      </p:sp>
      <p:pic>
        <p:nvPicPr>
          <p:cNvPr id="234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5400" y="304800"/>
            <a:ext cx="2132013" cy="2076450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Shape 235"/>
          <p:cNvSpPr/>
          <p:nvPr/>
        </p:nvSpPr>
        <p:spPr>
          <a:xfrm>
            <a:off x="228600" y="2971800"/>
            <a:ext cx="7594600" cy="8698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Я́коб Ште́йнер</a:t>
            </a:r>
            <a:r>
              <a:rPr b="0"/>
              <a:t> ( </a:t>
            </a:r>
            <a:r>
              <a:rPr b="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3" invalidUrl="" action="" tgtFrame="" tooltip="" history="1" highlightClick="0" endSnd="0"/>
              </a:rPr>
              <a:t>1796</a:t>
            </a:r>
            <a:r>
              <a:rPr b="0"/>
              <a:t> — </a:t>
            </a:r>
            <a:r>
              <a:rPr b="0" u="sng">
                <a:solidFill>
                  <a:srgbClr val="009999"/>
                </a:solidFill>
              </a:rPr>
              <a:t>1863) — швейцарс</a:t>
            </a:r>
            <a:r>
              <a:rPr b="0" u="sng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4" invalidUrl="" action="" tgtFrame="" tooltip="" history="1" highlightClick="0" endSnd="0"/>
              </a:rPr>
              <a:t>кий </a:t>
            </a:r>
            <a:r>
              <a:rPr b="0"/>
              <a:t>математик, основатель синтетической геометрии кривых линий и поверхностей 2-го и высших порядков</a:t>
            </a:r>
            <a:r>
              <a:rPr b="0"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236" name="imag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391400" y="1600200"/>
            <a:ext cx="1524000" cy="2146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image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690812" y="4237037"/>
            <a:ext cx="1892301" cy="1890713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Shape 238"/>
          <p:cNvSpPr/>
          <p:nvPr/>
        </p:nvSpPr>
        <p:spPr>
          <a:xfrm>
            <a:off x="4602162" y="3990975"/>
            <a:ext cx="4546601" cy="1133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Название кривая получила за сходство с греческой буквой Δ. Её свойства впервые изучались Л. Эйлером в XVIII веке, а затем Я. Штейнером в XIX.</a:t>
            </a:r>
          </a:p>
        </p:txBody>
      </p:sp>
      <p:pic>
        <p:nvPicPr>
          <p:cNvPr id="239" name="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25437" y="4179887"/>
            <a:ext cx="1973263" cy="19812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37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2" name="Group 262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243" name="Group 243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241" name="Shape 241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242" name="Shape 242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261" name="Group 261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244" name="Shape 244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5" name="Shape 245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6" name="Shape 246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7" name="Shape 247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8" name="Shape 248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49" name="Shape 249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0" name="Shape 250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51" name="Shape 251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54" name="Group 254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252" name="Shape 252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53" name="Shape 253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57" name="Group 257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255" name="Shape 255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56" name="Shape 256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60" name="Group 260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258" name="Shape 258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59" name="Shape 259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263" name="Shape 263"/>
          <p:cNvSpPr/>
          <p:nvPr/>
        </p:nvSpPr>
        <p:spPr>
          <a:xfrm>
            <a:off x="1901824" y="304800"/>
            <a:ext cx="5921377" cy="406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Дельтоид в окружающем мире.</a:t>
            </a:r>
          </a:p>
        </p:txBody>
      </p:sp>
      <p:sp>
        <p:nvSpPr>
          <p:cNvPr id="264" name="Shape 264"/>
          <p:cNvSpPr/>
          <p:nvPr/>
        </p:nvSpPr>
        <p:spPr>
          <a:xfrm>
            <a:off x="334962" y="846137"/>
            <a:ext cx="5843588" cy="14910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1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Дельтоидом </a:t>
            </a:r>
            <a:r>
              <a:rPr b="0"/>
              <a:t>также называют мышцы плеча.</a:t>
            </a:r>
          </a:p>
          <a:p>
            <a:pPr>
              <a:defRPr sz="1400">
                <a:solidFill>
                  <a:srgbClr val="30303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</a:t>
            </a:r>
            <a:r>
              <a:rPr>
                <a:solidFill>
                  <a:srgbClr val="000000"/>
                </a:solidFill>
              </a:rPr>
              <a:t>)</a:t>
            </a:r>
            <a:r>
              <a:rPr b="1">
                <a:solidFill>
                  <a:srgbClr val="000000"/>
                </a:solidFill>
              </a:rPr>
              <a:t>Передние волокна дельтоида</a:t>
            </a:r>
            <a:r>
              <a:rPr>
                <a:solidFill>
                  <a:srgbClr val="000000"/>
                </a:solidFill>
              </a:rPr>
              <a:t> начинаются на внешней части ключичной кости,3) </a:t>
            </a:r>
            <a:r>
              <a:rPr b="1">
                <a:solidFill>
                  <a:srgbClr val="000000"/>
                </a:solidFill>
              </a:rPr>
              <a:t>задние </a:t>
            </a:r>
            <a:r>
              <a:rPr>
                <a:solidFill>
                  <a:srgbClr val="000000"/>
                </a:solidFill>
              </a:rPr>
              <a:t>- на верхней и задней частях лопаточной кости, а 2)</a:t>
            </a:r>
            <a:r>
              <a:rPr b="1">
                <a:solidFill>
                  <a:srgbClr val="000000"/>
                </a:solidFill>
              </a:rPr>
              <a:t>средние</a:t>
            </a:r>
            <a:r>
              <a:rPr>
                <a:solidFill>
                  <a:srgbClr val="000000"/>
                </a:solidFill>
              </a:rPr>
              <a:t> - между двумя вышеупомянутыми на акромиальном отростке лопатки. Все волокна, сходясь вместе, крепятся в районе верхней/передней части плечевой кости. </a:t>
            </a:r>
          </a:p>
          <a:p>
            <a:pPr>
              <a:defRPr sz="1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 </a:t>
            </a:r>
          </a:p>
        </p:txBody>
      </p:sp>
      <p:pic>
        <p:nvPicPr>
          <p:cNvPr id="265" name="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858000" y="685800"/>
            <a:ext cx="1679575" cy="1679575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/>
          <p:nvPr/>
        </p:nvSpPr>
        <p:spPr>
          <a:xfrm>
            <a:off x="31750" y="2168525"/>
            <a:ext cx="6146800" cy="333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Соединённые человеческие руки</a:t>
            </a:r>
          </a:p>
        </p:txBody>
      </p:sp>
      <p:pic>
        <p:nvPicPr>
          <p:cNvPr id="267" name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8200" y="2667000"/>
            <a:ext cx="1687513" cy="1755775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Shape 268"/>
          <p:cNvSpPr/>
          <p:nvPr/>
        </p:nvSpPr>
        <p:spPr>
          <a:xfrm>
            <a:off x="4114799" y="2209800"/>
            <a:ext cx="1345308" cy="333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>
            <a:lvl1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Лист дерева</a:t>
            </a:r>
          </a:p>
        </p:txBody>
      </p:sp>
      <p:grpSp>
        <p:nvGrpSpPr>
          <p:cNvPr id="271" name="Group 271"/>
          <p:cNvGrpSpPr/>
          <p:nvPr/>
        </p:nvGrpSpPr>
        <p:grpSpPr>
          <a:xfrm>
            <a:off x="4114800" y="2667000"/>
            <a:ext cx="1538288" cy="1487488"/>
            <a:chOff x="0" y="0"/>
            <a:chExt cx="1538287" cy="1487487"/>
          </a:xfrm>
        </p:grpSpPr>
        <p:sp>
          <p:nvSpPr>
            <p:cNvPr id="269" name="Shape 269"/>
            <p:cNvSpPr/>
            <p:nvPr/>
          </p:nvSpPr>
          <p:spPr>
            <a:xfrm>
              <a:off x="0" y="0"/>
              <a:ext cx="1538288" cy="1487488"/>
            </a:xfrm>
            <a:prstGeom prst="rect">
              <a:avLst/>
            </a:prstGeom>
            <a:blipFill rotWithShape="1">
              <a:blip r:embed="rId4"/>
              <a:srcRect l="0" t="0" r="0" b="0"/>
              <a:tile tx="0" ty="0" sx="100000" sy="100000" flip="none" algn="tl"/>
            </a:blip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 sz="1800"/>
              </a:pPr>
            </a:p>
          </p:txBody>
        </p:sp>
        <p:pic>
          <p:nvPicPr>
            <p:cNvPr id="270" name="image.jp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538288" cy="1487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72" name="Shape 272"/>
          <p:cNvSpPr/>
          <p:nvPr/>
        </p:nvSpPr>
        <p:spPr>
          <a:xfrm>
            <a:off x="5638800" y="2743200"/>
            <a:ext cx="3556000" cy="14032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algn="ctr"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Человеческий мозжечок имеет рисунок, который ученые называют(деревом жизни),составной частью которого являются дельтоиды</a:t>
            </a:r>
            <a:r>
              <a: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273" name="image.jp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781800" y="4648200"/>
            <a:ext cx="1677988" cy="1627188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Shape 274"/>
          <p:cNvSpPr/>
          <p:nvPr/>
        </p:nvSpPr>
        <p:spPr>
          <a:xfrm>
            <a:off x="223837" y="4191000"/>
            <a:ext cx="2798763" cy="3331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Крона дерева туя</a:t>
            </a:r>
          </a:p>
        </p:txBody>
      </p:sp>
      <p:pic>
        <p:nvPicPr>
          <p:cNvPr id="275" name="imag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04800" y="4648200"/>
            <a:ext cx="2570163" cy="1931988"/>
          </a:xfrm>
          <a:prstGeom prst="rect">
            <a:avLst/>
          </a:prstGeom>
          <a:ln w="12700">
            <a:miter lim="400000"/>
          </a:ln>
        </p:spPr>
      </p:pic>
      <p:sp>
        <p:nvSpPr>
          <p:cNvPr id="276" name="Shape 276"/>
          <p:cNvSpPr/>
          <p:nvPr/>
        </p:nvSpPr>
        <p:spPr>
          <a:xfrm>
            <a:off x="3535982" y="4267200"/>
            <a:ext cx="1295748" cy="3364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>
            <a:spAutoFit/>
          </a:bodyPr>
          <a:lstStyle/>
          <a:p>
            <a:pPr algn="ctr"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Тело рыбы</a:t>
            </a:r>
            <a:r>
              <a:rPr>
                <a:solidFill>
                  <a:srgbClr val="80808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</p:txBody>
      </p:sp>
      <p:pic>
        <p:nvPicPr>
          <p:cNvPr id="277" name="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365500" y="4602162"/>
            <a:ext cx="2771775" cy="211772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roup 300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281" name="Group 281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279" name="Shape 279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280" name="Shape 280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299" name="Group 299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282" name="Shape 282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3" name="Shape 283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4" name="Shape 284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5" name="Shape 285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6" name="Shape 286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7" name="Shape 287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8" name="Shape 288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289" name="Shape 289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292" name="Group 292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290" name="Shape 290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91" name="Shape 291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95" name="Group 295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293" name="Shape 293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94" name="Shape 294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298" name="Group 298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296" name="Shape 296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297" name="Shape 297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301" name="Shape 301"/>
          <p:cNvSpPr/>
          <p:nvPr/>
        </p:nvSpPr>
        <p:spPr>
          <a:xfrm>
            <a:off x="911225" y="381000"/>
            <a:ext cx="5997575" cy="406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Свойства и признаки дельтоида</a:t>
            </a:r>
          </a:p>
        </p:txBody>
      </p:sp>
      <p:sp>
        <p:nvSpPr>
          <p:cNvPr id="302" name="Shape 302"/>
          <p:cNvSpPr/>
          <p:nvPr/>
        </p:nvSpPr>
        <p:spPr>
          <a:xfrm>
            <a:off x="381000" y="990600"/>
            <a:ext cx="8509000" cy="749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Неглавная диагональ делит дельтоид на два равнобедренных  треугольника</a:t>
            </a:r>
          </a:p>
        </p:txBody>
      </p:sp>
      <p:pic>
        <p:nvPicPr>
          <p:cNvPr id="303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8600" y="2133600"/>
            <a:ext cx="2462213" cy="2781300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Shape 304"/>
          <p:cNvSpPr/>
          <p:nvPr/>
        </p:nvSpPr>
        <p:spPr>
          <a:xfrm>
            <a:off x="2282824" y="1981200"/>
            <a:ext cx="5540377" cy="9819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 algn="ctr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Дано: ABCD- дельтоид,   </a:t>
            </a:r>
          </a:p>
          <a:p>
            <a:pPr algn="ctr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AC- неглавная диагональ   </a:t>
            </a:r>
            <a:br/>
            <a:r>
              <a:t>      Доказать:    </a:t>
            </a:r>
          </a:p>
          <a:p>
            <a:pPr algn="ctr">
              <a:defRPr sz="16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∆ABC и ∆ ADC - равнобедренные</a:t>
            </a:r>
          </a:p>
        </p:txBody>
      </p:sp>
      <p:sp>
        <p:nvSpPr>
          <p:cNvPr id="305" name="Shape 305"/>
          <p:cNvSpPr/>
          <p:nvPr/>
        </p:nvSpPr>
        <p:spPr>
          <a:xfrm>
            <a:off x="2667000" y="3581399"/>
            <a:ext cx="5765800" cy="24700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1800">
                <a:solidFill>
                  <a:srgbClr val="808080"/>
                </a:solidFill>
              </a:defRPr>
            </a:pPr>
            <a:r>
              <a:t> </a:t>
            </a:r>
            <a:r>
              <a:rPr b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Доказательство: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По определению,  дельтоид - это четырёхугольник, у которого есть только две пары равных смежных сторон, следует AB=BC, AD=DC.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 Треугольник называется равнобедренным, если две его стороны равны, AB=BC, значит       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ABC- равнобедренный; AD=DC, значит     ADC- равнобедренный. </a:t>
            </a:r>
          </a:p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Ч.Т.Д.</a:t>
            </a:r>
          </a:p>
        </p:txBody>
      </p:sp>
      <p:sp>
        <p:nvSpPr>
          <p:cNvPr id="306" name="Shape 306"/>
          <p:cNvSpPr/>
          <p:nvPr/>
        </p:nvSpPr>
        <p:spPr>
          <a:xfrm>
            <a:off x="2763837" y="5302250"/>
            <a:ext cx="244476" cy="587375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  <p:sp>
        <p:nvSpPr>
          <p:cNvPr id="307" name="Shape 307"/>
          <p:cNvSpPr/>
          <p:nvPr/>
        </p:nvSpPr>
        <p:spPr>
          <a:xfrm>
            <a:off x="7202487" y="5334000"/>
            <a:ext cx="147638" cy="490538"/>
          </a:xfrm>
          <a:prstGeom prst="triangle">
            <a:avLst/>
          </a:prstGeom>
          <a:solidFill>
            <a:srgbClr val="000000"/>
          </a:solidFill>
          <a:ln w="19050" cap="rnd">
            <a:solidFill>
              <a:srgbClr val="000000"/>
            </a:solidFill>
          </a:ln>
        </p:spPr>
        <p:txBody>
          <a:bodyPr lIns="45719" rIns="45719"/>
          <a:lstStyle/>
          <a:p>
            <a:pPr>
              <a:defRPr sz="1800"/>
            </a:p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0" name="Group 330"/>
          <p:cNvGrpSpPr/>
          <p:nvPr/>
        </p:nvGrpSpPr>
        <p:grpSpPr>
          <a:xfrm>
            <a:off x="-4847" y="-7777"/>
            <a:ext cx="9093425" cy="6841912"/>
            <a:chOff x="0" y="0"/>
            <a:chExt cx="9093424" cy="6841911"/>
          </a:xfrm>
        </p:grpSpPr>
        <p:grpSp>
          <p:nvGrpSpPr>
            <p:cNvPr id="311" name="Group 311"/>
            <p:cNvGrpSpPr/>
            <p:nvPr/>
          </p:nvGrpSpPr>
          <p:grpSpPr>
            <a:xfrm>
              <a:off x="8558963" y="6183405"/>
              <a:ext cx="534461" cy="658507"/>
              <a:chOff x="0" y="0"/>
              <a:chExt cx="534460" cy="658505"/>
            </a:xfrm>
          </p:grpSpPr>
          <p:sp>
            <p:nvSpPr>
              <p:cNvPr id="309" name="Shape 309"/>
              <p:cNvSpPr/>
              <p:nvPr/>
            </p:nvSpPr>
            <p:spPr>
              <a:xfrm rot="5940000">
                <a:off x="43198" y="178661"/>
                <a:ext cx="520580" cy="38525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109"/>
                    </a:moveTo>
                    <a:cubicBezTo>
                      <a:pt x="599" y="37"/>
                      <a:pt x="1199" y="-1"/>
                      <a:pt x="1800" y="0"/>
                    </a:cubicBezTo>
                    <a:cubicBezTo>
                      <a:pt x="11231" y="0"/>
                      <a:pt x="19425" y="8938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  <p:sp>
            <p:nvSpPr>
              <p:cNvPr id="310" name="Shape 310"/>
              <p:cNvSpPr/>
              <p:nvPr/>
            </p:nvSpPr>
            <p:spPr>
              <a:xfrm rot="5940000">
                <a:off x="-32369" y="101652"/>
                <a:ext cx="553910" cy="40753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99" fill="norm" stroke="1" extrusionOk="0">
                    <a:moveTo>
                      <a:pt x="0" y="490"/>
                    </a:moveTo>
                    <a:cubicBezTo>
                      <a:pt x="1183" y="163"/>
                      <a:pt x="2386" y="-1"/>
                      <a:pt x="3593" y="0"/>
                    </a:cubicBezTo>
                    <a:cubicBezTo>
                      <a:pt x="12710" y="0"/>
                      <a:pt x="20415" y="9241"/>
                      <a:pt x="21600" y="21599"/>
                    </a:cubicBezTo>
                  </a:path>
                </a:pathLst>
              </a:cu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+mn-lt"/>
                    <a:ea typeface="+mn-ea"/>
                    <a:cs typeface="+mn-cs"/>
                    <a:sym typeface="Gill Sans"/>
                  </a:defRPr>
                </a:pPr>
              </a:p>
            </p:txBody>
          </p:sp>
        </p:grpSp>
        <p:grpSp>
          <p:nvGrpSpPr>
            <p:cNvPr id="329" name="Group 329"/>
            <p:cNvGrpSpPr/>
            <p:nvPr/>
          </p:nvGrpSpPr>
          <p:grpSpPr>
            <a:xfrm>
              <a:off x="0" y="0"/>
              <a:ext cx="9090250" cy="6794845"/>
              <a:chOff x="0" y="0"/>
              <a:chExt cx="9090249" cy="6794844"/>
            </a:xfrm>
          </p:grpSpPr>
          <p:sp>
            <p:nvSpPr>
              <p:cNvPr id="312" name="Shape 312"/>
              <p:cNvSpPr/>
              <p:nvPr/>
            </p:nvSpPr>
            <p:spPr>
              <a:xfrm flipH="1">
                <a:off x="585768" y="110937"/>
                <a:ext cx="7977384" cy="476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3" name="Shape 313"/>
              <p:cNvSpPr/>
              <p:nvPr/>
            </p:nvSpPr>
            <p:spPr>
              <a:xfrm flipH="1">
                <a:off x="504820" y="55388"/>
                <a:ext cx="8131344" cy="4762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4" name="Shape 314"/>
              <p:cNvSpPr/>
              <p:nvPr/>
            </p:nvSpPr>
            <p:spPr>
              <a:xfrm flipH="1" flipV="1">
                <a:off x="112776" y="598187"/>
                <a:ext cx="1588" cy="5661300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5" name="Shape 315"/>
              <p:cNvSpPr/>
              <p:nvPr/>
            </p:nvSpPr>
            <p:spPr>
              <a:xfrm flipH="1" flipV="1">
                <a:off x="57223" y="520418"/>
                <a:ext cx="3175" cy="5815251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6" name="Shape 316"/>
              <p:cNvSpPr/>
              <p:nvPr/>
            </p:nvSpPr>
            <p:spPr>
              <a:xfrm flipH="1">
                <a:off x="598466" y="6724516"/>
                <a:ext cx="7966273" cy="9523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7" name="Shape 317"/>
              <p:cNvSpPr/>
              <p:nvPr/>
            </p:nvSpPr>
            <p:spPr>
              <a:xfrm flipH="1">
                <a:off x="517518" y="6778478"/>
                <a:ext cx="8126582" cy="952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8" name="Shape 318"/>
              <p:cNvSpPr/>
              <p:nvPr/>
            </p:nvSpPr>
            <p:spPr>
              <a:xfrm flipH="1" flipV="1">
                <a:off x="9029794" y="598187"/>
                <a:ext cx="3176" cy="5645429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sp>
            <p:nvSpPr>
              <p:cNvPr id="319" name="Shape 319"/>
              <p:cNvSpPr/>
              <p:nvPr/>
            </p:nvSpPr>
            <p:spPr>
              <a:xfrm flipH="1" flipV="1">
                <a:off x="9085347" y="510895"/>
                <a:ext cx="1588" cy="5813664"/>
              </a:xfrm>
              <a:prstGeom prst="line">
                <a:avLst/>
              </a:prstGeom>
              <a:noFill/>
              <a:ln w="19050" cap="flat">
                <a:solidFill>
                  <a:srgbClr val="9900FF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/>
              </a:p>
            </p:txBody>
          </p:sp>
          <p:grpSp>
            <p:nvGrpSpPr>
              <p:cNvPr id="322" name="Group 322"/>
              <p:cNvGrpSpPr/>
              <p:nvPr/>
            </p:nvGrpSpPr>
            <p:grpSpPr>
              <a:xfrm>
                <a:off x="55127" y="-1"/>
                <a:ext cx="535084" cy="663055"/>
                <a:chOff x="0" y="0"/>
                <a:chExt cx="535083" cy="663053"/>
              </a:xfrm>
            </p:grpSpPr>
            <p:sp>
              <p:nvSpPr>
                <p:cNvPr id="320" name="Shape 320"/>
                <p:cNvSpPr/>
                <p:nvPr/>
              </p:nvSpPr>
              <p:spPr>
                <a:xfrm rot="16740000">
                  <a:off x="-31221" y="96642"/>
                  <a:ext cx="523754" cy="38410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21" name="Shape 321"/>
                <p:cNvSpPr/>
                <p:nvPr/>
              </p:nvSpPr>
              <p:spPr>
                <a:xfrm rot="16740000">
                  <a:off x="13222" y="153778"/>
                  <a:ext cx="555497" cy="406330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25" name="Group 325"/>
              <p:cNvGrpSpPr/>
              <p:nvPr/>
            </p:nvGrpSpPr>
            <p:grpSpPr>
              <a:xfrm>
                <a:off x="8555789" y="1478"/>
                <a:ext cx="534461" cy="658506"/>
                <a:chOff x="0" y="0"/>
                <a:chExt cx="534460" cy="658505"/>
              </a:xfrm>
            </p:grpSpPr>
            <p:sp>
              <p:nvSpPr>
                <p:cNvPr id="323" name="Shape 323"/>
                <p:cNvSpPr/>
                <p:nvPr/>
              </p:nvSpPr>
              <p:spPr>
                <a:xfrm flipH="1" rot="4860000">
                  <a:off x="43198" y="94592"/>
                  <a:ext cx="520580" cy="38525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24" name="Shape 324"/>
                <p:cNvSpPr/>
                <p:nvPr/>
              </p:nvSpPr>
              <p:spPr>
                <a:xfrm flipH="1" rot="4860000">
                  <a:off x="-32369" y="149315"/>
                  <a:ext cx="553910" cy="407539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  <p:grpSp>
            <p:nvGrpSpPr>
              <p:cNvPr id="328" name="Group 328"/>
              <p:cNvGrpSpPr/>
              <p:nvPr/>
            </p:nvGrpSpPr>
            <p:grpSpPr>
              <a:xfrm>
                <a:off x="0" y="6261283"/>
                <a:ext cx="661985" cy="533562"/>
                <a:chOff x="0" y="0"/>
                <a:chExt cx="661984" cy="533560"/>
              </a:xfrm>
            </p:grpSpPr>
            <p:sp>
              <p:nvSpPr>
                <p:cNvPr id="326" name="Shape 326"/>
                <p:cNvSpPr/>
                <p:nvPr/>
              </p:nvSpPr>
              <p:spPr>
                <a:xfrm rot="11340000">
                  <a:off x="27066" y="107714"/>
                  <a:ext cx="523784" cy="3872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109"/>
                      </a:moveTo>
                      <a:cubicBezTo>
                        <a:pt x="599" y="37"/>
                        <a:pt x="1199" y="-1"/>
                        <a:pt x="1800" y="0"/>
                      </a:cubicBezTo>
                      <a:cubicBezTo>
                        <a:pt x="11231" y="0"/>
                        <a:pt x="19425" y="8938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  <p:sp>
              <p:nvSpPr>
                <p:cNvPr id="327" name="Shape 327"/>
                <p:cNvSpPr/>
                <p:nvPr/>
              </p:nvSpPr>
              <p:spPr>
                <a:xfrm rot="11340000">
                  <a:off x="76270" y="41055"/>
                  <a:ext cx="557116" cy="40948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599" fill="norm" stroke="1" extrusionOk="0">
                      <a:moveTo>
                        <a:pt x="0" y="490"/>
                      </a:moveTo>
                      <a:cubicBezTo>
                        <a:pt x="1183" y="163"/>
                        <a:pt x="2386" y="-1"/>
                        <a:pt x="3593" y="0"/>
                      </a:cubicBezTo>
                      <a:cubicBezTo>
                        <a:pt x="12710" y="0"/>
                        <a:pt x="20415" y="9241"/>
                        <a:pt x="21600" y="21599"/>
                      </a:cubicBezTo>
                    </a:path>
                  </a:pathLst>
                </a:custGeom>
                <a:noFill/>
                <a:ln w="19050" cap="flat">
                  <a:solidFill>
                    <a:srgbClr val="9900FF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pPr>
                    <a:defRPr>
                      <a:latin typeface="+mn-lt"/>
                      <a:ea typeface="+mn-ea"/>
                      <a:cs typeface="+mn-cs"/>
                      <a:sym typeface="Gill Sans"/>
                    </a:defRPr>
                  </a:pPr>
                </a:p>
              </p:txBody>
            </p:sp>
          </p:grpSp>
        </p:grpSp>
      </p:grpSp>
      <p:sp>
        <p:nvSpPr>
          <p:cNvPr id="331" name="Shape 331"/>
          <p:cNvSpPr/>
          <p:nvPr/>
        </p:nvSpPr>
        <p:spPr>
          <a:xfrm>
            <a:off x="911225" y="381000"/>
            <a:ext cx="5997575" cy="406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b="1" sz="2400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Свойства и признаки дельтоида</a:t>
            </a:r>
          </a:p>
        </p:txBody>
      </p:sp>
      <p:sp>
        <p:nvSpPr>
          <p:cNvPr id="332" name="Shape 332"/>
          <p:cNvSpPr/>
          <p:nvPr/>
        </p:nvSpPr>
        <p:spPr>
          <a:xfrm>
            <a:off x="381000" y="1143000"/>
            <a:ext cx="8128000" cy="7490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>
            <a:lvl1pPr algn="ctr">
              <a:defRPr sz="2400">
                <a:solidFill>
                  <a:schemeClr val="accent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Углы, лежащие по разные стороны от главной диагонали равны.</a:t>
            </a:r>
          </a:p>
        </p:txBody>
      </p:sp>
      <p:pic>
        <p:nvPicPr>
          <p:cNvPr id="333" name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1625" y="1981200"/>
            <a:ext cx="2251075" cy="2541588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Shape 334"/>
          <p:cNvSpPr/>
          <p:nvPr/>
        </p:nvSpPr>
        <p:spPr>
          <a:xfrm>
            <a:off x="3962400" y="1981200"/>
            <a:ext cx="4394200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Дано: ABCD- дельтоид,                                                                                                                   BD-главная диагональ                                                                                                                     Доказать:  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 A= </a:t>
            </a:r>
            <a:r>
              <a:rPr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  C</a:t>
            </a:r>
          </a:p>
        </p:txBody>
      </p:sp>
      <p:sp>
        <p:nvSpPr>
          <p:cNvPr id="335" name="Shape 335"/>
          <p:cNvSpPr/>
          <p:nvPr/>
        </p:nvSpPr>
        <p:spPr>
          <a:xfrm>
            <a:off x="2279650" y="2903537"/>
            <a:ext cx="6223000" cy="3362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>
            <a:spAutoFit/>
          </a:bodyPr>
          <a:lstStyle/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Доказательство: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1) По определению дельтоида - выпуклый четырёхугольник, у которого есть только две пары равных смежных сторон. Значит AB=BC, AD=DC.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2)</a:t>
            </a:r>
            <a:r>
              <a:rPr b="0"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А является углом ∆BAD, </a:t>
            </a:r>
            <a:r>
              <a:rPr b="0"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C является углом ∆ BCD.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3) Рассмотрим ∆ BAD и ∆ BCD: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1) AB=BC, по доказанному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2) AD=DC, по доказанному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                      3) BD - общая, значит ∆ BAD= ∆ BCD, по трём сторонам (III приз.). Значит      </a:t>
            </a:r>
          </a:p>
          <a:p>
            <a:pPr>
              <a:defRPr b="1" sz="18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</a:t>
            </a:r>
            <a:r>
              <a:rPr b="0"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 А= </a:t>
            </a:r>
            <a:r>
              <a:rPr b="0">
                <a:latin typeface="Arial Unicode MS"/>
                <a:ea typeface="Arial Unicode MS"/>
                <a:cs typeface="Arial Unicode MS"/>
                <a:sym typeface="Arial Unicode MS"/>
              </a:rPr>
              <a:t>∠</a:t>
            </a:r>
            <a:r>
              <a:t> С.</a:t>
            </a:r>
          </a:p>
          <a:p>
            <a:pPr algn="r">
              <a:defRPr b="1" sz="1800">
                <a:effectLst>
                  <a:outerShdw sx="100000" sy="100000" kx="0" ky="0" algn="b" rotWithShape="0" blurRad="12700" dist="25400" dir="2700000">
                    <a:srgbClr val="DDDDDD"/>
                  </a:outerShdw>
                </a:effectLst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t> Ч.Т.Д</a:t>
            </a:r>
            <a:r>
              <a:rPr b="0"/>
              <a:t>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fast" advClick="1" p14:dur="500">
        <p:dissolve/>
      </p:transition>
    </mc:Choice>
    <mc:Fallback>
      <p:transition spd="fast">
        <p:fade/>
      </p:transition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Default - Пустой слайд">
  <a:themeElements>
    <a:clrScheme name="Default - Пустой слайд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0000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- Пустой слайд">
      <a:majorFont>
        <a:latin typeface="Helvetica"/>
        <a:ea typeface="Helvetica"/>
        <a:cs typeface="Helvetica"/>
      </a:majorFont>
      <a:minorFont>
        <a:latin typeface="Gill Sans"/>
        <a:ea typeface="Gill Sans"/>
        <a:cs typeface="Gill Sans"/>
      </a:minorFont>
    </a:fontScheme>
    <a:fmtScheme name="Default - Пустой слайд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 - Пустой слайд">
  <a:themeElements>
    <a:clrScheme name="Default - Пустой слайд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FF0000"/>
      </a:accent1>
      <a:accent2>
        <a:srgbClr val="333399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 - Пустой слайд">
      <a:majorFont>
        <a:latin typeface="Helvetica"/>
        <a:ea typeface="Helvetica"/>
        <a:cs typeface="Helvetica"/>
      </a:majorFont>
      <a:minorFont>
        <a:latin typeface="Gill Sans"/>
        <a:ea typeface="Gill Sans"/>
        <a:cs typeface="Gill Sans"/>
      </a:minorFont>
    </a:fontScheme>
    <a:fmtScheme name="Default - Пустой слайд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2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