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5" r:id="rId3"/>
    <p:sldId id="268" r:id="rId4"/>
    <p:sldId id="257" r:id="rId5"/>
    <p:sldId id="263" r:id="rId6"/>
    <p:sldId id="258" r:id="rId7"/>
    <p:sldId id="271" r:id="rId8"/>
    <p:sldId id="272" r:id="rId9"/>
    <p:sldId id="260" r:id="rId10"/>
    <p:sldId id="261" r:id="rId11"/>
    <p:sldId id="274" r:id="rId12"/>
    <p:sldId id="273" r:id="rId13"/>
    <p:sldId id="269" r:id="rId14"/>
    <p:sldId id="26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CFE"/>
    <a:srgbClr val="0033CC"/>
    <a:srgbClr val="1D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7B829-2120-4E5A-B0A8-2389778659D1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25265-EADB-4D15-B589-B24D50999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7B829-2120-4E5A-B0A8-2389778659D1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25265-EADB-4D15-B589-B24D50999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7B829-2120-4E5A-B0A8-2389778659D1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25265-EADB-4D15-B589-B24D50999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7B829-2120-4E5A-B0A8-2389778659D1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25265-EADB-4D15-B589-B24D50999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7B829-2120-4E5A-B0A8-2389778659D1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25265-EADB-4D15-B589-B24D50999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7B829-2120-4E5A-B0A8-2389778659D1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25265-EADB-4D15-B589-B24D50999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7B829-2120-4E5A-B0A8-2389778659D1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25265-EADB-4D15-B589-B24D50999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7B829-2120-4E5A-B0A8-2389778659D1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25265-EADB-4D15-B589-B24D50999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7B829-2120-4E5A-B0A8-2389778659D1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25265-EADB-4D15-B589-B24D50999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7B829-2120-4E5A-B0A8-2389778659D1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25265-EADB-4D15-B589-B24D50999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7B829-2120-4E5A-B0A8-2389778659D1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A25265-EADB-4D15-B589-B24D50999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  <a:alpha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B7B829-2120-4E5A-B0A8-2389778659D1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A25265-EADB-4D15-B589-B24D509991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2.jpeg"/><Relationship Id="rId7" Type="http://schemas.openxmlformats.org/officeDocument/2006/relationships/image" Target="../media/image3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microsoft.com/office/2007/relationships/media" Target="file:///C:\Users\&#1055;&#1077;&#1082;&#1072;&#1073;&#1086;&#1103;&#1088;&#1085;&#1103;\Desktop\&#1076;&#1086;&#1084;&#1072;&#1096;&#1085;&#1080;&#1077;%20&#1078;&#1080;&#1074;.%20&#1089;&#1088;&#1077;&#1076;&#1085;&#1103;&#1103;\&#1079;&#1074;&#1091;&#1082;&#1080;%20&#1082;&#1086;&#1079;&#1099;%20.mp3" TargetMode="External"/><Relationship Id="rId7" Type="http://schemas.openxmlformats.org/officeDocument/2006/relationships/image" Target="../media/image9.png"/><Relationship Id="rId2" Type="http://schemas.openxmlformats.org/officeDocument/2006/relationships/audio" Target="file:///C:\Users\&#1055;&#1077;&#1082;&#1072;&#1073;&#1086;&#1103;&#1088;&#1085;&#1103;\Desktop\&#1076;&#1086;&#1084;&#1072;&#1096;&#1085;&#1080;&#1077;%20&#1078;&#1080;&#1074;.%20&#1089;&#1088;&#1077;&#1076;&#1085;&#1103;&#1103;\&#1041;&#1069;.mp3" TargetMode="External"/><Relationship Id="rId1" Type="http://schemas.microsoft.com/office/2007/relationships/media" Target="file:///C:\Users\&#1055;&#1077;&#1082;&#1072;&#1073;&#1086;&#1103;&#1088;&#1085;&#1103;\Desktop\&#1076;&#1086;&#1084;&#1072;&#1096;&#1085;&#1080;&#1077;%20&#1078;&#1080;&#1074;.%20&#1089;&#1088;&#1077;&#1076;&#1085;&#1103;&#1103;\&#1041;&#1069;.mp3" TargetMode="External"/><Relationship Id="rId6" Type="http://schemas.openxmlformats.org/officeDocument/2006/relationships/image" Target="../media/image2.jpe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6.png"/><Relationship Id="rId4" Type="http://schemas.openxmlformats.org/officeDocument/2006/relationships/audio" Target="file:///C:\Users\&#1055;&#1077;&#1082;&#1072;&#1073;&#1086;&#1103;&#1088;&#1085;&#1103;\Desktop\&#1076;&#1086;&#1084;&#1072;&#1096;&#1085;&#1080;&#1077;%20&#1078;&#1080;&#1074;.%20&#1089;&#1088;&#1077;&#1076;&#1085;&#1103;&#1103;\&#1079;&#1074;&#1091;&#1082;&#1080;%20&#1082;&#1086;&#1079;&#1099;%20.mp3" TargetMode="External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6.png"/><Relationship Id="rId3" Type="http://schemas.openxmlformats.org/officeDocument/2006/relationships/image" Target="../media/image18.png"/><Relationship Id="rId7" Type="http://schemas.openxmlformats.org/officeDocument/2006/relationships/image" Target="../media/image5.png"/><Relationship Id="rId12" Type="http://schemas.openxmlformats.org/officeDocument/2006/relationships/image" Target="../media/image2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image" Target="../media/image24.png"/><Relationship Id="rId5" Type="http://schemas.openxmlformats.org/officeDocument/2006/relationships/image" Target="../media/image20.jpeg"/><Relationship Id="rId10" Type="http://schemas.openxmlformats.org/officeDocument/2006/relationships/image" Target="../media/image7.png"/><Relationship Id="rId4" Type="http://schemas.openxmlformats.org/officeDocument/2006/relationships/image" Target="../media/image19.png"/><Relationship Id="rId9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11760" y="4028871"/>
            <a:ext cx="63367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Презентация на тему: «Домашние животные».</a:t>
            </a:r>
          </a:p>
          <a:p>
            <a:pPr algn="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ГБДОУ детский сад №2 комбинированного вида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Петродворцового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района г. Санкт-Петербурга</a:t>
            </a:r>
          </a:p>
          <a:p>
            <a:pPr algn="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Воспитатель: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Раппо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Елена Рудольфовна</a:t>
            </a:r>
          </a:p>
        </p:txBody>
      </p:sp>
      <p:pic>
        <p:nvPicPr>
          <p:cNvPr id="6" name="Picture 2" descr="https://www.stihi.ru/pics/2018/07/03/85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20688"/>
            <a:ext cx="5112568" cy="2978071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:\Users\User\Desktop\курсы мимио\коза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2275518"/>
            <a:ext cx="1944216" cy="1907672"/>
          </a:xfrm>
          <a:prstGeom prst="rect">
            <a:avLst/>
          </a:prstGeom>
          <a:noFill/>
        </p:spPr>
      </p:pic>
      <p:pic>
        <p:nvPicPr>
          <p:cNvPr id="4" name="Picture 5" descr="C:\Users\User\Desktop\курсы мимио\собака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492896"/>
            <a:ext cx="1158576" cy="1568174"/>
          </a:xfrm>
          <a:prstGeom prst="rect">
            <a:avLst/>
          </a:prstGeom>
          <a:noFill/>
        </p:spPr>
      </p:pic>
      <p:pic>
        <p:nvPicPr>
          <p:cNvPr id="5" name="Picture 10" descr="https://smirnova-ozr-dou63.edumsko.ru/uploads/4000/15379/persona/folders/Zagadki/volk.png?147570270726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2564904"/>
            <a:ext cx="2016224" cy="156138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987825" y="332656"/>
            <a:ext cx="3600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Четвертый лишний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7605376-F5FF-4D73-B5AE-2CC49A3C66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61741" y="2773384"/>
            <a:ext cx="2149155" cy="12316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img0.liveinternet.ru/images/attach/c/8/99/117/99117356_large_Razvivaemvnimanie22.jpg"/>
          <p:cNvPicPr>
            <a:picLocks noChangeAspect="1" noChangeArrowheads="1"/>
          </p:cNvPicPr>
          <p:nvPr/>
        </p:nvPicPr>
        <p:blipFill>
          <a:blip r:embed="rId2" cstate="print">
            <a:lum bright="-10000" contrast="10000"/>
          </a:blip>
          <a:srcRect l="5006" t="2450" r="3224" b="3210"/>
          <a:stretch>
            <a:fillRect/>
          </a:stretch>
        </p:blipFill>
        <p:spPr bwMode="auto">
          <a:xfrm>
            <a:off x="2555776" y="980728"/>
            <a:ext cx="3960440" cy="554461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12543" y="260648"/>
            <a:ext cx="21189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Найди отличия</a:t>
            </a:r>
          </a:p>
        </p:txBody>
      </p:sp>
      <p:sp>
        <p:nvSpPr>
          <p:cNvPr id="9" name="Овал 8"/>
          <p:cNvSpPr/>
          <p:nvPr/>
        </p:nvSpPr>
        <p:spPr>
          <a:xfrm>
            <a:off x="2861188" y="2888376"/>
            <a:ext cx="720080" cy="7200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771800" y="1700808"/>
            <a:ext cx="720080" cy="7200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139952" y="2780928"/>
            <a:ext cx="720080" cy="7200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292080" y="2996952"/>
            <a:ext cx="720080" cy="72008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7FAF660-8613-4345-B890-E77DF39F139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1382" y="2888376"/>
            <a:ext cx="577604" cy="7200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vatars.mds.yandex.net/get-pdb/1823123/983e276f-a7be-44fc-823c-9eb33023ecf3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1" y="980728"/>
            <a:ext cx="4858304" cy="556048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722921" y="332656"/>
            <a:ext cx="169815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Где чья тень?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3779912" y="1772816"/>
            <a:ext cx="1368152" cy="3960440"/>
          </a:xfrm>
          <a:prstGeom prst="straightConnector1">
            <a:avLst/>
          </a:prstGeom>
          <a:ln w="38100">
            <a:solidFill>
              <a:srgbClr val="1D33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3779912" y="2996952"/>
            <a:ext cx="1440160" cy="1656184"/>
          </a:xfrm>
          <a:prstGeom prst="straightConnector1">
            <a:avLst/>
          </a:prstGeom>
          <a:ln w="38100">
            <a:solidFill>
              <a:srgbClr val="1D33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3779912" y="1556792"/>
            <a:ext cx="1440160" cy="3024336"/>
          </a:xfrm>
          <a:prstGeom prst="straightConnector1">
            <a:avLst/>
          </a:prstGeom>
          <a:ln w="38100">
            <a:solidFill>
              <a:srgbClr val="0033C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3779912" y="3068960"/>
            <a:ext cx="1440160" cy="2808312"/>
          </a:xfrm>
          <a:prstGeom prst="straightConnector1">
            <a:avLst/>
          </a:prstGeom>
          <a:ln w="38100">
            <a:solidFill>
              <a:srgbClr val="000CF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B8FA606-0F6B-4431-A927-286AE5CC6A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431" y="4077072"/>
            <a:ext cx="1461858" cy="837790"/>
          </a:xfrm>
          <a:prstGeom prst="rect">
            <a:avLst/>
          </a:prstGeom>
        </p:spPr>
      </p:pic>
      <p:pic>
        <p:nvPicPr>
          <p:cNvPr id="5" name="Picture 6" descr="C:\Users\User\Desktop\курсы мимио\лошадь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2924944"/>
            <a:ext cx="2520280" cy="2100233"/>
          </a:xfrm>
          <a:prstGeom prst="rect">
            <a:avLst/>
          </a:prstGeom>
          <a:noFill/>
        </p:spPr>
      </p:pic>
      <p:pic>
        <p:nvPicPr>
          <p:cNvPr id="4" name="Рисунок 3" descr="png_cat_by_moonglowlilly-d5n7zq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5936" y="1484784"/>
            <a:ext cx="1152128" cy="92147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429636" y="476672"/>
            <a:ext cx="22847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Кто  где спрятался?</a:t>
            </a:r>
          </a:p>
        </p:txBody>
      </p:sp>
      <p:pic>
        <p:nvPicPr>
          <p:cNvPr id="1026" name="Picture 2" descr="C:\Users\User\Desktop\курсы мимио\barn-clipart-preschool-850694-4747354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21960" y="1018784"/>
            <a:ext cx="6120680" cy="482043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9077624-1D05-425A-AE09-2B16DF3AD1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420888"/>
            <a:ext cx="1944216" cy="1112092"/>
          </a:xfrm>
          <a:prstGeom prst="rect">
            <a:avLst/>
          </a:prstGeom>
        </p:spPr>
      </p:pic>
      <p:pic>
        <p:nvPicPr>
          <p:cNvPr id="2" name="Picture 6" descr="C:\Users\User\Desktop\курсы мимио\лошадь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980728"/>
            <a:ext cx="2088232" cy="1740193"/>
          </a:xfrm>
          <a:prstGeom prst="rect">
            <a:avLst/>
          </a:prstGeom>
          <a:noFill/>
        </p:spPr>
      </p:pic>
      <p:pic>
        <p:nvPicPr>
          <p:cNvPr id="4" name="Рисунок 3" descr="png_cat_by_moonglowlilly-d5n7zqm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95936" y="4005064"/>
            <a:ext cx="2520280" cy="2015719"/>
          </a:xfrm>
          <a:prstGeom prst="rect">
            <a:avLst/>
          </a:prstGeom>
        </p:spPr>
      </p:pic>
      <p:pic>
        <p:nvPicPr>
          <p:cNvPr id="2050" name="Picture 2" descr="C:\Users\User\Desktop\фоны\Треугольники.png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rgbClr val="000CFE">
                <a:tint val="45000"/>
                <a:satMod val="400000"/>
              </a:srgbClr>
            </a:duotone>
            <a:lum bright="20000"/>
          </a:blip>
          <a:srcRect/>
          <a:stretch>
            <a:fillRect/>
          </a:stretch>
        </p:blipFill>
        <p:spPr bwMode="auto">
          <a:xfrm rot="16200000">
            <a:off x="755576" y="1556792"/>
            <a:ext cx="2597274" cy="2597274"/>
          </a:xfrm>
          <a:prstGeom prst="rect">
            <a:avLst/>
          </a:prstGeom>
          <a:noFill/>
        </p:spPr>
      </p:pic>
      <p:pic>
        <p:nvPicPr>
          <p:cNvPr id="2051" name="Picture 3" descr="C:\Users\User\Desktop\фоны\Треугольники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200000">
            <a:off x="5364088" y="548680"/>
            <a:ext cx="2592288" cy="2592288"/>
          </a:xfrm>
          <a:prstGeom prst="rect">
            <a:avLst/>
          </a:prstGeom>
          <a:noFill/>
        </p:spPr>
      </p:pic>
      <p:pic>
        <p:nvPicPr>
          <p:cNvPr id="2052" name="Picture 4" descr="C:\Users\User\Desktop\фоны\Звезды_синие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95936" y="3717032"/>
            <a:ext cx="2669282" cy="266928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123729" y="332656"/>
            <a:ext cx="30963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Кто здесь спрятался?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612845"/>
            <a:ext cx="74888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Тема:</a:t>
            </a:r>
            <a:r>
              <a:rPr lang="ru-RU" dirty="0"/>
              <a:t> «Домашние животные.»</a:t>
            </a:r>
          </a:p>
          <a:p>
            <a:pPr lvl="0"/>
            <a:endParaRPr lang="ru-RU" b="1" dirty="0">
              <a:ea typeface="Times New Roman" pitchFamily="18" charset="0"/>
              <a:cs typeface="Arial" pitchFamily="34" charset="0"/>
            </a:endParaRPr>
          </a:p>
          <a:p>
            <a:pPr lvl="0"/>
            <a:r>
              <a:rPr lang="ru-RU" b="1" dirty="0">
                <a:ea typeface="Times New Roman" pitchFamily="18" charset="0"/>
                <a:cs typeface="Arial" pitchFamily="34" charset="0"/>
              </a:rPr>
              <a:t>Цель: </a:t>
            </a:r>
            <a:r>
              <a:rPr lang="ru-RU" dirty="0">
                <a:ea typeface="Times New Roman" pitchFamily="18" charset="0"/>
                <a:cs typeface="Arial" pitchFamily="34" charset="0"/>
              </a:rPr>
              <a:t> Закреплять представления детей о домашних животных.</a:t>
            </a:r>
          </a:p>
          <a:p>
            <a:endParaRPr lang="ru-RU" b="1" dirty="0"/>
          </a:p>
          <a:p>
            <a:r>
              <a:rPr lang="ru-RU" b="1" dirty="0"/>
              <a:t>Задачи:</a:t>
            </a:r>
          </a:p>
          <a:p>
            <a:r>
              <a:rPr lang="ru-RU" b="1" dirty="0"/>
              <a:t>Образовательные:</a:t>
            </a:r>
          </a:p>
          <a:p>
            <a:r>
              <a:rPr lang="ru-RU" dirty="0"/>
              <a:t>- Продолжать формировать представления детей о домашних животных</a:t>
            </a:r>
            <a:r>
              <a:rPr lang="en-US" dirty="0"/>
              <a:t>,</a:t>
            </a:r>
            <a:r>
              <a:rPr lang="ru-RU" dirty="0"/>
              <a:t> образе жизни</a:t>
            </a:r>
            <a:r>
              <a:rPr lang="en-US" dirty="0"/>
              <a:t>, </a:t>
            </a:r>
            <a:r>
              <a:rPr lang="ru-RU" dirty="0"/>
              <a:t>их детёнышах.</a:t>
            </a:r>
          </a:p>
          <a:p>
            <a:endParaRPr lang="ru-RU" b="1" dirty="0"/>
          </a:p>
          <a:p>
            <a:r>
              <a:rPr lang="ru-RU" b="1" dirty="0"/>
              <a:t>Развивающие:</a:t>
            </a:r>
          </a:p>
          <a:p>
            <a:pPr>
              <a:buFontTx/>
              <a:buChar char="-"/>
            </a:pPr>
            <a:r>
              <a:rPr lang="ru-RU" dirty="0">
                <a:ea typeface="Times New Roman" pitchFamily="18" charset="0"/>
                <a:cs typeface="Arial" pitchFamily="34" charset="0"/>
              </a:rPr>
              <a:t>Развивать  слуховое и зрительное внимание </a:t>
            </a:r>
            <a:r>
              <a:rPr lang="en-US" dirty="0">
                <a:ea typeface="Times New Roman" pitchFamily="18" charset="0"/>
                <a:cs typeface="Arial" pitchFamily="34" charset="0"/>
              </a:rPr>
              <a:t>,</a:t>
            </a:r>
            <a:r>
              <a:rPr lang="ru-RU" dirty="0">
                <a:ea typeface="Times New Roman" pitchFamily="18" charset="0"/>
                <a:cs typeface="Arial" pitchFamily="34" charset="0"/>
              </a:rPr>
              <a:t> логическое</a:t>
            </a:r>
            <a:r>
              <a:rPr lang="en-US" dirty="0">
                <a:ea typeface="Times New Roman" pitchFamily="18" charset="0"/>
                <a:cs typeface="Arial" pitchFamily="34" charset="0"/>
              </a:rPr>
              <a:t> </a:t>
            </a:r>
            <a:r>
              <a:rPr lang="ru-RU" dirty="0">
                <a:ea typeface="Times New Roman" pitchFamily="18" charset="0"/>
                <a:cs typeface="Arial" pitchFamily="34" charset="0"/>
              </a:rPr>
              <a:t>мышление</a:t>
            </a:r>
            <a:r>
              <a:rPr lang="en-US" dirty="0">
                <a:ea typeface="Times New Roman" pitchFamily="18" charset="0"/>
                <a:cs typeface="Arial" pitchFamily="34" charset="0"/>
              </a:rPr>
              <a:t>, </a:t>
            </a:r>
            <a:r>
              <a:rPr lang="ru-RU" dirty="0">
                <a:ea typeface="Times New Roman" pitchFamily="18" charset="0"/>
                <a:cs typeface="Arial" pitchFamily="34" charset="0"/>
              </a:rPr>
              <a:t>память.</a:t>
            </a:r>
            <a:endParaRPr lang="ru-RU" dirty="0"/>
          </a:p>
          <a:p>
            <a:pPr lvl="0"/>
            <a:r>
              <a:rPr lang="ru-RU" dirty="0">
                <a:ea typeface="Times New Roman" pitchFamily="18" charset="0"/>
                <a:cs typeface="Arial" pitchFamily="34" charset="0"/>
              </a:rPr>
              <a:t>-Развивать у детей интерес к живой природе.</a:t>
            </a:r>
            <a:endParaRPr lang="ru-RU" dirty="0">
              <a:cs typeface="Arial" pitchFamily="34" charset="0"/>
            </a:endParaRPr>
          </a:p>
          <a:p>
            <a:endParaRPr lang="ru-RU" b="1" dirty="0"/>
          </a:p>
          <a:p>
            <a:r>
              <a:rPr lang="ru-RU" b="1" dirty="0"/>
              <a:t>Воспитательные:</a:t>
            </a:r>
          </a:p>
          <a:p>
            <a:r>
              <a:rPr lang="ru-RU" dirty="0"/>
              <a:t>-</a:t>
            </a:r>
            <a:r>
              <a:rPr lang="ru-RU"/>
              <a:t>Воспитывать заботливое </a:t>
            </a:r>
            <a:r>
              <a:rPr lang="ru-RU" dirty="0"/>
              <a:t>отношение к домашним животным.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курсы мимио\деревня муль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ng_cat_by_moonglowlilly-d5n7zq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41032" y="3212976"/>
            <a:ext cx="1512168" cy="1209431"/>
          </a:xfrm>
          <a:prstGeom prst="rect">
            <a:avLst/>
          </a:prstGeom>
        </p:spPr>
      </p:pic>
      <p:pic>
        <p:nvPicPr>
          <p:cNvPr id="1027" name="Picture 3" descr="C:\Users\User\Desktop\курсы мимио\корова1.png"/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/>
          <a:stretch>
            <a:fillRect/>
          </a:stretch>
        </p:blipFill>
        <p:spPr bwMode="auto">
          <a:xfrm>
            <a:off x="827584" y="764704"/>
            <a:ext cx="2631765" cy="1728192"/>
          </a:xfrm>
          <a:prstGeom prst="rect">
            <a:avLst/>
          </a:prstGeom>
          <a:noFill/>
        </p:spPr>
      </p:pic>
      <p:pic>
        <p:nvPicPr>
          <p:cNvPr id="1028" name="Picture 4" descr="C:\Users\User\Desktop\курсы мимио\коза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4575713"/>
            <a:ext cx="1728192" cy="1695708"/>
          </a:xfrm>
          <a:prstGeom prst="rect">
            <a:avLst/>
          </a:prstGeom>
          <a:noFill/>
        </p:spPr>
      </p:pic>
      <p:pic>
        <p:nvPicPr>
          <p:cNvPr id="1029" name="Picture 5" descr="C:\Users\User\Desktop\курсы мимио\собака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4293096"/>
            <a:ext cx="1264976" cy="1712190"/>
          </a:xfrm>
          <a:prstGeom prst="rect">
            <a:avLst/>
          </a:prstGeom>
          <a:noFill/>
        </p:spPr>
      </p:pic>
      <p:pic>
        <p:nvPicPr>
          <p:cNvPr id="1030" name="Picture 6" descr="C:\Users\User\Desktop\курсы мимио\лошадь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6136" y="404664"/>
            <a:ext cx="2857500" cy="2381250"/>
          </a:xfrm>
          <a:prstGeom prst="rect">
            <a:avLst/>
          </a:prstGeom>
          <a:noFill/>
        </p:spPr>
      </p:pic>
      <p:pic>
        <p:nvPicPr>
          <p:cNvPr id="1031" name="Picture 7" descr="C:\Users\User\Desktop\курсы мимио\заяц в.png"/>
          <p:cNvPicPr>
            <a:picLocks noChangeAspect="1" noChangeArrowheads="1"/>
          </p:cNvPicPr>
          <p:nvPr/>
        </p:nvPicPr>
        <p:blipFill>
          <a:blip r:embed="rId7" cstate="print">
            <a:lum contrast="10000"/>
          </a:blip>
          <a:srcRect/>
          <a:stretch>
            <a:fillRect/>
          </a:stretch>
        </p:blipFill>
        <p:spPr bwMode="auto">
          <a:xfrm>
            <a:off x="4211960" y="2060848"/>
            <a:ext cx="1152128" cy="1102202"/>
          </a:xfrm>
          <a:prstGeom prst="rect">
            <a:avLst/>
          </a:prstGeom>
          <a:noFill/>
        </p:spPr>
      </p:pic>
      <p:pic>
        <p:nvPicPr>
          <p:cNvPr id="1032" name="Picture 8" descr="C:\Users\User\Desktop\курсы мимио\овца1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75656" y="2852936"/>
            <a:ext cx="1932806" cy="1423834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059832" y="332656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b="1" dirty="0">
                <a:solidFill>
                  <a:srgbClr val="0070C0"/>
                </a:solidFill>
              </a:rPr>
              <a:t>Назови животных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A45AD62-A3A6-45D8-B187-B9E914C3104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5050403"/>
            <a:ext cx="2084647" cy="119241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53.img.avito.st/432x324/5483820253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0000"/>
          </a:blip>
          <a:srcRect/>
          <a:stretch>
            <a:fillRect/>
          </a:stretch>
        </p:blipFill>
        <p:spPr bwMode="auto">
          <a:xfrm flipH="1">
            <a:off x="3707904" y="836712"/>
            <a:ext cx="1213793" cy="1158335"/>
          </a:xfrm>
          <a:prstGeom prst="rect">
            <a:avLst/>
          </a:prstGeom>
          <a:noFill/>
        </p:spPr>
      </p:pic>
      <p:pic>
        <p:nvPicPr>
          <p:cNvPr id="6150" name="Picture 6" descr="https://pristor.ru/wp-content/uploads/2018/05/%D0%94%D0%BE%D0%BC-%D0%BA%D0%B2%D0%B0%D1%80%D1%82%D0%B8%D1%80%D0%B0-%D0%B4%D0%BE%D0%BC%D0%B8%D0%BA-%D0%BA%D1%80%D0%B0%D1%81%D0%B8%D0%B2%D1%8B%D0%B5-%D0%BA%D0%B0%D1%80%D1%82%D0%B8%D0%BD%D0%BA%D0%B8-%D0%B4%D0%BB%D1%8F-%D0%B4%D0%B5%D1%82%D0%B5%D0%B9-3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080" y="332656"/>
            <a:ext cx="1728192" cy="1728192"/>
          </a:xfrm>
          <a:prstGeom prst="rect">
            <a:avLst/>
          </a:prstGeom>
          <a:noFill/>
        </p:spPr>
      </p:pic>
      <p:pic>
        <p:nvPicPr>
          <p:cNvPr id="8" name="Picture 6" descr="https://ozon-st.cdn.ngenix.net/multimedia/1015284850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10000"/>
          </a:blip>
          <a:srcRect/>
          <a:stretch>
            <a:fillRect/>
          </a:stretch>
        </p:blipFill>
        <p:spPr bwMode="auto">
          <a:xfrm>
            <a:off x="179512" y="548680"/>
            <a:ext cx="3224668" cy="1529030"/>
          </a:xfrm>
          <a:prstGeom prst="rect">
            <a:avLst/>
          </a:prstGeom>
          <a:noFill/>
        </p:spPr>
      </p:pic>
      <p:pic>
        <p:nvPicPr>
          <p:cNvPr id="9" name="Picture 8" descr="https://d2gg9evh47fn9z.cloudfront.net/800px_COLOURBOX9130364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8304" y="332656"/>
            <a:ext cx="1611719" cy="1788315"/>
          </a:xfrm>
          <a:prstGeom prst="rect">
            <a:avLst/>
          </a:prstGeom>
          <a:noFill/>
        </p:spPr>
      </p:pic>
      <p:pic>
        <p:nvPicPr>
          <p:cNvPr id="10" name="Picture 6" descr="C:\Users\User\Desktop\курсы мимио\лошадь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68" y="5373216"/>
            <a:ext cx="1224136" cy="1020113"/>
          </a:xfrm>
          <a:prstGeom prst="rect">
            <a:avLst/>
          </a:prstGeom>
          <a:noFill/>
        </p:spPr>
      </p:pic>
      <p:pic>
        <p:nvPicPr>
          <p:cNvPr id="11" name="Рисунок 10" descr="png_cat_by_moonglowlilly-d5n7zqm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843808" y="5373216"/>
            <a:ext cx="1224136" cy="979063"/>
          </a:xfrm>
          <a:prstGeom prst="rect">
            <a:avLst/>
          </a:prstGeom>
        </p:spPr>
      </p:pic>
      <p:pic>
        <p:nvPicPr>
          <p:cNvPr id="12" name="Picture 5" descr="C:\Users\User\Desktop\курсы мимио\собака1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92080" y="5229200"/>
            <a:ext cx="792088" cy="1072119"/>
          </a:xfrm>
          <a:prstGeom prst="rect">
            <a:avLst/>
          </a:prstGeom>
          <a:noFill/>
        </p:spPr>
      </p:pic>
      <p:pic>
        <p:nvPicPr>
          <p:cNvPr id="14" name="Picture 4" descr="C:\Users\User\Desktop\курсы мимио\коза1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452320" y="5301208"/>
            <a:ext cx="1008112" cy="989163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3861581" y="188640"/>
            <a:ext cx="14208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Чей дом?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22222E-6 L -3.61111E-6 -0.4094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4.44444E-6 L 0.25191 -0.4513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6" y="-2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22222E-6 L 2.5E-6 -0.4516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1.11111E-6 L -0.18107 -0.38866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-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User\Desktop\курсы мимио\деревня мульт.jpg"/>
          <p:cNvPicPr>
            <a:picLocks noChangeAspect="1" noChangeArrowheads="1"/>
          </p:cNvPicPr>
          <p:nvPr/>
        </p:nvPicPr>
        <p:blipFill>
          <a:blip r:embed="rId6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8" descr="C:\Users\User\Desktop\курсы мимио\овца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64088" y="3789040"/>
            <a:ext cx="2520280" cy="1856607"/>
          </a:xfrm>
          <a:prstGeom prst="rect">
            <a:avLst/>
          </a:prstGeom>
          <a:noFill/>
        </p:spPr>
      </p:pic>
      <p:pic>
        <p:nvPicPr>
          <p:cNvPr id="5" name="Picture 4" descr="C:\Users\User\Desktop\курсы мимио\коза1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91680" y="3717032"/>
            <a:ext cx="2160240" cy="2119635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131840" y="332656"/>
            <a:ext cx="30963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Узнай по звуку</a:t>
            </a:r>
          </a:p>
        </p:txBody>
      </p:sp>
      <p:pic>
        <p:nvPicPr>
          <p:cNvPr id="11" name="БЭ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9" cstate="print"/>
          <a:stretch>
            <a:fillRect/>
          </a:stretch>
        </p:blipFill>
        <p:spPr>
          <a:xfrm>
            <a:off x="6012160" y="5805264"/>
            <a:ext cx="304800" cy="304800"/>
          </a:xfrm>
          <a:prstGeom prst="rect">
            <a:avLst/>
          </a:prstGeom>
        </p:spPr>
      </p:pic>
      <p:pic>
        <p:nvPicPr>
          <p:cNvPr id="13" name="звуки козы 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10" cstate="print"/>
          <a:stretch>
            <a:fillRect/>
          </a:stretch>
        </p:blipFill>
        <p:spPr>
          <a:xfrm>
            <a:off x="2915816" y="5949280"/>
            <a:ext cx="304800" cy="304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4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979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95936" y="1772816"/>
            <a:ext cx="482453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002060"/>
                </a:solidFill>
              </a:rPr>
              <a:t>Вот окошко распахнулось </a:t>
            </a:r>
            <a:r>
              <a:rPr lang="ru-RU" sz="1600" i="1" dirty="0">
                <a:solidFill>
                  <a:srgbClr val="002060"/>
                </a:solidFill>
              </a:rPr>
              <a:t>(руки в стороны)</a:t>
            </a:r>
            <a:br>
              <a:rPr lang="ru-RU" sz="1600" i="1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Вышла кошка на карниз. </a:t>
            </a:r>
          </a:p>
          <a:p>
            <a:r>
              <a:rPr lang="ru-RU" sz="1600" i="1" dirty="0">
                <a:solidFill>
                  <a:srgbClr val="002060"/>
                </a:solidFill>
              </a:rPr>
              <a:t>(имитация грациозной походки кошки)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Посмотрела кошка вверх, </a:t>
            </a:r>
          </a:p>
          <a:p>
            <a:r>
              <a:rPr lang="ru-RU" sz="1600" i="1" dirty="0">
                <a:solidFill>
                  <a:srgbClr val="002060"/>
                </a:solidFill>
              </a:rPr>
              <a:t>(запрокинуть голову, посмотреть вверх)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Посмотрела кошка вниз.</a:t>
            </a:r>
          </a:p>
          <a:p>
            <a:r>
              <a:rPr lang="ru-RU" sz="1600" i="1" dirty="0">
                <a:solidFill>
                  <a:srgbClr val="002060"/>
                </a:solidFill>
              </a:rPr>
              <a:t> (опустить голову, посмотреть вниз)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Вот налево повернулась, </a:t>
            </a:r>
          </a:p>
          <a:p>
            <a:r>
              <a:rPr lang="ru-RU" sz="1600" i="1" dirty="0">
                <a:solidFill>
                  <a:srgbClr val="002060"/>
                </a:solidFill>
              </a:rPr>
              <a:t>(повернуть голову налево)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Проводила взглядом мух. </a:t>
            </a:r>
          </a:p>
          <a:p>
            <a:r>
              <a:rPr lang="ru-RU" sz="1600" i="1" dirty="0">
                <a:solidFill>
                  <a:srgbClr val="002060"/>
                </a:solidFill>
              </a:rPr>
              <a:t>(повернуть голову направо)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Потянулась, улыбнулась </a:t>
            </a:r>
          </a:p>
          <a:p>
            <a:r>
              <a:rPr lang="ru-RU" sz="1600" i="1" dirty="0">
                <a:solidFill>
                  <a:srgbClr val="002060"/>
                </a:solidFill>
              </a:rPr>
              <a:t>(соответствующие движения и мимика)</a:t>
            </a:r>
            <a:br>
              <a:rPr lang="ru-RU" sz="1600" dirty="0">
                <a:solidFill>
                  <a:srgbClr val="002060"/>
                </a:solidFill>
              </a:rPr>
            </a:br>
            <a:r>
              <a:rPr lang="ru-RU" sz="1600" dirty="0">
                <a:solidFill>
                  <a:srgbClr val="002060"/>
                </a:solidFill>
              </a:rPr>
              <a:t>И уселась на карниз.</a:t>
            </a:r>
          </a:p>
        </p:txBody>
      </p:sp>
      <p:pic>
        <p:nvPicPr>
          <p:cNvPr id="5" name="Рисунок 4" descr="png_cat_by_moonglowlilly-d5n7zq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3" y="2276872"/>
            <a:ext cx="2682501" cy="2145463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738919" y="404664"/>
            <a:ext cx="16661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>
                <a:solidFill>
                  <a:srgbClr val="0070C0"/>
                </a:solidFill>
              </a:rPr>
              <a:t>Физминутка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53543" y="260648"/>
            <a:ext cx="18369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Назови детёныша?</a:t>
            </a:r>
          </a:p>
        </p:txBody>
      </p:sp>
      <p:pic>
        <p:nvPicPr>
          <p:cNvPr id="1026" name="Picture 2" descr="https://www.pngkey.com/png/full/399-3998203_-puppy-png.png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 flipH="1">
            <a:off x="7740352" y="1988840"/>
            <a:ext cx="504056" cy="720080"/>
          </a:xfrm>
          <a:prstGeom prst="rect">
            <a:avLst/>
          </a:prstGeom>
          <a:noFill/>
        </p:spPr>
      </p:pic>
      <p:pic>
        <p:nvPicPr>
          <p:cNvPr id="1027" name="Picture 3" descr="C:\Users\User\Desktop\hello_html_m5750ca78.png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3275856" y="1196752"/>
            <a:ext cx="1368152" cy="1711510"/>
          </a:xfrm>
          <a:prstGeom prst="rect">
            <a:avLst/>
          </a:prstGeom>
          <a:noFill/>
        </p:spPr>
      </p:pic>
      <p:pic>
        <p:nvPicPr>
          <p:cNvPr id="1035" name="Picture 11" descr="https://img1.liveinternet.ru/images/attach/c/8/102/45/102045287_0_6a144_7162010b_M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6336" y="3573016"/>
            <a:ext cx="792088" cy="784167"/>
          </a:xfrm>
          <a:prstGeom prst="rect">
            <a:avLst/>
          </a:prstGeom>
          <a:noFill/>
        </p:spPr>
      </p:pic>
      <p:pic>
        <p:nvPicPr>
          <p:cNvPr id="1037" name="Picture 13" descr="https://smallimg.pngkey.com/png/small/53-538591_vaca-by-estrellacristal-mesohippus-horse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131840" y="3645024"/>
            <a:ext cx="1286377" cy="1132731"/>
          </a:xfrm>
          <a:prstGeom prst="rect">
            <a:avLst/>
          </a:prstGeom>
          <a:noFill/>
        </p:spPr>
      </p:pic>
      <p:pic>
        <p:nvPicPr>
          <p:cNvPr id="1039" name="Picture 15" descr="https://pngimage.net/wp-content/uploads/2018/05/cabras-png-5-300x200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2195736" y="5589240"/>
            <a:ext cx="1152128" cy="768085"/>
          </a:xfrm>
          <a:prstGeom prst="rect">
            <a:avLst/>
          </a:prstGeom>
          <a:noFill/>
        </p:spPr>
      </p:pic>
      <p:pic>
        <p:nvPicPr>
          <p:cNvPr id="9" name="Picture 4" descr="C:\Users\User\Desktop\курсы мимио\коза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683568" y="5157192"/>
            <a:ext cx="1296144" cy="1271781"/>
          </a:xfrm>
          <a:prstGeom prst="rect">
            <a:avLst/>
          </a:prstGeom>
          <a:noFill/>
        </p:spPr>
      </p:pic>
      <p:pic>
        <p:nvPicPr>
          <p:cNvPr id="11" name="Picture 4" descr="http://dobro-vet.ru/wp-content/uploads/sterilcat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flipH="1">
            <a:off x="5796136" y="3140968"/>
            <a:ext cx="1800200" cy="1294488"/>
          </a:xfrm>
          <a:prstGeom prst="rect">
            <a:avLst/>
          </a:prstGeom>
          <a:noFill/>
        </p:spPr>
      </p:pic>
      <p:pic>
        <p:nvPicPr>
          <p:cNvPr id="13" name="Picture 2" descr="https://img-fotki.yandex.ru/get/5312/66124276.14/0_61ecb_daf89a_L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44208" y="1700808"/>
            <a:ext cx="1080119" cy="1106679"/>
          </a:xfrm>
          <a:prstGeom prst="rect">
            <a:avLst/>
          </a:prstGeom>
          <a:noFill/>
        </p:spPr>
      </p:pic>
      <p:pic>
        <p:nvPicPr>
          <p:cNvPr id="14" name="Picture 6" descr="C:\Users\User\Desktop\курсы мимио\лошадь1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flipH="1">
            <a:off x="395536" y="692696"/>
            <a:ext cx="2664296" cy="2132450"/>
          </a:xfrm>
          <a:prstGeom prst="rect">
            <a:avLst/>
          </a:prstGeom>
          <a:noFill/>
        </p:spPr>
      </p:pic>
      <p:pic>
        <p:nvPicPr>
          <p:cNvPr id="3" name="Picture 2" descr="C:\Users\User\Desktop\курсы мимио\корова2.png"/>
          <p:cNvPicPr>
            <a:picLocks noChangeAspect="1" noChangeArrowheads="1"/>
          </p:cNvPicPr>
          <p:nvPr/>
        </p:nvPicPr>
        <p:blipFill>
          <a:blip r:embed="rId11" cstate="print">
            <a:lum contrast="30000"/>
          </a:blip>
          <a:srcRect/>
          <a:stretch>
            <a:fillRect/>
          </a:stretch>
        </p:blipFill>
        <p:spPr bwMode="auto">
          <a:xfrm>
            <a:off x="467544" y="3313550"/>
            <a:ext cx="2520280" cy="1461154"/>
          </a:xfrm>
          <a:prstGeom prst="rect">
            <a:avLst/>
          </a:prstGeom>
          <a:noFill/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7D487AA-BAE6-40AC-8162-13CF09996BD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 flipH="1">
            <a:off x="5796136" y="5306716"/>
            <a:ext cx="1652371" cy="972732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157FF67-C1C1-4EBB-9EB3-C12B986775F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0979" y="5495281"/>
            <a:ext cx="922549" cy="78416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12543" y="260648"/>
            <a:ext cx="21189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Отгадай загадки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71600" y="1556792"/>
            <a:ext cx="30963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002060"/>
                </a:solidFill>
              </a:rPr>
              <a:t>Возле дома дом стоит.</a:t>
            </a:r>
          </a:p>
          <a:p>
            <a:r>
              <a:rPr lang="ru-RU" sz="1600" dirty="0">
                <a:solidFill>
                  <a:srgbClr val="002060"/>
                </a:solidFill>
              </a:rPr>
              <a:t>Кто же там всю ночь не спит?</a:t>
            </a:r>
          </a:p>
          <a:p>
            <a:r>
              <a:rPr lang="ru-RU" sz="1600" dirty="0">
                <a:solidFill>
                  <a:srgbClr val="002060"/>
                </a:solidFill>
              </a:rPr>
              <a:t>На чужих лает</a:t>
            </a:r>
            <a:r>
              <a:rPr lang="en-US" sz="1600" dirty="0">
                <a:solidFill>
                  <a:srgbClr val="002060"/>
                </a:solidFill>
              </a:rPr>
              <a:t>,</a:t>
            </a:r>
            <a:r>
              <a:rPr lang="ru-RU" sz="1600" dirty="0">
                <a:solidFill>
                  <a:srgbClr val="002060"/>
                </a:solidFill>
              </a:rPr>
              <a:t> </a:t>
            </a:r>
          </a:p>
          <a:p>
            <a:r>
              <a:rPr lang="ru-RU" sz="1600" dirty="0">
                <a:solidFill>
                  <a:srgbClr val="002060"/>
                </a:solidFill>
              </a:rPr>
              <a:t>К дому не пускает.</a:t>
            </a:r>
          </a:p>
        </p:txBody>
      </p:sp>
      <p:pic>
        <p:nvPicPr>
          <p:cNvPr id="3074" name="Picture 2" descr="https://img-fotki.yandex.ru/get/5312/66124276.14/0_61ecb_daf89a_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09344"/>
            <a:ext cx="1517353" cy="155466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868144" y="1700808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Сама пёстрая</a:t>
            </a:r>
            <a:r>
              <a:rPr lang="en-US" dirty="0">
                <a:solidFill>
                  <a:srgbClr val="002060"/>
                </a:solidFill>
              </a:rPr>
              <a:t>,</a:t>
            </a:r>
            <a:r>
              <a:rPr lang="ru-RU" dirty="0">
                <a:solidFill>
                  <a:srgbClr val="002060"/>
                </a:solidFill>
              </a:rPr>
              <a:t> ест зелёное</a:t>
            </a:r>
            <a:r>
              <a:rPr lang="en-US" dirty="0">
                <a:solidFill>
                  <a:srgbClr val="002060"/>
                </a:solidFill>
              </a:rPr>
              <a:t>,</a:t>
            </a:r>
            <a:r>
              <a:rPr lang="ru-RU" dirty="0">
                <a:solidFill>
                  <a:srgbClr val="002060"/>
                </a:solidFill>
              </a:rPr>
              <a:t> даёт белое.</a:t>
            </a:r>
          </a:p>
        </p:txBody>
      </p:sp>
      <p:pic>
        <p:nvPicPr>
          <p:cNvPr id="7" name="Picture 3" descr="C:\Users\User\Desktop\курсы мимио\корова1.png"/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/>
          <a:stretch>
            <a:fillRect/>
          </a:stretch>
        </p:blipFill>
        <p:spPr bwMode="auto">
          <a:xfrm>
            <a:off x="5740393" y="1555922"/>
            <a:ext cx="2631765" cy="172819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899592" y="4509120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002060"/>
                </a:solidFill>
              </a:rPr>
              <a:t>Пятачком в земле копалась</a:t>
            </a:r>
            <a:r>
              <a:rPr lang="en-US" sz="1600" dirty="0">
                <a:solidFill>
                  <a:srgbClr val="002060"/>
                </a:solidFill>
              </a:rPr>
              <a:t>,</a:t>
            </a:r>
          </a:p>
          <a:p>
            <a:r>
              <a:rPr lang="ru-RU" sz="1600" dirty="0">
                <a:solidFill>
                  <a:srgbClr val="002060"/>
                </a:solidFill>
              </a:rPr>
              <a:t>В грязной луже искупалась.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92080" y="4221088"/>
            <a:ext cx="33843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rgbClr val="002060"/>
                </a:solidFill>
              </a:rPr>
              <a:t>У порога плачет</a:t>
            </a:r>
            <a:r>
              <a:rPr lang="en-US" sz="1600" dirty="0">
                <a:solidFill>
                  <a:srgbClr val="002060"/>
                </a:solidFill>
              </a:rPr>
              <a:t>,</a:t>
            </a:r>
            <a:endParaRPr lang="ru-RU" sz="1600" dirty="0">
              <a:solidFill>
                <a:srgbClr val="002060"/>
              </a:solidFill>
            </a:endParaRPr>
          </a:p>
          <a:p>
            <a:r>
              <a:rPr lang="ru-RU" sz="1600" dirty="0">
                <a:solidFill>
                  <a:srgbClr val="002060"/>
                </a:solidFill>
              </a:rPr>
              <a:t>Коготки прячет.</a:t>
            </a:r>
          </a:p>
          <a:p>
            <a:r>
              <a:rPr lang="ru-RU" sz="1600" dirty="0">
                <a:solidFill>
                  <a:srgbClr val="002060"/>
                </a:solidFill>
              </a:rPr>
              <a:t>Тихо в комнату войдет</a:t>
            </a:r>
            <a:r>
              <a:rPr lang="en-US" sz="1600" dirty="0">
                <a:solidFill>
                  <a:srgbClr val="002060"/>
                </a:solidFill>
              </a:rPr>
              <a:t>,</a:t>
            </a:r>
          </a:p>
          <a:p>
            <a:r>
              <a:rPr lang="ru-RU" sz="1600" dirty="0">
                <a:solidFill>
                  <a:srgbClr val="002060"/>
                </a:solidFill>
              </a:rPr>
              <a:t>Замурлычет</a:t>
            </a:r>
            <a:r>
              <a:rPr lang="en-US" sz="1600" dirty="0">
                <a:solidFill>
                  <a:srgbClr val="002060"/>
                </a:solidFill>
              </a:rPr>
              <a:t>,</a:t>
            </a:r>
            <a:r>
              <a:rPr lang="ru-RU" sz="1600" dirty="0">
                <a:solidFill>
                  <a:srgbClr val="002060"/>
                </a:solidFill>
              </a:rPr>
              <a:t>запоет.</a:t>
            </a:r>
          </a:p>
        </p:txBody>
      </p:sp>
      <p:pic>
        <p:nvPicPr>
          <p:cNvPr id="3076" name="Picture 4" descr="http://dobro-vet.ru/wp-content/uploads/sterilca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97210" y="3789040"/>
            <a:ext cx="2784865" cy="1864063"/>
          </a:xfrm>
          <a:prstGeom prst="rect">
            <a:avLst/>
          </a:prstGeom>
          <a:noFill/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AF9E1F0-630B-4371-A524-DE0FFE4ED4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0160" y="4253736"/>
            <a:ext cx="2085013" cy="11949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</TotalTime>
  <Words>189</Words>
  <Application>Microsoft Office PowerPoint</Application>
  <PresentationFormat>Экран (4:3)</PresentationFormat>
  <Paragraphs>46</Paragraphs>
  <Slides>14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 Новиков</dc:creator>
  <cp:lastModifiedBy>Пекабоярня</cp:lastModifiedBy>
  <cp:revision>66</cp:revision>
  <dcterms:created xsi:type="dcterms:W3CDTF">2019-11-30T13:00:30Z</dcterms:created>
  <dcterms:modified xsi:type="dcterms:W3CDTF">2019-12-22T17:02:02Z</dcterms:modified>
</cp:coreProperties>
</file>