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EA866-0797-46DA-B1A0-D680FC2B5CB8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038C3-5FA4-4784-8CE0-8858C9075E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EA866-0797-46DA-B1A0-D680FC2B5CB8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038C3-5FA4-4784-8CE0-8858C9075E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EA866-0797-46DA-B1A0-D680FC2B5CB8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038C3-5FA4-4784-8CE0-8858C9075E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EA866-0797-46DA-B1A0-D680FC2B5CB8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038C3-5FA4-4784-8CE0-8858C9075E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EA866-0797-46DA-B1A0-D680FC2B5CB8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038C3-5FA4-4784-8CE0-8858C9075E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EA866-0797-46DA-B1A0-D680FC2B5CB8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038C3-5FA4-4784-8CE0-8858C9075E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EA866-0797-46DA-B1A0-D680FC2B5CB8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038C3-5FA4-4784-8CE0-8858C9075E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EA866-0797-46DA-B1A0-D680FC2B5CB8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038C3-5FA4-4784-8CE0-8858C9075E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EA866-0797-46DA-B1A0-D680FC2B5CB8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038C3-5FA4-4784-8CE0-8858C9075E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EA866-0797-46DA-B1A0-D680FC2B5CB8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038C3-5FA4-4784-8CE0-8858C9075E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CEA866-0797-46DA-B1A0-D680FC2B5CB8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2038C3-5FA4-4784-8CE0-8858C9075E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CEA866-0797-46DA-B1A0-D680FC2B5CB8}" type="datetimeFigureOut">
              <a:rPr lang="ru-RU" smtClean="0"/>
              <a:t>18.03.2019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2038C3-5FA4-4784-8CE0-8858C9075ED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259632" y="2564904"/>
            <a:ext cx="691276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err="1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ендерный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подход в коррекции речи</a:t>
            </a: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у детей дошкольного возраста 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2483768" y="476672"/>
            <a:ext cx="309634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/>
          </a:p>
        </p:txBody>
      </p:sp>
      <p:sp>
        <p:nvSpPr>
          <p:cNvPr id="3" name="TextBox 2"/>
          <p:cNvSpPr txBox="1"/>
          <p:nvPr/>
        </p:nvSpPr>
        <p:spPr>
          <a:xfrm>
            <a:off x="1115616" y="138118"/>
            <a:ext cx="662473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ГБДОУ детский сад № 126 комбинированного вида Выборгского района Санкт - Петербурга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313521" y="4653136"/>
            <a:ext cx="46085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Выполнила: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учитель-логопед Н. А. Голубятникова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69305" y="5949280"/>
            <a:ext cx="424847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Санкт - Петербург</a:t>
            </a:r>
          </a:p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2019 март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54874" y="1812032"/>
            <a:ext cx="604867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Консультация для педагогов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538163" y="-1611560"/>
            <a:ext cx="8605837" cy="1260475"/>
          </a:xfrm>
        </p:spPr>
        <p:txBody>
          <a:bodyPr>
            <a:normAutofit fontScale="90000"/>
          </a:bodyPr>
          <a:lstStyle/>
          <a:p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Условные </a:t>
            </a:r>
            <a:r>
              <a:rPr lang="ru-RU" altLang="ru-RU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гендерные</a:t>
            </a:r>
            <a:r>
              <a:rPr lang="ru-RU" alt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различия мальчиков и девочек:</a:t>
            </a:r>
            <a:br>
              <a:rPr lang="ru-RU" alt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altLang="ru-RU" sz="40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На психологическом уровне</a:t>
            </a:r>
            <a:r>
              <a:rPr lang="ru-RU" altLang="ru-RU" sz="4000" b="1" u="sng" dirty="0" smtClean="0"/>
              <a:t/>
            </a:r>
            <a:br>
              <a:rPr lang="ru-RU" altLang="ru-RU" sz="4000" b="1" u="sng" dirty="0" smtClean="0"/>
            </a:br>
            <a:endParaRPr lang="ru-RU" altLang="ru-RU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2348880"/>
            <a:ext cx="4320480" cy="40626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Мальчики:</a:t>
            </a:r>
          </a:p>
          <a:p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* более развито правое полушарие, отвечающее за распознание и анализ зрительных образов;</a:t>
            </a:r>
            <a:b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* лёгкая адаптация к окружающей среде;</a:t>
            </a:r>
            <a:b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* имеют преимущественно долговременную память;</a:t>
            </a:r>
            <a:b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* обладают абстрактным мышлением;</a:t>
            </a:r>
            <a:b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* более развито восприятие форм и структур предметов;</a:t>
            </a:r>
            <a:b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* с трудом переносят стресс;</a:t>
            </a:r>
            <a:b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* обладают объективной самооценкой.</a:t>
            </a:r>
            <a:r>
              <a:rPr lang="ru-RU" altLang="ru-RU" b="1" dirty="0" smtClean="0"/>
              <a:t/>
            </a:r>
            <a:br>
              <a:rPr lang="ru-RU" altLang="ru-RU" b="1" dirty="0" smtClean="0"/>
            </a:br>
            <a:r>
              <a:rPr lang="ru-RU" altLang="ru-RU" dirty="0" smtClean="0"/>
              <a:t>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004048" y="2204864"/>
            <a:ext cx="3960440" cy="43396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Девочки:</a:t>
            </a:r>
          </a:p>
          <a:p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* более развито левое полушарие, обеспечивающее регуляцию речи и письма;</a:t>
            </a:r>
            <a:b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*  субъективная самооценка, так как упор делается на испытываемые чувства и переживания;</a:t>
            </a:r>
            <a:b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* развито наглядно – образное мышление;</a:t>
            </a:r>
            <a:b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* адаптация к среде проходит через переживания, иногда через эмоциональные срывы;</a:t>
            </a:r>
            <a:b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* легче переносят эмоциональный стресс;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1"/>
          <p:cNvSpPr>
            <a:spLocks noGrp="1"/>
          </p:cNvSpPr>
          <p:nvPr>
            <p:ph type="title"/>
          </p:nvPr>
        </p:nvSpPr>
        <p:spPr>
          <a:xfrm>
            <a:off x="323528" y="-1683568"/>
            <a:ext cx="8555037" cy="1136650"/>
          </a:xfrm>
        </p:spPr>
        <p:txBody>
          <a:bodyPr>
            <a:normAutofit fontScale="90000"/>
          </a:bodyPr>
          <a:lstStyle/>
          <a:p>
            <a:pPr algn="l"/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Различия на когнитивном </a:t>
            </a:r>
            <a:r>
              <a:rPr lang="ru-RU" altLang="ru-RU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уровне</a:t>
            </a:r>
            <a:r>
              <a:rPr lang="ru-RU" altLang="ru-RU" b="1" i="1" u="sng" dirty="0" smtClean="0">
                <a:solidFill>
                  <a:srgbClr val="0070C0"/>
                </a:solidFill>
              </a:rPr>
              <a:t/>
            </a:r>
            <a:br>
              <a:rPr lang="ru-RU" altLang="ru-RU" b="1" i="1" u="sng" dirty="0" smtClean="0">
                <a:solidFill>
                  <a:srgbClr val="0070C0"/>
                </a:solidFill>
              </a:rPr>
            </a:br>
            <a:r>
              <a:rPr lang="ru-RU" altLang="ru-RU" sz="2400" b="1" dirty="0" smtClean="0"/>
              <a:t/>
            </a:r>
            <a:br>
              <a:rPr lang="ru-RU" altLang="ru-RU" sz="2400" b="1" dirty="0" smtClean="0"/>
            </a:br>
            <a:r>
              <a:rPr lang="ru-RU" altLang="ru-RU" sz="2400" b="1" dirty="0" smtClean="0"/>
              <a:t/>
            </a:r>
            <a:br>
              <a:rPr lang="ru-RU" altLang="ru-RU" sz="2400" b="1" dirty="0" smtClean="0"/>
            </a:br>
            <a:r>
              <a:rPr lang="ru-RU" altLang="ru-RU" b="1" dirty="0" smtClean="0"/>
              <a:t/>
            </a:r>
            <a:br>
              <a:rPr lang="ru-RU" altLang="ru-RU" b="1" dirty="0" smtClean="0"/>
            </a:br>
            <a:endParaRPr lang="ru-RU" altLang="ru-RU" b="1" dirty="0" smtClean="0"/>
          </a:p>
        </p:txBody>
      </p:sp>
      <p:sp>
        <p:nvSpPr>
          <p:cNvPr id="6" name="Прямоугольник 5"/>
          <p:cNvSpPr/>
          <p:nvPr/>
        </p:nvSpPr>
        <p:spPr>
          <a:xfrm>
            <a:off x="179512" y="2204864"/>
            <a:ext cx="3888432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i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Мальчики</a:t>
            </a:r>
          </a:p>
          <a:p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* доминирует качественный подход к изучению учебного материала;</a:t>
            </a:r>
            <a:b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* синтетический подход, умение обобщать на рациональной основе;</a:t>
            </a:r>
            <a:b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* высокая скорость концентрации внимания;</a:t>
            </a:r>
            <a:b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* склонность к </a:t>
            </a:r>
            <a:r>
              <a:rPr lang="ru-RU" altLang="ru-RU" b="1" dirty="0" err="1" smtClean="0">
                <a:latin typeface="Times New Roman" pitchFamily="18" charset="0"/>
                <a:cs typeface="Times New Roman" pitchFamily="18" charset="0"/>
              </a:rPr>
              <a:t>диалогово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 – дискуссионной деятельности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3968" y="2132856"/>
            <a:ext cx="4572000" cy="295465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altLang="ru-RU" sz="24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Девочки</a:t>
            </a:r>
            <a:endParaRPr lang="ru-RU" altLang="ru-RU" sz="2400" b="1" i="1" u="sng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b="1" i="1" dirty="0" smtClean="0">
                <a:latin typeface="Times New Roman" pitchFamily="18" charset="0"/>
                <a:cs typeface="Times New Roman" pitchFamily="18" charset="0"/>
              </a:rPr>
              <a:t>*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доминирует количественный подход к изучению учебного материала;</a:t>
            </a:r>
            <a:b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* стройность и чёткость анализа;</a:t>
            </a:r>
            <a:b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* склонность к алгоритму; выполнению действия по шаблону;</a:t>
            </a:r>
            <a:b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* скорость внимания ниже, чем у мальчиков; </a:t>
            </a:r>
            <a:b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* пристрастие к монологу и повествованию</a:t>
            </a:r>
            <a:r>
              <a:rPr lang="ru-RU" altLang="ru-RU" b="1" dirty="0" smtClean="0"/>
              <a:t>;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251520" y="-1260475"/>
            <a:ext cx="8605837" cy="1260475"/>
          </a:xfrm>
        </p:spPr>
        <p:txBody>
          <a:bodyPr>
            <a:normAutofit fontScale="90000"/>
          </a:bodyPr>
          <a:lstStyle/>
          <a:p>
            <a:r>
              <a:rPr lang="ru-RU" altLang="ru-RU" b="1" i="1" u="sng" dirty="0" smtClean="0"/>
              <a:t/>
            </a:r>
            <a:br>
              <a:rPr lang="ru-RU" altLang="ru-RU" b="1" i="1" u="sng" dirty="0" smtClean="0"/>
            </a:br>
            <a:r>
              <a:rPr lang="ru-RU" altLang="ru-RU" b="1" i="1" u="sng" dirty="0" smtClean="0"/>
              <a:t/>
            </a:r>
            <a:br>
              <a:rPr lang="ru-RU" altLang="ru-RU" b="1" i="1" u="sng" dirty="0" smtClean="0"/>
            </a:br>
            <a:r>
              <a:rPr lang="ru-RU" altLang="ru-RU" b="1" i="1" u="sng" dirty="0" smtClean="0"/>
              <a:t/>
            </a:r>
            <a:br>
              <a:rPr lang="ru-RU" altLang="ru-RU" b="1" i="1" u="sng" dirty="0" smtClean="0"/>
            </a:br>
            <a:r>
              <a:rPr lang="ru-RU" altLang="ru-RU" b="1" i="1" u="sng" dirty="0" smtClean="0"/>
              <a:t/>
            </a:r>
            <a:br>
              <a:rPr lang="ru-RU" altLang="ru-RU" b="1" i="1" u="sng" dirty="0" smtClean="0"/>
            </a:br>
            <a:r>
              <a:rPr lang="ru-RU" altLang="ru-RU" b="1" i="1" u="sng" dirty="0" smtClean="0"/>
              <a:t/>
            </a:r>
            <a:br>
              <a:rPr lang="ru-RU" altLang="ru-RU" b="1" i="1" u="sng" dirty="0" smtClean="0"/>
            </a:br>
            <a:r>
              <a:rPr lang="ru-RU" altLang="ru-RU" b="1" i="1" u="sng" dirty="0" smtClean="0"/>
              <a:t/>
            </a:r>
            <a:br>
              <a:rPr lang="ru-RU" altLang="ru-RU" b="1" i="1" u="sng" dirty="0" smtClean="0"/>
            </a:br>
            <a:r>
              <a:rPr lang="ru-RU" altLang="ru-RU" b="1" i="1" u="sng" dirty="0" smtClean="0"/>
              <a:t/>
            </a:r>
            <a:br>
              <a:rPr lang="ru-RU" altLang="ru-RU" b="1" i="1" u="sng" dirty="0" smtClean="0"/>
            </a:br>
            <a:r>
              <a:rPr lang="ru-RU" altLang="ru-RU" b="1" i="1" u="sng" dirty="0" smtClean="0">
                <a:solidFill>
                  <a:srgbClr val="0070C0"/>
                </a:solidFill>
              </a:rPr>
              <a:t>Различия на поведенческом уровне</a:t>
            </a:r>
            <a:r>
              <a:rPr lang="ru-RU" altLang="ru-RU" dirty="0" smtClean="0">
                <a:solidFill>
                  <a:srgbClr val="0070C0"/>
                </a:solidFill>
              </a:rPr>
              <a:t/>
            </a:r>
            <a:br>
              <a:rPr lang="ru-RU" altLang="ru-RU" dirty="0" smtClean="0">
                <a:solidFill>
                  <a:srgbClr val="0070C0"/>
                </a:solidFill>
              </a:rPr>
            </a:br>
            <a:r>
              <a:rPr lang="ru-RU" altLang="ru-RU" dirty="0" smtClean="0"/>
              <a:t/>
            </a:r>
            <a:br>
              <a:rPr lang="ru-RU" altLang="ru-RU" dirty="0" smtClean="0"/>
            </a:br>
            <a:r>
              <a:rPr lang="ru-RU" altLang="ru-RU" sz="2400" b="1" dirty="0" smtClean="0"/>
              <a:t/>
            </a:r>
            <a:br>
              <a:rPr lang="ru-RU" altLang="ru-RU" sz="2400" b="1" dirty="0" smtClean="0"/>
            </a:br>
            <a:endParaRPr lang="ru-RU" altLang="ru-RU" sz="2400" b="1" dirty="0" smtClean="0"/>
          </a:p>
        </p:txBody>
      </p:sp>
      <p:sp>
        <p:nvSpPr>
          <p:cNvPr id="5" name="Прямоугольник 4"/>
          <p:cNvSpPr/>
          <p:nvPr/>
        </p:nvSpPr>
        <p:spPr>
          <a:xfrm>
            <a:off x="323528" y="1916832"/>
            <a:ext cx="3528392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Мальчики</a:t>
            </a:r>
          </a:p>
          <a:p>
            <a:r>
              <a:rPr lang="ru-RU" altLang="ru-RU" sz="1600" dirty="0" smtClean="0">
                <a:latin typeface="Times New Roman" pitchFamily="18" charset="0"/>
                <a:cs typeface="Times New Roman" pitchFamily="18" charset="0"/>
              </a:rPr>
              <a:t>* </a:t>
            </a: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более оптимистичны, открыты;</a:t>
            </a:r>
            <a:b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* более чёткое визуальное восприятие пространства, им интереснее смотреть иллюстрации, лепить, вырезать, конструировать;</a:t>
            </a:r>
            <a:endParaRPr lang="ru-RU" alt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* низкая способность демонстрировать социально одобряемые формы поведения</a:t>
            </a:r>
            <a:r>
              <a:rPr lang="ru-RU" altLang="ru-RU" b="1" dirty="0" smtClean="0"/>
              <a:t>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572000" y="1916832"/>
            <a:ext cx="4086200" cy="35086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altLang="ru-RU" sz="2400" b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Девочки</a:t>
            </a:r>
          </a:p>
          <a:p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* скрытны, послушнее, приветливее;</a:t>
            </a:r>
            <a:b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* раньше, чем мальчики понимают, какими их хотят видеть окружающие;</a:t>
            </a:r>
            <a:b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* высокий уровень чувствительности и социальной ответственности;</a:t>
            </a:r>
            <a:b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altLang="ru-RU" b="1" dirty="0" smtClean="0">
                <a:latin typeface="Times New Roman" pitchFamily="18" charset="0"/>
                <a:cs typeface="Times New Roman" pitchFamily="18" charset="0"/>
              </a:rPr>
              <a:t>* слуховой способ познания действительности, рано появляется интерес к чтению, любят петь, рассказывать стихи</a:t>
            </a:r>
            <a:r>
              <a:rPr lang="ru-RU" altLang="ru-RU" b="1" dirty="0" smtClean="0"/>
              <a:t>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741363" y="627063"/>
            <a:ext cx="8605837" cy="1260475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b="1" i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Приёмы и методы обучения </a:t>
            </a:r>
            <a:r>
              <a:rPr lang="ru-RU" b="1" i="1" dirty="0" smtClean="0">
                <a:solidFill>
                  <a:srgbClr val="7030A0"/>
                </a:solidFill>
                <a:latin typeface="Corbel" pitchFamily="34" charset="0"/>
                <a:cs typeface="Aharoni" pitchFamily="2" charset="-79"/>
              </a:rPr>
              <a:t/>
            </a:r>
            <a:br>
              <a:rPr lang="ru-RU" b="1" i="1" dirty="0" smtClean="0">
                <a:solidFill>
                  <a:srgbClr val="7030A0"/>
                </a:solidFill>
                <a:latin typeface="Corbel" pitchFamily="34" charset="0"/>
                <a:cs typeface="Aharoni" pitchFamily="2" charset="-79"/>
              </a:rPr>
            </a:br>
            <a:r>
              <a:rPr lang="ru-RU" dirty="0" smtClean="0">
                <a:solidFill>
                  <a:srgbClr val="7030A0"/>
                </a:solidFill>
                <a:latin typeface="Cambria" pitchFamily="18" charset="0"/>
                <a:cs typeface="Aharoni" pitchFamily="2" charset="-79"/>
              </a:rPr>
              <a:t/>
            </a:r>
            <a:br>
              <a:rPr lang="ru-RU" dirty="0" smtClean="0">
                <a:solidFill>
                  <a:srgbClr val="7030A0"/>
                </a:solidFill>
                <a:latin typeface="Cambria" pitchFamily="18" charset="0"/>
                <a:cs typeface="Aharoni" pitchFamily="2" charset="-79"/>
              </a:rPr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 smtClean="0"/>
          </a:p>
        </p:txBody>
      </p:sp>
      <p:sp>
        <p:nvSpPr>
          <p:cNvPr id="5" name="TextBox 4"/>
          <p:cNvSpPr txBox="1"/>
          <p:nvPr/>
        </p:nvSpPr>
        <p:spPr>
          <a:xfrm>
            <a:off x="107504" y="1052736"/>
            <a:ext cx="422201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МАЛЬЧИКОВ</a:t>
            </a:r>
          </a:p>
          <a:p>
            <a:pPr lvl="0">
              <a:buFont typeface="Arial" charset="0"/>
              <a:buChar char="•"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6" charset="0"/>
                <a:ea typeface="Microsoft YaHei" charset="-122"/>
              </a:rPr>
              <a:t>Высокий темп подачи материала в середине занятия</a:t>
            </a:r>
          </a:p>
          <a:p>
            <a:pPr>
              <a:buFont typeface="Arial" charset="0"/>
              <a:buChar char="•"/>
            </a:pPr>
            <a:r>
              <a:rPr lang="ru-RU" sz="1600" b="1" dirty="0">
                <a:solidFill>
                  <a:srgbClr val="000000"/>
                </a:solidFill>
                <a:latin typeface="Times New Roman" pitchFamily="16" charset="0"/>
                <a:ea typeface="Microsoft YaHei" charset="-122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6" charset="0"/>
                <a:ea typeface="Microsoft YaHei" charset="-122"/>
              </a:rPr>
              <a:t>Широкий спектр разнообразной нестандартно поданной информации и обновление задач</a:t>
            </a:r>
          </a:p>
          <a:p>
            <a:pPr>
              <a:buFont typeface="Arial" charset="0"/>
              <a:buChar char="•"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6" charset="0"/>
                <a:ea typeface="Microsoft YaHei" charset="-122"/>
              </a:rPr>
              <a:t> Большое количество логических заданий, соревновательных мероприятий</a:t>
            </a:r>
          </a:p>
          <a:p>
            <a:pPr>
              <a:buFont typeface="Arial" charset="0"/>
              <a:buChar char="•"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6" charset="0"/>
                <a:ea typeface="Microsoft YaHei" charset="-122"/>
              </a:rPr>
              <a:t> Минимальное повторение пройденного материала</a:t>
            </a:r>
          </a:p>
          <a:p>
            <a:pPr>
              <a:buFont typeface="Arial" charset="0"/>
              <a:buChar char="•"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6" charset="0"/>
                <a:ea typeface="Microsoft YaHei" charset="-122"/>
              </a:rPr>
              <a:t> Режим поисковой активности, самостоятельность принимаемых решений</a:t>
            </a:r>
          </a:p>
          <a:p>
            <a:pPr>
              <a:buFont typeface="Arial" charset="0"/>
              <a:buChar char="•"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6" charset="0"/>
                <a:ea typeface="Microsoft YaHei" charset="-122"/>
              </a:rPr>
              <a:t> Режим поисковой активности, самостоятельность принимаемых решений</a:t>
            </a:r>
          </a:p>
          <a:p>
            <a:pPr>
              <a:buFont typeface="Arial" charset="0"/>
              <a:buChar char="•"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6" charset="0"/>
                <a:ea typeface="Microsoft YaHei" charset="-122"/>
              </a:rPr>
              <a:t> Дозированная эмоциональность в подаче учебного материала</a:t>
            </a:r>
          </a:p>
          <a:p>
            <a:pPr>
              <a:buFont typeface="Arial" charset="0"/>
              <a:buChar char="•"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6" charset="0"/>
                <a:ea typeface="Microsoft YaHei" charset="-122"/>
              </a:rPr>
              <a:t> Групповые формы работы с обязательной сменой лидера</a:t>
            </a:r>
          </a:p>
          <a:p>
            <a:pPr>
              <a:buFont typeface="Arial" charset="0"/>
              <a:buChar char="•"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6" charset="0"/>
                <a:ea typeface="Microsoft YaHei" charset="-122"/>
              </a:rPr>
              <a:t> Оценка полученных результатов в дискуссиях (задание сложное, но у тебя получится, ты это можешь)</a:t>
            </a:r>
          </a:p>
          <a:p>
            <a:pPr lvl="0"/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6" charset="0"/>
              <a:ea typeface="Microsoft YaHei" charset="-122"/>
            </a:endParaRPr>
          </a:p>
          <a:p>
            <a:endParaRPr lang="ru-RU" sz="24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695265" y="1077322"/>
            <a:ext cx="4427984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ДЕВОЧЕК</a:t>
            </a:r>
          </a:p>
          <a:p>
            <a:pPr lvl="0">
              <a:buFont typeface="Arial" charset="0"/>
              <a:buChar char="•"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6" charset="0"/>
                <a:ea typeface="Microsoft YaHei" charset="-122"/>
              </a:rPr>
              <a:t>Размеренный темп занятия, быстрое включение, контакт с педагогом глаза в глаза</a:t>
            </a:r>
          </a:p>
          <a:p>
            <a:pPr>
              <a:buFont typeface="Arial" charset="0"/>
              <a:buChar char="•"/>
            </a:pPr>
            <a:r>
              <a:rPr lang="ru-RU" sz="1600" b="1" dirty="0">
                <a:solidFill>
                  <a:srgbClr val="000000"/>
                </a:solidFill>
                <a:latin typeface="Times New Roman" pitchFamily="16" charset="0"/>
                <a:ea typeface="Microsoft YaHei" charset="-122"/>
              </a:rPr>
              <a:t> </a:t>
            </a: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6" charset="0"/>
                <a:ea typeface="Microsoft YaHei" charset="-122"/>
              </a:rPr>
              <a:t>Предъявление нового материала с достаточным количеством  повторений</a:t>
            </a:r>
          </a:p>
          <a:p>
            <a:pPr>
              <a:buFont typeface="Arial" charset="0"/>
              <a:buChar char="•"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6" charset="0"/>
                <a:ea typeface="Microsoft YaHei" charset="-122"/>
              </a:rPr>
              <a:t> Дозированный объём и разнообразие нового материала, использование типовых заданий</a:t>
            </a:r>
          </a:p>
          <a:p>
            <a:pPr>
              <a:buFont typeface="Arial" charset="0"/>
              <a:buChar char="•"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6" charset="0"/>
                <a:ea typeface="Microsoft YaHei" charset="-122"/>
              </a:rPr>
              <a:t> Активное использование речевых навыков с объяснением, повторением, запоминанием и проговариванием правил</a:t>
            </a:r>
          </a:p>
          <a:p>
            <a:pPr>
              <a:buFont typeface="Arial" charset="0"/>
              <a:buChar char="•"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6" charset="0"/>
                <a:ea typeface="Microsoft YaHei" charset="-122"/>
              </a:rPr>
              <a:t> Обучение применению правил на практике</a:t>
            </a:r>
          </a:p>
          <a:p>
            <a:pPr>
              <a:buFont typeface="Arial" charset="0"/>
              <a:buChar char="•"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6" charset="0"/>
                <a:ea typeface="Microsoft YaHei" charset="-122"/>
              </a:rPr>
              <a:t> Использование большого количества наглядного материала</a:t>
            </a:r>
          </a:p>
          <a:p>
            <a:pPr>
              <a:buFont typeface="Arial" charset="0"/>
              <a:buChar char="•"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6" charset="0"/>
                <a:ea typeface="Microsoft YaHei" charset="-122"/>
              </a:rPr>
              <a:t> Обучение с опорой на зрительную память</a:t>
            </a:r>
          </a:p>
          <a:p>
            <a:pPr>
              <a:buFont typeface="Arial" charset="0"/>
              <a:buChar char="•"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6" charset="0"/>
                <a:ea typeface="Microsoft YaHei" charset="-122"/>
              </a:rPr>
              <a:t> Акцент на взаимопомощь в групповых формах работы</a:t>
            </a:r>
          </a:p>
          <a:p>
            <a:pPr>
              <a:buFont typeface="Arial" charset="0"/>
              <a:buChar char="•"/>
            </a:pPr>
            <a:r>
              <a:rPr kumimoji="0" lang="ru-RU" sz="1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6" charset="0"/>
                <a:ea typeface="Microsoft YaHei" charset="-122"/>
              </a:rPr>
              <a:t> Эмоциональная оценка выполненной работы (ты умница, у тебя всё получится, ты это уже делала), обозначение перспективы и значимости учебной деятельности.</a:t>
            </a:r>
          </a:p>
          <a:p>
            <a:pPr lvl="0"/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6" charset="0"/>
              <a:ea typeface="Microsoft YaHei" charset="-122"/>
            </a:endParaRPr>
          </a:p>
          <a:p>
            <a:endParaRPr lang="ru-RU" sz="16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400" b="1" i="1" dirty="0" smtClean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1259632" y="260648"/>
            <a:ext cx="712879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РАЗВИТИЕ РЕЧЕВОГО ДЫХАНИЯ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23528" y="836712"/>
            <a:ext cx="338437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МАЛЬЧИКИ</a:t>
            </a:r>
          </a:p>
          <a:p>
            <a:pPr>
              <a:buFont typeface="Arial" charset="0"/>
              <a:buChar char="•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«Забей мяч в ворота»</a:t>
            </a:r>
          </a:p>
          <a:p>
            <a:pPr>
              <a:buFont typeface="Arial" charset="0"/>
              <a:buChar char="•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«Плывите кораблики»</a:t>
            </a:r>
          </a:p>
          <a:p>
            <a:pPr>
              <a:buFont typeface="Arial" charset="0"/>
              <a:buChar char="•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«Фокус»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5220072" y="4509120"/>
            <a:ext cx="324036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ДЕВОЧКИ</a:t>
            </a:r>
          </a:p>
          <a:p>
            <a:pPr>
              <a:buFont typeface="Arial" charset="0"/>
              <a:buChar char="•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«Золушка»</a:t>
            </a:r>
          </a:p>
          <a:p>
            <a:pPr>
              <a:buFont typeface="Arial" charset="0"/>
              <a:buChar char="•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«В гости к бабушке»</a:t>
            </a:r>
          </a:p>
          <a:p>
            <a:pPr>
              <a:buFont typeface="Arial" charset="0"/>
              <a:buChar char="•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«Язычок пошёл гулять»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83568" y="3284984"/>
            <a:ext cx="79208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АРТИКУЛЯЦИОННАЯ ГИМНАСТИКА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11560" y="4365104"/>
            <a:ext cx="3384376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МАЛЬЧИКИ</a:t>
            </a:r>
          </a:p>
          <a:p>
            <a:pPr>
              <a:buFont typeface="Arial" charset="0"/>
              <a:buChar char="•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«Отремонтируем квартиру»</a:t>
            </a:r>
          </a:p>
          <a:p>
            <a:pPr>
              <a:buFont typeface="Arial" charset="0"/>
              <a:buChar char="•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«Рыцари»</a:t>
            </a:r>
          </a:p>
          <a:p>
            <a:pPr>
              <a:buFont typeface="Arial" charset="0"/>
              <a:buChar char="•"/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«Язычок пошёл гулять»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580384" y="1061120"/>
            <a:ext cx="324036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ДЕВОЧКИ</a:t>
            </a:r>
          </a:p>
          <a:p>
            <a:pPr>
              <a:buFont typeface="Arial" charset="0"/>
              <a:buChar char="•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«Летите бабочки»</a:t>
            </a:r>
          </a:p>
          <a:p>
            <a:pPr>
              <a:buFont typeface="Arial" charset="0"/>
              <a:buChar char="•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«Остудим чай»</a:t>
            </a:r>
          </a:p>
          <a:p>
            <a:pPr>
              <a:buFont typeface="Arial" charset="0"/>
              <a:buChar char="•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«Фокус» 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71600" y="260648"/>
            <a:ext cx="7704856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РАЗВИТИЕ ЛЕКСИКО-ГРАММАТИЧЕСКОГО СТРОЯ РЕЧИ</a:t>
            </a: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РАЗВИТИЕ СВЯЗНОЙ РЕЧИ</a:t>
            </a:r>
          </a:p>
          <a:p>
            <a:pPr algn="ctr"/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220072" y="1988840"/>
            <a:ext cx="324036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ДЕВОЧКИ</a:t>
            </a:r>
          </a:p>
          <a:p>
            <a:pPr>
              <a:buFont typeface="Arial" charset="0"/>
              <a:buChar char="•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Используется речевой материал подходящий по содержанию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девочки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– магазин, одежда, искусство, животные, и т. д.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9552" y="1916832"/>
            <a:ext cx="3384376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МАЛЬЧИКИ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Используется речевой материала подходящий по содержанию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для мальчика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– транспорт, инструменты, спортивная тематика, животные, и т. д. 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Picture 2" descr="http://img1.labirint.ru/books/67793/scrn_big_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077072"/>
            <a:ext cx="2040693" cy="1402976"/>
          </a:xfrm>
          <a:prstGeom prst="rect">
            <a:avLst/>
          </a:prstGeom>
          <a:noFill/>
        </p:spPr>
      </p:pic>
      <p:pic>
        <p:nvPicPr>
          <p:cNvPr id="17" name="Picture 4" descr="http://steshka.ru/wp-content/uploads/2015/05/syuzhetnye_kartinki_dlya_detey_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35696" y="5157192"/>
            <a:ext cx="1894947" cy="1440160"/>
          </a:xfrm>
          <a:prstGeom prst="rect">
            <a:avLst/>
          </a:prstGeom>
          <a:noFill/>
        </p:spPr>
      </p:pic>
      <p:pic>
        <p:nvPicPr>
          <p:cNvPr id="7174" name="Picture 6" descr="https://2.bp.blogspot.com/-yhD1kLWkDzg/W4vDYUmYwMI/AAAAAAAAC78/_cYLGjfwDe42QUN9F7DlbE2Iejzn67BIgCLcBGAs/s1600/CCF03122011_0001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4221088"/>
            <a:ext cx="1927748" cy="1391593"/>
          </a:xfrm>
          <a:prstGeom prst="rect">
            <a:avLst/>
          </a:prstGeom>
          <a:noFill/>
        </p:spPr>
      </p:pic>
      <p:pic>
        <p:nvPicPr>
          <p:cNvPr id="7176" name="Picture 8" descr="https://s.neznaka.ru/images/original/23/678698/5510f069e8b70edc068ba2b4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300192" y="5157192"/>
            <a:ext cx="2232248" cy="1450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71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71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1691680" y="1196752"/>
            <a:ext cx="648072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br>
              <a:rPr lang="ru-RU" sz="4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800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 descr="http://thelib.ru/books/00/15/08/00150811/ris008_2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67744" y="1988840"/>
            <a:ext cx="4762500" cy="4333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411</Words>
  <Application>Microsoft Office PowerPoint</Application>
  <PresentationFormat>Экран (4:3)</PresentationFormat>
  <Paragraphs>74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Презентация PowerPoint</vt:lpstr>
      <vt:lpstr>        Условные гендерные различия мальчиков и девочек: На психологическом уровне </vt:lpstr>
      <vt:lpstr>         Различия на когнитивном уровне    </vt:lpstr>
      <vt:lpstr>       Различия на поведенческом уровне   </vt:lpstr>
      <vt:lpstr>    Приёмы и методы обучения      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Acer5250</dc:creator>
  <cp:lastModifiedBy>Надежда Голубятникова</cp:lastModifiedBy>
  <cp:revision>20</cp:revision>
  <dcterms:created xsi:type="dcterms:W3CDTF">2019-03-17T07:51:08Z</dcterms:created>
  <dcterms:modified xsi:type="dcterms:W3CDTF">2019-03-18T14:41:38Z</dcterms:modified>
</cp:coreProperties>
</file>