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70" r:id="rId12"/>
    <p:sldId id="271" r:id="rId13"/>
    <p:sldId id="273" r:id="rId14"/>
    <p:sldId id="274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1075427-F3D1-4E5C-A81B-41C6B99BE80A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F081F96-3844-4F5B-BDE1-F841E340B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75427-F3D1-4E5C-A81B-41C6B99BE80A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081F96-3844-4F5B-BDE1-F841E340B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1075427-F3D1-4E5C-A81B-41C6B99BE80A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F081F96-3844-4F5B-BDE1-F841E340B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80623-F491-4D4B-B94B-968B706871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9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895C2-008C-47C6-9BF1-4E581D049B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B5C53B-F669-4B23-9461-363A7D517B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75427-F3D1-4E5C-A81B-41C6B99BE80A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081F96-3844-4F5B-BDE1-F841E340B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075427-F3D1-4E5C-A81B-41C6B99BE80A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F081F96-3844-4F5B-BDE1-F841E340B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75427-F3D1-4E5C-A81B-41C6B99BE80A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081F96-3844-4F5B-BDE1-F841E340B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75427-F3D1-4E5C-A81B-41C6B99BE80A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081F96-3844-4F5B-BDE1-F841E340B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75427-F3D1-4E5C-A81B-41C6B99BE80A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081F96-3844-4F5B-BDE1-F841E340B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1075427-F3D1-4E5C-A81B-41C6B99BE80A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081F96-3844-4F5B-BDE1-F841E340B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75427-F3D1-4E5C-A81B-41C6B99BE80A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081F96-3844-4F5B-BDE1-F841E340B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075427-F3D1-4E5C-A81B-41C6B99BE80A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F081F96-3844-4F5B-BDE1-F841E340B0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6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1075427-F3D1-4E5C-A81B-41C6B99BE80A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F081F96-3844-4F5B-BDE1-F841E340B0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Культура России – </a:t>
            </a:r>
            <a:br>
              <a:rPr lang="ru-RU" dirty="0" smtClean="0"/>
            </a:br>
            <a:r>
              <a:rPr lang="ru-RU" dirty="0" smtClean="0"/>
              <a:t>наш стратегический потенциал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Материалы для подготовки  к ЕГЭ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7207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Архитектура</a:t>
            </a: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4122218" cy="3091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214942" y="1"/>
            <a:ext cx="2899303" cy="2928934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857488" y="3214686"/>
            <a:ext cx="2714644" cy="3455411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28596" y="592933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Софийский собор. </a:t>
            </a:r>
          </a:p>
          <a:p>
            <a:r>
              <a:rPr lang="ru-RU" b="1" dirty="0" smtClean="0"/>
              <a:t>Киев. </a:t>
            </a:r>
          </a:p>
          <a:p>
            <a:r>
              <a:rPr lang="ru-RU" b="1" dirty="0" smtClean="0"/>
              <a:t>XI век</a:t>
            </a:r>
            <a:endParaRPr lang="ru-RU" b="1" dirty="0"/>
          </a:p>
        </p:txBody>
      </p: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643562" y="2857496"/>
            <a:ext cx="35004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dirty="0"/>
              <a:t>Софийский собор. </a:t>
            </a:r>
            <a:endParaRPr lang="en-US" sz="2000" b="1" dirty="0"/>
          </a:p>
          <a:p>
            <a:r>
              <a:rPr lang="ru-RU" sz="2000" b="1" dirty="0"/>
              <a:t>Новгород, 1045 - 1050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0034" y="4071942"/>
            <a:ext cx="2643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Церковь Покрова Богородицы( Десятинная церковь) , 989 г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75079" y="3929066"/>
            <a:ext cx="3106920" cy="220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000760" y="6286520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«Золотые ворота»Киева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Живопись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257675" cy="5500688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техники: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/>
              <a:t>Икона</a:t>
            </a:r>
            <a:r>
              <a:rPr lang="ru-RU" sz="2400" b="1" i="1" dirty="0" smtClean="0"/>
              <a:t> –</a:t>
            </a:r>
            <a:r>
              <a:rPr lang="ru-RU" sz="2400" dirty="0" smtClean="0"/>
              <a:t> станковое произведение, выполненное на досках, масляными красками.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/>
              <a:t>Мозаика</a:t>
            </a:r>
            <a:r>
              <a:rPr lang="ru-RU" sz="2400" b="1" i="1" dirty="0" smtClean="0"/>
              <a:t> –</a:t>
            </a:r>
            <a:r>
              <a:rPr lang="ru-RU" sz="2400" dirty="0" smtClean="0"/>
              <a:t> создание изображения из кусочков цветной</a:t>
            </a:r>
            <a:r>
              <a:rPr lang="en-US" sz="2400" dirty="0" smtClean="0"/>
              <a:t> c</a:t>
            </a:r>
            <a:r>
              <a:rPr lang="ru-RU" sz="2400" dirty="0" smtClean="0"/>
              <a:t>мальты</a:t>
            </a:r>
            <a:r>
              <a:rPr lang="en-US" sz="2400" dirty="0" smtClean="0"/>
              <a:t> </a:t>
            </a:r>
            <a:r>
              <a:rPr lang="ru-RU" sz="2400" dirty="0" smtClean="0"/>
              <a:t>(непрозрачного стекла), минералов, мрамора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/>
              <a:t>Фреска </a:t>
            </a:r>
            <a:r>
              <a:rPr lang="ru-RU" sz="2400" b="1" i="1" dirty="0" smtClean="0"/>
              <a:t>–</a:t>
            </a:r>
            <a:r>
              <a:rPr lang="ru-RU" sz="2400" dirty="0" smtClean="0"/>
              <a:t> живопись по сырой штукатурке водяными красками</a:t>
            </a:r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endParaRPr lang="ru-RU" dirty="0" smtClean="0"/>
          </a:p>
        </p:txBody>
      </p:sp>
      <p:pic>
        <p:nvPicPr>
          <p:cNvPr id="22533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286380" y="428604"/>
            <a:ext cx="3071813" cy="464343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8677" name="TextBox 9"/>
          <p:cNvSpPr txBox="1">
            <a:spLocks noChangeArrowheads="1"/>
          </p:cNvSpPr>
          <p:nvPr/>
        </p:nvSpPr>
        <p:spPr bwMode="auto">
          <a:xfrm>
            <a:off x="5643570" y="5429264"/>
            <a:ext cx="2833688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/>
              <a:t>Великая Панагия – </a:t>
            </a:r>
          </a:p>
          <a:p>
            <a:r>
              <a:rPr lang="ru-RU" sz="2000" b="1" dirty="0"/>
              <a:t>Ярославская </a:t>
            </a:r>
            <a:r>
              <a:rPr lang="ru-RU" sz="2000" b="1" dirty="0" err="1"/>
              <a:t>Оранта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1114 - около 1224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Живопись: икона</a:t>
            </a: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3557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" y="1285875"/>
            <a:ext cx="3001963" cy="45005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9700" name="Содержимое 7"/>
          <p:cNvSpPr>
            <a:spLocks noGrp="1"/>
          </p:cNvSpPr>
          <p:nvPr>
            <p:ph sz="half" idx="2"/>
          </p:nvPr>
        </p:nvSpPr>
        <p:spPr>
          <a:xfrm>
            <a:off x="4214810" y="1000108"/>
            <a:ext cx="4038600" cy="51260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/>
              <a:t>Особенности иконописи:</a:t>
            </a:r>
          </a:p>
          <a:p>
            <a:pPr eaLnBrk="1" hangingPunct="1"/>
            <a:r>
              <a:rPr lang="ru-RU" dirty="0" smtClean="0"/>
              <a:t>обратная перспектива, </a:t>
            </a:r>
          </a:p>
          <a:p>
            <a:pPr eaLnBrk="1" hangingPunct="1"/>
            <a:r>
              <a:rPr lang="ru-RU" dirty="0" smtClean="0"/>
              <a:t>ирреальный фон, </a:t>
            </a:r>
          </a:p>
          <a:p>
            <a:pPr eaLnBrk="1" hangingPunct="1"/>
            <a:r>
              <a:rPr lang="ru-RU" dirty="0" smtClean="0"/>
              <a:t>символика цвета. </a:t>
            </a:r>
          </a:p>
          <a:p>
            <a:pPr eaLnBrk="1" hangingPunct="1">
              <a:buFontTx/>
              <a:buNone/>
            </a:pPr>
            <a:r>
              <a:rPr lang="ru-RU" dirty="0" smtClean="0"/>
              <a:t>Первоначально преобладали византийские образы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8625" y="5929313"/>
            <a:ext cx="48990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Владимирская икона Божьей матери</a:t>
            </a:r>
          </a:p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XII век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Живопись: мозаика</a:t>
            </a: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560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20738" y="1357313"/>
            <a:ext cx="3465512" cy="452596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6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29188" y="1285875"/>
            <a:ext cx="3571875" cy="45259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357188" y="6000750"/>
            <a:ext cx="385762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Архангел</a:t>
            </a:r>
          </a:p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Киев, Святая София, XI век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29188" y="5857875"/>
            <a:ext cx="36671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Оранта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Киев, Святая София, XI век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1357290" y="0"/>
            <a:ext cx="749935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Живопись:</a:t>
            </a:r>
            <a:r>
              <a:rPr lang="en-US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фреска</a:t>
            </a:r>
            <a:endParaRPr lang="ru-RU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26629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85875"/>
            <a:ext cx="4214813" cy="41973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30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50" y="1828800"/>
            <a:ext cx="4643438" cy="4068763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214313" y="5572125"/>
            <a:ext cx="4073525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Святитель Николай, Новгород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XII век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14875" y="5929313"/>
            <a:ext cx="40465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Семейство Ярослава Мудрого</a:t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Киев, Святая София, XI век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6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chemeClr val="tx2">
                    <a:satMod val="130000"/>
                  </a:schemeClr>
                </a:solidFill>
              </a:rPr>
              <a:t>7. Ремесло и декоративно-прикладное искусство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half" idx="1"/>
          </p:nvPr>
        </p:nvSpPr>
        <p:spPr>
          <a:xfrm>
            <a:off x="457200" y="1071563"/>
            <a:ext cx="4038600" cy="5572125"/>
          </a:xfrm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Зернь</a:t>
            </a:r>
            <a:r>
              <a:rPr lang="ru-RU" sz="2200" dirty="0" smtClean="0"/>
              <a:t>: на изделие напаивался узор, состоящий из множества мельчайших шариков-зернышек.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Скань: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200" dirty="0" smtClean="0"/>
              <a:t>орнамент или рисунок наносили тонкой золотой или серебряной проволокой, которую также напаивали на металлическую поверхность.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Перегородчатая   эмаль: </a:t>
            </a:r>
            <a:r>
              <a:rPr lang="ru-RU" sz="2200" dirty="0" smtClean="0"/>
              <a:t>промежутки между перегородками заполняли разноцветной эмалью;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000" dirty="0"/>
          </a:p>
        </p:txBody>
      </p:sp>
      <p:pic>
        <p:nvPicPr>
          <p:cNvPr id="27653" name="Picture 5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86313" y="1071563"/>
            <a:ext cx="4357687" cy="250031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4" name="Picture 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tretch>
            <a:fillRect/>
          </a:stretch>
        </p:blipFill>
        <p:spPr>
          <a:xfrm>
            <a:off x="5797805" y="3938588"/>
            <a:ext cx="1739389" cy="21875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Культура России </a:t>
            </a:r>
            <a:br>
              <a:rPr lang="ru-RU" dirty="0" smtClean="0"/>
            </a:br>
            <a:r>
              <a:rPr lang="ru-RU" dirty="0" smtClean="0"/>
              <a:t>Древнерусского государства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500166" y="2357430"/>
            <a:ext cx="69294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Выделяют три периода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культуру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восточных славян (языческое мировоззрение),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культуру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Киевской Руси (синтез достижений восточного славянства и христианской культуры Византии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культуру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периода раздробленности (на базе культуры Киевской Руси складываются культурно-художественные школы как местные варианты культуры древнерусской народности.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Грамотность и образование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571612"/>
            <a:ext cx="4038600" cy="4525963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b="1" i="1" dirty="0" smtClean="0"/>
              <a:t>Глаголица</a:t>
            </a:r>
            <a:r>
              <a:rPr lang="ru-RU" sz="2800" dirty="0" smtClean="0"/>
              <a:t>  – </a:t>
            </a:r>
            <a:r>
              <a:rPr lang="ru-RU" sz="2800" b="1" dirty="0" smtClean="0"/>
              <a:t>основа дохристианской письменности</a:t>
            </a:r>
          </a:p>
          <a:p>
            <a:pPr marL="365760" indent="-256032">
              <a:buFont typeface="Wingdings 3"/>
              <a:buChar char=""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Кириллица</a:t>
            </a: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 </a:t>
            </a:r>
            <a:r>
              <a:rPr lang="en-US" sz="2800" dirty="0" smtClean="0"/>
              <a:t>IX </a:t>
            </a:r>
            <a:r>
              <a:rPr lang="ru-RU" sz="2800" dirty="0" smtClean="0"/>
              <a:t>век, </a:t>
            </a:r>
            <a:r>
              <a:rPr lang="ru-RU" sz="2800" b="1" dirty="0" smtClean="0"/>
              <a:t>Кирилл и </a:t>
            </a:r>
            <a:r>
              <a:rPr lang="ru-RU" sz="2800" b="1" dirty="0" err="1" smtClean="0"/>
              <a:t>Мефодий</a:t>
            </a:r>
            <a:r>
              <a:rPr lang="ru-RU" sz="2800" b="1" dirty="0" smtClean="0"/>
              <a:t>– более позднее явление, привнесенное из Византии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500174"/>
            <a:ext cx="4826225" cy="3667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5435600" y="6092825"/>
            <a:ext cx="18473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357686" y="521495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Азбука кириллицы: новгородская берестяная грамота № 591 (1025—1050 гг.) и её прорисовка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4905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Грамотность и образование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125538"/>
            <a:ext cx="4392613" cy="5399087"/>
          </a:xfrm>
        </p:spPr>
        <p:txBody>
          <a:bodyPr>
            <a:normAutofit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800" b="1" i="1" dirty="0" smtClean="0"/>
              <a:t>Берестяные грамоты</a:t>
            </a:r>
            <a:r>
              <a:rPr lang="ru-RU" sz="2800" dirty="0" smtClean="0"/>
              <a:t> (Новгород)</a:t>
            </a:r>
          </a:p>
          <a:p>
            <a:pPr marL="365760" indent="-256032">
              <a:buFont typeface="Wingdings 3"/>
              <a:buChar char=""/>
              <a:defRPr/>
            </a:pPr>
            <a:r>
              <a:rPr lang="ru-RU" sz="2800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Граффити – надписи на стенах</a:t>
            </a:r>
          </a:p>
          <a:p>
            <a:pPr marL="365760" indent="-256032">
              <a:buFont typeface="Wingdings 3"/>
              <a:buChar char=""/>
              <a:defRPr/>
            </a:pPr>
            <a:r>
              <a:rPr lang="ru-RU" sz="2800" dirty="0" smtClean="0"/>
              <a:t>Школы </a:t>
            </a:r>
            <a:r>
              <a:rPr lang="ru-RU" sz="2800" dirty="0"/>
              <a:t>– при церквах, позднее – при </a:t>
            </a:r>
            <a:r>
              <a:rPr lang="ru-RU" sz="2800" dirty="0" smtClean="0"/>
              <a:t>монастырях</a:t>
            </a:r>
          </a:p>
          <a:p>
            <a:pPr marL="365760" indent="-256032">
              <a:buFont typeface="Wingdings 3"/>
              <a:buChar char=""/>
              <a:defRPr/>
            </a:pPr>
            <a:r>
              <a:rPr lang="en-US" sz="2800" b="1" i="1" dirty="0" smtClean="0"/>
              <a:t>X</a:t>
            </a:r>
            <a:r>
              <a:rPr lang="ru-RU" sz="2800" b="1" i="1" dirty="0" smtClean="0"/>
              <a:t>- первые школы на </a:t>
            </a:r>
            <a:r>
              <a:rPr lang="ru-RU" sz="2800" b="1" i="1" dirty="0"/>
              <a:t>Р</a:t>
            </a:r>
            <a:r>
              <a:rPr lang="ru-RU" sz="2800" b="1" i="1" dirty="0" smtClean="0"/>
              <a:t>уси</a:t>
            </a:r>
            <a:endParaRPr lang="ru-RU" sz="2800" dirty="0"/>
          </a:p>
          <a:p>
            <a:pPr marL="365760" indent="-256032" eaLnBrk="1" fontAlgn="auto" hangingPunct="1">
              <a:spcAft>
                <a:spcPts val="0"/>
              </a:spcAft>
              <a:buNone/>
              <a:defRPr/>
            </a:pPr>
            <a:endParaRPr lang="ru-RU" sz="2800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i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174" name="Picture 1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00563" y="908050"/>
            <a:ext cx="4175125" cy="23050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3" name="Picture 11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4643438" y="3860800"/>
            <a:ext cx="4032250" cy="237648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4500563" y="3357563"/>
            <a:ext cx="44656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Берестяные грамота </a:t>
            </a:r>
            <a:r>
              <a:rPr lang="en-US" b="1"/>
              <a:t>IX </a:t>
            </a:r>
            <a:r>
              <a:rPr lang="ru-RU" b="1"/>
              <a:t>век Новгород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>
                <a:solidFill>
                  <a:schemeClr val="tx2">
                    <a:satMod val="130000"/>
                  </a:schemeClr>
                </a:solidFill>
              </a:rPr>
              <a:t>3. Письменная культура</a:t>
            </a:r>
          </a:p>
        </p:txBody>
      </p:sp>
      <p:pic>
        <p:nvPicPr>
          <p:cNvPr id="9221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628775"/>
            <a:ext cx="3168650" cy="446405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19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3643306" y="1643050"/>
            <a:ext cx="4824413" cy="5068888"/>
          </a:xfrm>
        </p:spPr>
        <p:txBody>
          <a:bodyPr>
            <a:normAutofit/>
          </a:bodyPr>
          <a:lstStyle/>
          <a:p>
            <a:pPr marL="365760" indent="-256032">
              <a:lnSpc>
                <a:spcPct val="90000"/>
              </a:lnSpc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Митрополит </a:t>
            </a:r>
            <a:r>
              <a:rPr lang="ru-RU" sz="2400" b="1" i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Иларион</a:t>
            </a:r>
            <a:r>
              <a:rPr lang="ru-RU" sz="2400" b="1" i="1" dirty="0" smtClean="0"/>
              <a:t> – </a:t>
            </a:r>
            <a:r>
              <a:rPr lang="ru-RU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«Слово о законе и благодати» (1048)</a:t>
            </a:r>
          </a:p>
          <a:p>
            <a:pPr marL="365760" indent="-256032">
              <a:lnSpc>
                <a:spcPct val="90000"/>
              </a:lnSpc>
              <a:buFont typeface="Wingdings 3"/>
              <a:buChar char=""/>
              <a:defRPr/>
            </a:pPr>
            <a:endParaRPr lang="ru-RU" sz="2400" b="1" i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5760" indent="-256032">
              <a:lnSpc>
                <a:spcPct val="90000"/>
              </a:lnSpc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2400" b="1" i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Жития</a:t>
            </a:r>
            <a:r>
              <a:rPr lang="ru-RU" sz="2400" b="1" i="1" dirty="0"/>
              <a:t> </a:t>
            </a:r>
            <a:r>
              <a:rPr lang="ru-RU" sz="2400" dirty="0" smtClean="0"/>
              <a:t>–повествования </a:t>
            </a:r>
            <a:r>
              <a:rPr lang="ru-RU" sz="2400" dirty="0"/>
              <a:t>о жизни и деяниях святых </a:t>
            </a:r>
          </a:p>
          <a:p>
            <a:pPr marL="365760" indent="-256032">
              <a:lnSpc>
                <a:spcPct val="90000"/>
              </a:lnSpc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 «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Сказание о Борисе и Глебе</a:t>
            </a: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»)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2400" b="1" i="1" dirty="0" smtClean="0"/>
              <a:t>Первая рукописная книга- Остромирово Евангелие( 1057 г) </a:t>
            </a:r>
            <a:endParaRPr lang="ru-RU" sz="2400" dirty="0" smtClean="0"/>
          </a:p>
          <a:p>
            <a:pPr marL="365760" indent="-256032" eaLnBrk="1" fontAlgn="auto" hangingPunct="1">
              <a:spcAft>
                <a:spcPts val="0"/>
              </a:spcAft>
              <a:buFontTx/>
              <a:buNone/>
              <a:defRPr/>
            </a:pPr>
            <a:endParaRPr lang="ru-RU" sz="2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268538" y="908050"/>
            <a:ext cx="50784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>А) Религиозная литература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tx2">
                    <a:satMod val="130000"/>
                  </a:schemeClr>
                </a:solidFill>
              </a:rPr>
              <a:t>Б) Историческая литература</a:t>
            </a:r>
          </a:p>
        </p:txBody>
      </p:sp>
      <p:sp>
        <p:nvSpPr>
          <p:cNvPr id="18435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412875"/>
            <a:ext cx="4244975" cy="5040313"/>
          </a:xfrm>
        </p:spPr>
        <p:txBody>
          <a:bodyPr/>
          <a:lstStyle/>
          <a:p>
            <a:pPr eaLnBrk="1" hangingPunct="1"/>
            <a:r>
              <a:rPr lang="ru-RU" sz="2800" b="1" dirty="0" smtClean="0"/>
              <a:t>Летопись</a:t>
            </a:r>
            <a:r>
              <a:rPr lang="ru-RU" sz="2800" dirty="0" smtClean="0"/>
              <a:t> – историческое произведение, запись событий по годам</a:t>
            </a:r>
          </a:p>
          <a:p>
            <a:pPr eaLnBrk="1" hangingPunct="1"/>
            <a:r>
              <a:rPr lang="ru-RU" sz="2800" b="1" i="1" dirty="0" smtClean="0"/>
              <a:t>Повесть временных лет</a:t>
            </a:r>
            <a:r>
              <a:rPr lang="ru-RU" sz="2800" dirty="0" smtClean="0"/>
              <a:t> (события с 860 до 1110 гг.), Нестор, 12 век</a:t>
            </a:r>
          </a:p>
        </p:txBody>
      </p:sp>
      <p:pic>
        <p:nvPicPr>
          <p:cNvPr id="12292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76825" y="1484313"/>
            <a:ext cx="3598863" cy="45370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437" name="Text Box 7"/>
          <p:cNvSpPr txBox="1">
            <a:spLocks noChangeArrowheads="1"/>
          </p:cNvSpPr>
          <p:nvPr/>
        </p:nvSpPr>
        <p:spPr bwMode="auto">
          <a:xfrm>
            <a:off x="5219700" y="6211888"/>
            <a:ext cx="38671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Изборник Святослава 1074 г</a:t>
            </a:r>
            <a:r>
              <a:rPr lang="ru-RU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chemeClr val="tx2">
                    <a:satMod val="130000"/>
                  </a:schemeClr>
                </a:solidFill>
              </a:rPr>
              <a:t>В) Светская литература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341438"/>
            <a:ext cx="4316412" cy="5256212"/>
          </a:xfrm>
        </p:spPr>
        <p:txBody>
          <a:bodyPr>
            <a:normAutofit lnSpcReduction="10000"/>
          </a:bodyPr>
          <a:lstStyle/>
          <a:p>
            <a:pPr marL="365760" indent="-256032">
              <a:buFont typeface="Wingdings 3"/>
              <a:buChar char=""/>
              <a:defRPr/>
            </a:pPr>
            <a:r>
              <a:rPr lang="ru-RU" sz="2800" b="1" i="1" dirty="0" smtClean="0"/>
              <a:t>Поучение</a:t>
            </a: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«Поучение Владимира Мономаха»</a:t>
            </a:r>
          </a:p>
          <a:p>
            <a:pPr marL="365760" indent="-256032" eaLnBrk="1" fontAlgn="auto" hangingPunct="1">
              <a:spcAft>
                <a:spcPts val="0"/>
              </a:spcAft>
              <a:buNone/>
              <a:defRPr/>
            </a:pPr>
            <a:r>
              <a:rPr lang="ru-RU" sz="2800" b="1" i="1" dirty="0" smtClean="0"/>
              <a:t>12 век</a:t>
            </a:r>
          </a:p>
          <a:p>
            <a:pPr marL="365760" indent="-256032">
              <a:buFont typeface="Wingdings 3"/>
              <a:buChar char=""/>
              <a:defRPr/>
            </a:pPr>
            <a:r>
              <a:rPr lang="ru-RU" sz="2800" b="1" i="1" dirty="0" smtClean="0"/>
              <a:t>Моление </a:t>
            </a: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«Моление Даниила </a:t>
            </a: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Заточника»</a:t>
            </a:r>
          </a:p>
          <a:p>
            <a:pPr marL="365760" indent="-256032"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13 век</a:t>
            </a:r>
            <a:endParaRPr lang="en-US" sz="2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5760" indent="-256032">
              <a:buNone/>
              <a:defRPr/>
            </a:pPr>
            <a:r>
              <a:rPr lang="ru-RU" sz="2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-Изборник Святослава 1073 г</a:t>
            </a:r>
            <a:endParaRPr lang="ru-RU" sz="28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365760" indent="-256032">
              <a:buFont typeface="Wingdings 3"/>
              <a:buChar char=""/>
              <a:defRPr/>
            </a:pPr>
            <a:r>
              <a:rPr lang="ru-RU" sz="2800" b="1" i="1" dirty="0" smtClean="0"/>
              <a:t>Слово </a:t>
            </a: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«Слово о полку Игореве» (1185 год)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z="2800" b="1" i="1" dirty="0" smtClean="0"/>
          </a:p>
        </p:txBody>
      </p:sp>
      <p:pic>
        <p:nvPicPr>
          <p:cNvPr id="13316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357686" y="1643050"/>
            <a:ext cx="4537075" cy="360521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>
                <a:solidFill>
                  <a:schemeClr val="tx2">
                    <a:satMod val="130000"/>
                  </a:schemeClr>
                </a:solidFill>
              </a:rPr>
              <a:t>4. Устное народное творчество</a:t>
            </a:r>
          </a:p>
        </p:txBody>
      </p:sp>
      <p:pic>
        <p:nvPicPr>
          <p:cNvPr id="14339" name="Picture 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268413"/>
            <a:ext cx="4038600" cy="3468687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84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429124" y="1000108"/>
            <a:ext cx="4316413" cy="5545137"/>
          </a:xfrm>
        </p:spPr>
        <p:txBody>
          <a:bodyPr/>
          <a:lstStyle/>
          <a:p>
            <a:pPr indent="-255588" eaLnBrk="1" hangingPunct="1">
              <a:lnSpc>
                <a:spcPct val="80000"/>
              </a:lnSpc>
              <a:buFontTx/>
              <a:buNone/>
            </a:pPr>
            <a:r>
              <a:rPr lang="ru-RU" sz="2400" b="1" i="1" dirty="0" smtClean="0"/>
              <a:t>Фольклор</a:t>
            </a:r>
            <a:r>
              <a:rPr lang="ru-RU" sz="2400" dirty="0" smtClean="0"/>
              <a:t> – совокупность обычаев, обрядов, песен и других явлений народного творчества</a:t>
            </a:r>
          </a:p>
          <a:p>
            <a:pPr indent="-255588" eaLnBrk="1" hangingPunct="1">
              <a:lnSpc>
                <a:spcPct val="80000"/>
              </a:lnSpc>
              <a:buFontTx/>
              <a:buNone/>
            </a:pPr>
            <a:r>
              <a:rPr lang="ru-RU" sz="2400" b="1" dirty="0" smtClean="0"/>
              <a:t>Былина - </a:t>
            </a:r>
            <a:r>
              <a:rPr lang="ru-RU" sz="2400" i="1" dirty="0" smtClean="0"/>
              <a:t>эпическая песня, охватывающая исторические события 11 - 14 веков. </a:t>
            </a:r>
          </a:p>
          <a:p>
            <a:pPr indent="-255588" eaLnBrk="1" hangingPunct="1">
              <a:lnSpc>
                <a:spcPct val="80000"/>
              </a:lnSpc>
              <a:buFontTx/>
              <a:buNone/>
            </a:pPr>
            <a:r>
              <a:rPr lang="ru-RU" sz="2400" i="1" dirty="0" smtClean="0"/>
              <a:t>Ведущее место среди былин занимают богатырские - воспевающие героев - защитников родины, отечества, наделенных любовью к своему народу - </a:t>
            </a:r>
            <a:r>
              <a:rPr lang="ru-RU" sz="2400" b="1" i="1" dirty="0" smtClean="0"/>
              <a:t>Илью Муромца, Добрыню Никитича, Алешу Поповича</a:t>
            </a:r>
            <a:r>
              <a:rPr lang="ru-RU" sz="2400" dirty="0" smtClean="0"/>
              <a:t> </a:t>
            </a:r>
          </a:p>
        </p:txBody>
      </p:sp>
      <p:sp>
        <p:nvSpPr>
          <p:cNvPr id="20485" name="Text Box 8"/>
          <p:cNvSpPr txBox="1">
            <a:spLocks noChangeArrowheads="1"/>
          </p:cNvSpPr>
          <p:nvPr/>
        </p:nvSpPr>
        <p:spPr bwMode="auto">
          <a:xfrm>
            <a:off x="900113" y="4843463"/>
            <a:ext cx="32067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Н.Н. Каразин. </a:t>
            </a:r>
          </a:p>
          <a:p>
            <a:r>
              <a:rPr lang="ru-RU" sz="2000" b="1"/>
              <a:t>Пир у князя Владимира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5405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Архитектура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1990" cy="411481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1508" name="Rectangle 8"/>
          <p:cNvSpPr>
            <a:spLocks noGrp="1" noChangeArrowheads="1"/>
          </p:cNvSpPr>
          <p:nvPr>
            <p:ph sz="half" idx="2"/>
          </p:nvPr>
        </p:nvSpPr>
        <p:spPr>
          <a:xfrm>
            <a:off x="4648200" y="1000125"/>
            <a:ext cx="4038600" cy="512603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b="1" dirty="0" smtClean="0"/>
              <a:t>X – XI </a:t>
            </a:r>
            <a:r>
              <a:rPr lang="ru-RU" b="1" dirty="0" smtClean="0"/>
              <a:t>века: </a:t>
            </a:r>
          </a:p>
          <a:p>
            <a:pPr eaLnBrk="1" hangingPunct="1"/>
            <a:r>
              <a:rPr lang="ru-RU" dirty="0" smtClean="0"/>
              <a:t>До конца </a:t>
            </a:r>
            <a:r>
              <a:rPr lang="en-US" dirty="0" smtClean="0"/>
              <a:t>XI </a:t>
            </a:r>
            <a:r>
              <a:rPr lang="ru-RU" dirty="0" smtClean="0"/>
              <a:t> века преобладает в зодчестве </a:t>
            </a:r>
            <a:r>
              <a:rPr lang="ru-RU" b="1" i="1" dirty="0" smtClean="0"/>
              <a:t>византийский стиль </a:t>
            </a:r>
            <a:r>
              <a:rPr lang="ru-RU" dirty="0" smtClean="0"/>
              <a:t>- тяжеловесные, массивные, обильно украшенные декором здания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57158" y="1714488"/>
            <a:ext cx="4103687" cy="33575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500034" y="528638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Крестово-купольная система</a:t>
            </a:r>
            <a:r>
              <a:rPr lang="ru-RU" dirty="0" smtClean="0"/>
              <a:t> </a:t>
            </a:r>
            <a:endParaRPr lang="en-US" dirty="0" smtClean="0"/>
          </a:p>
          <a:p>
            <a:r>
              <a:rPr lang="ru-RU" dirty="0" smtClean="0"/>
              <a:t>– система перекрытия церкви, </a:t>
            </a:r>
            <a:endParaRPr lang="en-US" dirty="0" smtClean="0"/>
          </a:p>
          <a:p>
            <a:r>
              <a:rPr lang="ru-RU" dirty="0" smtClean="0"/>
              <a:t>при которой в центре находится</a:t>
            </a:r>
            <a:endParaRPr lang="en-US" dirty="0" smtClean="0"/>
          </a:p>
          <a:p>
            <a:r>
              <a:rPr lang="ru-RU" dirty="0" smtClean="0"/>
              <a:t> купол, опирающийся на столбы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129</TotalTime>
  <Words>532</Words>
  <Application>Microsoft Office PowerPoint</Application>
  <PresentationFormat>Экран (4:3)</PresentationFormat>
  <Paragraphs>83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Культура России –  наш стратегический потенциал</vt:lpstr>
      <vt:lpstr>Культура России  Древнерусского государства</vt:lpstr>
      <vt:lpstr>2. Грамотность и образование</vt:lpstr>
      <vt:lpstr>2. Грамотность и образование</vt:lpstr>
      <vt:lpstr>3. Письменная культура</vt:lpstr>
      <vt:lpstr>Б) Историческая литература</vt:lpstr>
      <vt:lpstr>В) Светская литература</vt:lpstr>
      <vt:lpstr>4. Устное народное творчество</vt:lpstr>
      <vt:lpstr>5. Архитектура</vt:lpstr>
      <vt:lpstr>5. Архитектура</vt:lpstr>
      <vt:lpstr>6. Живопись</vt:lpstr>
      <vt:lpstr>6. Живопись: икона</vt:lpstr>
      <vt:lpstr>6. Живопись: мозаика</vt:lpstr>
      <vt:lpstr>6. Живопись: фреска</vt:lpstr>
      <vt:lpstr>7. Ремесло и декоративно-прикладное искусство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Культура России –  наш стратегический потенциал</dc:title>
  <dc:creator>Admin</dc:creator>
  <cp:lastModifiedBy>Admin</cp:lastModifiedBy>
  <cp:revision>20</cp:revision>
  <dcterms:created xsi:type="dcterms:W3CDTF">2012-12-07T16:57:08Z</dcterms:created>
  <dcterms:modified xsi:type="dcterms:W3CDTF">2019-12-22T16:49:07Z</dcterms:modified>
</cp:coreProperties>
</file>