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7" r:id="rId2"/>
    <p:sldId id="263" r:id="rId3"/>
    <p:sldId id="264" r:id="rId4"/>
    <p:sldId id="265" r:id="rId5"/>
    <p:sldId id="266" r:id="rId6"/>
    <p:sldId id="261" r:id="rId7"/>
    <p:sldId id="267" r:id="rId8"/>
    <p:sldId id="270" r:id="rId9"/>
    <p:sldId id="262" r:id="rId10"/>
    <p:sldId id="268" r:id="rId11"/>
    <p:sldId id="258" r:id="rId12"/>
    <p:sldId id="259" r:id="rId13"/>
    <p:sldId id="260" r:id="rId14"/>
    <p:sldId id="273" r:id="rId15"/>
    <p:sldId id="274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F9504-6E99-4076-BEBC-FAD54F8E65D6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DB318-C638-4AAA-87C4-2899C4029D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F9504-6E99-4076-BEBC-FAD54F8E65D6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DB318-C638-4AAA-87C4-2899C4029D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F9504-6E99-4076-BEBC-FAD54F8E65D6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DB318-C638-4AAA-87C4-2899C4029D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F9504-6E99-4076-BEBC-FAD54F8E65D6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DB318-C638-4AAA-87C4-2899C4029D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F9504-6E99-4076-BEBC-FAD54F8E65D6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DB318-C638-4AAA-87C4-2899C4029D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F9504-6E99-4076-BEBC-FAD54F8E65D6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DB318-C638-4AAA-87C4-2899C4029D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F9504-6E99-4076-BEBC-FAD54F8E65D6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DB318-C638-4AAA-87C4-2899C4029D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F9504-6E99-4076-BEBC-FAD54F8E65D6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DB318-C638-4AAA-87C4-2899C4029D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F9504-6E99-4076-BEBC-FAD54F8E65D6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DB318-C638-4AAA-87C4-2899C4029D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F9504-6E99-4076-BEBC-FAD54F8E65D6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DB318-C638-4AAA-87C4-2899C4029D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BF9504-6E99-4076-BEBC-FAD54F8E65D6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4DB318-C638-4AAA-87C4-2899C4029DF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BF9504-6E99-4076-BEBC-FAD54F8E65D6}" type="datetimeFigureOut">
              <a:rPr lang="ru-RU" smtClean="0"/>
              <a:pPr/>
              <a:t>11.11.2018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4DB318-C638-4AAA-87C4-2899C4029DF9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xmlns="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764949" y="833786"/>
            <a:ext cx="692951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</a:rPr>
              <a:t>Образовательный педагогический  проект</a:t>
            </a: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7676" y="386503"/>
            <a:ext cx="2306568" cy="172919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899592" y="2708920"/>
            <a:ext cx="7435502" cy="156966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«Копилка проектных задач к рабочей программе по изобразительному искусству для 4 класса»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3568" y="4797152"/>
            <a:ext cx="792319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 проекта:</a:t>
            </a:r>
          </a:p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учитель изобразительного искусства МАОУ «СОШ №5» Городского округа Балашиха</a:t>
            </a:r>
          </a:p>
          <a:p>
            <a:pPr algn="ctr"/>
            <a:r>
              <a:rPr lang="ru-RU" sz="20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Мордвинова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Оксана Вячеславовна, учитель высшей категории</a:t>
            </a:r>
            <a:endParaRPr lang="ru-RU" sz="20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50771"/>
            <a:ext cx="81003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Муниципальное автономное образовательное учреждение </a:t>
            </a:r>
          </a:p>
          <a:p>
            <a:pPr algn="ctr"/>
            <a:r>
              <a:rPr lang="ru-RU" b="1" dirty="0" smtClean="0"/>
              <a:t>Средняя образовательная школа №5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Этапы реализации проекта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51520" y="1628800"/>
          <a:ext cx="8568952" cy="49629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6854"/>
                <a:gridCol w="4382098"/>
              </a:tblGrid>
              <a:tr h="1488192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u="sng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этап. </a:t>
                      </a: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Аналитический, подготовительный (август-сентябрь 2016г.)</a:t>
                      </a:r>
                    </a:p>
                    <a:p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Содержание этапа: анализ рабочей программы с точки зрения возможности включения в нее уроков постановки и решения проектных задач.</a:t>
                      </a:r>
                    </a:p>
                    <a:p>
                      <a:endParaRPr lang="ru-RU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1724413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2 этап.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Организация деятельности. Осуществление деятельности (октябрь-апрель 2017г.)</a:t>
                      </a:r>
                    </a:p>
                    <a:p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Содержание этапа: создать универсальный конструктор проектной задачи; соотнести возможности использования конечного продукта в работе школы; создавать проектные задачи.</a:t>
                      </a:r>
                    </a:p>
                    <a:p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251971"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u="sng" dirty="0" smtClean="0">
                          <a:latin typeface="Times New Roman" pitchFamily="18" charset="0"/>
                          <a:cs typeface="Times New Roman" pitchFamily="18" charset="0"/>
                        </a:rPr>
                        <a:t>3 этап. 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Рефлексивный (май-июнь 2017г.)</a:t>
                      </a:r>
                    </a:p>
                    <a:p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Содержание этапа: провести анализ, корректировку созданных  ПЗ; оформить Копилку ПЗ как приложение к рабочей программе</a:t>
                      </a:r>
                    </a:p>
                    <a:p>
                      <a:endParaRPr lang="ru-RU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679088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332656"/>
            <a:ext cx="6120680" cy="6408712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ru-RU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Проектная задача №1 “Пейзаж-настроение” 4 класс</a:t>
            </a:r>
            <a:endParaRPr lang="ru-RU" sz="16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smtClean="0"/>
              <a:t>  </a:t>
            </a:r>
            <a:r>
              <a:rPr lang="ru-RU" sz="1600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Время на ПЗ – 1 урок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Вспомогательные предметы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: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Литературное чтение, окружающий мир, музыка.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1.Описание ситуации: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Возможно ли второклассникам будущего без слов рассказать о том, что вы услышали в музыке. Что делать, если вы не взяли с собой кисти, а только краски. У вас только два больших листа, резать которые нельзя.</a:t>
            </a:r>
          </a:p>
          <a:p>
            <a:pPr>
              <a:buNone/>
            </a:pP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Передать свои переживания после прослушивания музыки К. Дебюсси “Море” и В.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Мей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“Шторм” в коллективной живописной работе “Море”.</a:t>
            </a:r>
          </a:p>
          <a:p>
            <a:pPr lvl="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2.  Задание или система заданий</a:t>
            </a:r>
          </a:p>
          <a:p>
            <a:pPr lvl="0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– разделение детей на две группы;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распределение обязанностей;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восприятие музыкального произведения с показом его характера через движения руками и всем телом;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выполнение коллективной работы “Море в ясную 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(ненастную)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погоду” гуашью;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обсуждение качества выполненной работы с точки зрения выразительности используемых живописных средств;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обсуждение способов взаимодействия в группе и его влияние на качество выполняемой работы.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3. Публичное представление, демонстрация “продукта”.</a:t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Обсуждение качества выполнения “продукта” 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(итоговый контроль).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/>
          </a:p>
        </p:txBody>
      </p:sp>
      <p:pic>
        <p:nvPicPr>
          <p:cNvPr id="1031" name="Picture 7" descr="C:\Users\ПК\Desktop\фото\фото\--B1yy51lo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1" y="4365104"/>
            <a:ext cx="2688299" cy="2016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2" name="Picture 8" descr="C:\Users\ПК\Desktop\SI8588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2348880"/>
            <a:ext cx="2520280" cy="18902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33" name="Picture 9" descr="C:\Users\ПК\Desktop\SI85883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24195" y="332656"/>
            <a:ext cx="2544282" cy="1908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04664"/>
            <a:ext cx="5904656" cy="583264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>
              <a:buNone/>
            </a:pPr>
            <a:endParaRPr lang="ru-RU" sz="29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9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Проектная задача № 2 «Открытка для Деда Мороза», 4 класс</a:t>
            </a:r>
          </a:p>
          <a:p>
            <a:pPr>
              <a:buNone/>
            </a:pPr>
            <a:r>
              <a:rPr lang="ru-RU" sz="29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Время на ПЗ – 1 урок</a:t>
            </a:r>
          </a:p>
          <a:p>
            <a:pPr>
              <a:buNone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    Вспомогательные предметы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 :</a:t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Литературное чтение, Русский язык, технология</a:t>
            </a:r>
            <a:endParaRPr lang="ru-RU" sz="29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None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1.Описание ситуации: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Пришло письмо "Дорогие ДЕТИ,</a:t>
            </a:r>
          </a:p>
          <a:p>
            <a:pPr marL="457200" indent="-457200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Я вас приглашаю к себе на день рождение 18 ноября.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ДЕД МОРОЗ»</a:t>
            </a:r>
          </a:p>
          <a:p>
            <a:pPr>
              <a:buNone/>
            </a:pPr>
            <a:r>
              <a:rPr lang="ru-RU" sz="29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Узнать историю открытки, способы изготовления;  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повторить орнаменты, цветовую гамму; смоделировать открытку;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представить свой продукт</a:t>
            </a:r>
          </a:p>
          <a:p>
            <a:pPr>
              <a:buNone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2. Задания или система заданий:</a:t>
            </a:r>
          </a:p>
          <a:p>
            <a:pPr marL="457200" indent="-457200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1. Оценить свои знания, достаточно ли их для выполнения работы.</a:t>
            </a:r>
          </a:p>
          <a:p>
            <a:pPr marL="457200" indent="-457200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2. Познакомиться с историей появления открытки.</a:t>
            </a:r>
          </a:p>
          <a:p>
            <a:pPr marL="457200" indent="-457200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3. Используя дидактический материал, повторить виды орнаментов и цветовые гаммы.</a:t>
            </a:r>
          </a:p>
          <a:p>
            <a:pPr marL="457200" indent="-457200"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4. Работая в паре, смоделировать поздравительную открытку для Деда Мороза и написать поздравление.</a:t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3.Продукт решения проектной задачи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Выставка поздравительных открыток.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C:\Users\ПК\Desktop\IMG_2838-21-12-16-10-15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1268760"/>
            <a:ext cx="1368152" cy="17705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 descr="C:\Users\ПК\Desktop\IMG_2842-21-12-16-10-15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92280" y="188640"/>
            <a:ext cx="1824203" cy="13681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 descr="C:\Users\ПК\Desktop\IMG_2836-21-12-16-10-15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3573016"/>
            <a:ext cx="2563667" cy="2016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C:\Users\ПК\Desktop\IMG_2840-21-12-16-10-15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5157192"/>
            <a:ext cx="1728192" cy="12961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6" descr="C:\Users\ПК\Desktop\IMG_2839-21-12-16-10-15.jpe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96336" y="2204864"/>
            <a:ext cx="1368152" cy="18242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476672"/>
            <a:ext cx="7886700" cy="5412259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Проектная задача №3 “Создание гжельского сувенира” ,4 класс</a:t>
            </a:r>
            <a:endParaRPr lang="ru-RU" sz="1600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b="1" dirty="0" smtClean="0"/>
              <a:t>  </a:t>
            </a:r>
            <a:r>
              <a:rPr lang="ru-RU" sz="1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Время на ПЗ – 1 урок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Вспомогательные предметы: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Литературное чтение, окружающий мир, музыка.</a:t>
            </a:r>
          </a:p>
          <a:p>
            <a:pPr marL="342900" indent="-342900">
              <a:buAutoNum type="arabicPeriod"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Описание ситуации:</a:t>
            </a:r>
            <a:r>
              <a:rPr lang="ru-RU" sz="1600" dirty="0" smtClean="0"/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«Воспитательница детского сада обратилась к вам за помощью: «Дорогие  ребята! Помогите, пожалуйста, оформить сувениры для ребят-дошколят по народному промыслу Гжель».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11560" y="2420888"/>
            <a:ext cx="5616624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Познакомиться с народным промыслом Гжель,  расписать сувениры.</a:t>
            </a:r>
          </a:p>
          <a:p>
            <a:pPr marL="173038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2. Задания или система заданий: 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 помощи дидактического материала, определить гжельские сувениры.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Познакомиться с промыслом и основными элементами росписи.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Расписать сувенир.</a:t>
            </a:r>
          </a:p>
          <a:p>
            <a:pPr marL="342900" indent="-342900">
              <a:buAutoNum type="arabicPeriod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3. Продукт решения ПЗ: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Результат своей практической работы ребята выставляют на столике в углу кабинета, рассматривают и обсуждают с позиции “нравится” 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(почему?)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“не нравится” 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(почему?)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ПК\Desktop\IMG_20160301_1111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0232" y="2204864"/>
            <a:ext cx="1689570" cy="21362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3" name="Picture 5" descr="C:\Users\ПК\Desktop\AETGFOz9pg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4581128"/>
            <a:ext cx="2592288" cy="1944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496944" cy="1143000"/>
          </a:xfrm>
        </p:spPr>
        <p:txBody>
          <a:bodyPr>
            <a:normAutofit fontScale="90000"/>
          </a:bodyPr>
          <a:lstStyle/>
          <a:p>
            <a:pPr lvl="0" indent="450850" algn="ctr" fontAlgn="base">
              <a:spcAft>
                <a:spcPct val="0"/>
              </a:spcAft>
            </a:pPr>
            <a:r>
              <a:rPr lang="ru-RU" sz="3200" b="1" cap="none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Проектная задача №4  </a:t>
            </a:r>
            <a:r>
              <a:rPr lang="ru-RU" sz="3200" b="1" cap="none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3200" b="1" cap="none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Декорация к спектаклю </a:t>
            </a:r>
            <a:r>
              <a:rPr lang="ru-RU" sz="3200" b="1" cap="none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3200" b="1" cap="none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Русская  изразцовая печь</a:t>
            </a:r>
            <a:r>
              <a:rPr lang="ru-RU" sz="3200" b="1" cap="none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3200" b="1" cap="none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4 класс.</a:t>
            </a:r>
            <a:endParaRPr lang="ru-RU" sz="800" cap="none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395536" y="1916832"/>
            <a:ext cx="468052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Описание ситуации, содержащей проблему.</a:t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получили задание: подготовить декорацию для спектакля первоклассников на </a:t>
            </a:r>
            <a:r>
              <a:rPr lang="ru-RU" dirty="0" smtClean="0" bmk="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Новый год – русскую изразцовую печь.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В описанной ситуации скрыта формулировка цели деятельности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узнать, что такое изразцовая печь, изразцы, способ их изготовления,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повторить орнаменты,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узнать цветовые гаммы изразцов,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уточнить функции русской печи,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смоделировать изразец,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представить свой продукт.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C:\Users\ПК\Pictures\2016-12-18 проект\проект 0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2060848"/>
            <a:ext cx="3330370" cy="44404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539552" y="1268760"/>
            <a:ext cx="7992888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Вспомогательные предметы: литературное чтение, окружающий мир.</a:t>
            </a:r>
            <a:endParaRPr lang="ru-RU" b="1" dirty="0" smtClean="0">
              <a:latin typeface="Arial" pitchFamily="34" charset="0"/>
              <a:cs typeface="Arial" pitchFamily="34" charset="0"/>
            </a:endParaRPr>
          </a:p>
          <a:p>
            <a:pPr lvl="0" indent="45085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Время на выполнение ПЗ - 1 урок.</a:t>
            </a:r>
            <a:r>
              <a:rPr lang="ru-RU" b="1" dirty="0" smtClean="0">
                <a:ea typeface="Calibri" pitchFamily="34" charset="0"/>
                <a:cs typeface="Times New Roman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28906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395536" y="404664"/>
            <a:ext cx="8064896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Задание или система заданий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Оценить свои знания, достаточно ли их, чтобы выполнить работу..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Найти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информацию об изразцах.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 Познакомиться с историей появления русской изразцовой печи, изготовлением изразцов и их цветовой гаммой.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Используя дидактический материал, определить три вида орнамента.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Работая в паре, расписать изразцы в едином стиле.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Украсить печь.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 Описание конечного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продукта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выполненный самостоятельно изразец для декорации.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 Решение задачи направлено на создание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продукта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 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ходу разворачивания задания у учащихся будет появляться материал, который и станет основой для изготовления продукта.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 Итоговый продукт презентуется и оценивается публично.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 Справочный материал к проектной задаче.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чебник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: Л.А. </a:t>
            </a:r>
            <a:r>
              <a:rPr lang="ru-RU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Неменская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Изобразительное искусство. Каждый народ – художник. 4 класс;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интернет, энциклопедия.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 descr="C:\Users\ПК\Desktop\168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157192"/>
            <a:ext cx="1471870" cy="14681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4" descr="C:\Users\ПК\Desktop\181-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5478016"/>
            <a:ext cx="1008112" cy="1008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3" name="Picture 5" descr="C:\Users\ПК\Desktop\170-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5517232"/>
            <a:ext cx="1040903" cy="10383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4" name="Picture 6" descr="C:\Users\ПК\Desktop\175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80312" y="5229200"/>
            <a:ext cx="1328936" cy="13289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988840"/>
            <a:ext cx="7886700" cy="1325563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7615758" cy="1047649"/>
          </a:xfr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нализ </a:t>
            </a:r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образовательной 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ситуации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844824"/>
            <a:ext cx="4536504" cy="3024336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Проблемы преподавания изобразительного искусства в свете современной образовательной ситуации;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Педагогические противоречия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ПК\Desktop\SI8580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348880"/>
            <a:ext cx="3744416" cy="28083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95210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Проблема</a:t>
            </a:r>
            <a:endParaRPr lang="ru-RU" sz="4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276872"/>
            <a:ext cx="7886700" cy="201622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Как сформировать УУД на уроках ИЗО?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5470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 проекта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628800"/>
            <a:ext cx="7886700" cy="1027311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279400" lvl="0" indent="0"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28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</a:t>
            </a:r>
            <a:r>
              <a:rPr lang="ru-RU" sz="28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оздать Копилку проектных задач к рабочей программе по ИЗО для 4 класса.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203848" y="3062211"/>
            <a:ext cx="30762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</a:t>
            </a:r>
            <a:endParaRPr lang="ru-RU" sz="32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3789040"/>
            <a:ext cx="91440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   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проанализировать рабочую программу с точки зрения возможности включения в нее уроков постановки и решения проектных задач;</a:t>
            </a:r>
          </a:p>
          <a:p>
            <a:pPr marL="342900" indent="-342900">
              <a:buFontTx/>
              <a:buChar char="-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создать универсальный конструктор проектной задачи;</a:t>
            </a:r>
          </a:p>
          <a:p>
            <a:pPr marL="342900" indent="-342900">
              <a:buFontTx/>
              <a:buChar char="-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оотнести возможности использования конечного продукта в работе школы;</a:t>
            </a:r>
          </a:p>
          <a:p>
            <a:pPr marL="342900" indent="-342900">
              <a:buFontTx/>
              <a:buChar char="-"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формить Копилку ПЗ как приложение к рабочей программе.</a:t>
            </a:r>
          </a:p>
          <a:p>
            <a:pPr marL="342900" indent="-342900">
              <a:buFontTx/>
              <a:buChar char="-"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2855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886700" cy="1325563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идеи проекта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484785"/>
            <a:ext cx="7886700" cy="792088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>
              <a:buFontTx/>
              <a:buChar char="-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оздать реальные продукты с  практическим применением в жизни учащихся, школы; </a:t>
            </a:r>
          </a:p>
          <a:p>
            <a:pPr>
              <a:buFontTx/>
              <a:buChar char="-"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492896"/>
            <a:ext cx="460851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 помощью проектных задач: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-формировать информационную грамотность учащихся в области изобразительного искусства;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-воспитывать и развивать художественный вкус учащихся, творческий потенциал;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-сформировать практические умения и навыки  в проектной художественно -творческой деятельности;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-формировать устойчивый интереса к достижениям мировой культуры, к искусству народа России;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-воспитание духовности, нравственности, патриотизма и гражданственности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ПК\Desktop\image-27-05-16-01-08-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996952"/>
            <a:ext cx="3657463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xmlns="" val="181515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Участники проектной деятельности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51247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Ученик-учитель-родитель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ПК\Desktop\IdHbRDXazo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2924944"/>
            <a:ext cx="4032448" cy="30243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5" name="Picture 3" descr="C:\Users\ПК\Desktop\h5G0n1hCBM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924944"/>
            <a:ext cx="4035439" cy="302532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Ожидаемые результаты, параметры оценки, их показатели, диагностика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484784"/>
            <a:ext cx="8424936" cy="48197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250" indent="441325">
              <a:lnSpc>
                <a:spcPct val="80000"/>
              </a:lnSpc>
              <a:buNone/>
            </a:pPr>
            <a:endParaRPr lang="ru-RU" sz="32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41325" indent="-79375">
              <a:lnSpc>
                <a:spcPct val="80000"/>
              </a:lnSpc>
              <a:buFont typeface="Wingdings" pitchFamily="2" charset="2"/>
              <a:buChar char="v"/>
            </a:pP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преподавателю -  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реализовать </a:t>
            </a:r>
          </a:p>
          <a:p>
            <a:pPr marL="441325" indent="-79375">
              <a:lnSpc>
                <a:spcPct val="80000"/>
              </a:lnSpc>
              <a:buNone/>
            </a:pP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концепцию развития учащихся  в соответствии со ФГОС; </a:t>
            </a:r>
          </a:p>
          <a:p>
            <a:pPr marL="441325" indent="-79375">
              <a:lnSpc>
                <a:spcPct val="80000"/>
              </a:lnSpc>
              <a:buFont typeface="Wingdings" pitchFamily="2" charset="2"/>
              <a:buChar char="v"/>
            </a:pP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учащимся -  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повысить способность успешно   действовать на уроке и во внеурочном пространстве;</a:t>
            </a:r>
          </a:p>
          <a:p>
            <a:pPr marL="441325" indent="-79375">
              <a:lnSpc>
                <a:spcPct val="80000"/>
              </a:lnSpc>
              <a:buFont typeface="Wingdings" pitchFamily="2" charset="2"/>
              <a:buChar char="v"/>
            </a:pP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</a:t>
            </a: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-  возможность участвовать в   процессе  обучения, начиная от контроля  уровня успеваемости, заканчивая участием в </a:t>
            </a:r>
          </a:p>
          <a:p>
            <a:pPr marL="173038" indent="-79375">
              <a:lnSpc>
                <a:spcPct val="80000"/>
              </a:lnSpc>
              <a:buNone/>
            </a:pPr>
            <a:r>
              <a:rPr lang="ru-RU" sz="3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совместных проектах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16127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844824"/>
            <a:ext cx="5159963" cy="30421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 rot="10800000" flipV="1">
            <a:off x="251520" y="980728"/>
            <a:ext cx="3848856" cy="95317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 Повышается  успеваемость учащихся, качество знаний, мотивация к учению.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759618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499992" y="980728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67744" y="260648"/>
            <a:ext cx="4572000" cy="3693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РАЗВИТИЯ  УУД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644008" y="1052736"/>
            <a:ext cx="41764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2.Повышается познавательный интерес и активность обучающихся в урочной и  внеурочной деятельности.</a:t>
            </a:r>
            <a:endParaRPr lang="ru-RU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004048" y="2276872"/>
            <a:ext cx="38164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buFont typeface="Arial" pitchFamily="34" charset="0"/>
              <a:buChar char="•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Всероссийский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уровень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Конкурс детского рисунка «Новогодняя открытка» (2015-2016гг.) –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7 победителей, 5 призеров;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5436096" y="3068960"/>
            <a:ext cx="3384376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Arial" pitchFamily="34" charset="0"/>
              <a:buChar char="•"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Региональный уровень.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Конкурс научно-фантастического рассказа и рисунка «Эра фантастики» (2014-2016гг.) –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16 победителей, 12 призеров;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436096" y="4293096"/>
            <a:ext cx="33123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Московский областной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(открытый) художественно-поэтический конкурс «Мой край родной» (2015-2016гг.) –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1 победитель, 1 призер;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436096" y="5301208"/>
            <a:ext cx="331236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Областной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творческий фестиваль «И Духом к Богу поднимись» (2016г.) –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9 лауреатов;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436096" y="6093296"/>
            <a:ext cx="34198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Муниципальный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уровень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 21 конкурс –</a:t>
            </a:r>
            <a:r>
              <a:rPr lang="ru-RU" sz="1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34 победителя, 27 призеров.</a:t>
            </a:r>
          </a:p>
        </p:txBody>
      </p:sp>
      <p:pic>
        <p:nvPicPr>
          <p:cNvPr id="1026" name="Picture 2" descr="C:\Users\ПК\Desktop\IMG_20141108_00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5445224"/>
            <a:ext cx="1562757" cy="1080120"/>
          </a:xfrm>
          <a:prstGeom prst="rect">
            <a:avLst/>
          </a:prstGeom>
          <a:noFill/>
        </p:spPr>
      </p:pic>
      <p:pic>
        <p:nvPicPr>
          <p:cNvPr id="1027" name="Picture 3" descr="C:\Users\ПК\Desktop\IMG_20141108_00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4797152"/>
            <a:ext cx="1224136" cy="1759192"/>
          </a:xfrm>
          <a:prstGeom prst="rect">
            <a:avLst/>
          </a:prstGeom>
          <a:noFill/>
        </p:spPr>
      </p:pic>
      <p:pic>
        <p:nvPicPr>
          <p:cNvPr id="1028" name="Picture 4" descr="C:\Users\ПК\Desktop\IMG_20141108_001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3928" y="3789040"/>
            <a:ext cx="947278" cy="1440160"/>
          </a:xfrm>
          <a:prstGeom prst="rect">
            <a:avLst/>
          </a:prstGeom>
          <a:noFill/>
        </p:spPr>
      </p:pic>
      <p:pic>
        <p:nvPicPr>
          <p:cNvPr id="1029" name="Picture 5" descr="C:\Users\ПК\Desktop\фото\конкурс\Гончарова София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4941168"/>
            <a:ext cx="1152128" cy="16621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Сроки исполнения проекта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667271"/>
          </a:xfrm>
        </p:spPr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Сентябрь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2018г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.- май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2019г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ПК\Desktop\IMGP91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636912"/>
            <a:ext cx="4776531" cy="35823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9" name="Picture 3" descr="C:\Users\ПК\Desktop\IMGP91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2636912"/>
            <a:ext cx="2661760" cy="3600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8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Тема8</Template>
  <TotalTime>359</TotalTime>
  <Words>625</Words>
  <Application>Microsoft Office PowerPoint</Application>
  <PresentationFormat>Экран (4:3)</PresentationFormat>
  <Paragraphs>109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Тема8</vt:lpstr>
      <vt:lpstr>Слайд 1</vt:lpstr>
      <vt:lpstr>Анализ образовательной ситуации</vt:lpstr>
      <vt:lpstr>Проблема</vt:lpstr>
      <vt:lpstr>Цель проекта</vt:lpstr>
      <vt:lpstr>Основные идеи проекта</vt:lpstr>
      <vt:lpstr>Участники проектной деятельности</vt:lpstr>
      <vt:lpstr>Ожидаемые результаты, параметры оценки, их показатели, диагностика</vt:lpstr>
      <vt:lpstr> </vt:lpstr>
      <vt:lpstr>Сроки исполнения проекта</vt:lpstr>
      <vt:lpstr>Этапы реализации проекта</vt:lpstr>
      <vt:lpstr>Слайд 11</vt:lpstr>
      <vt:lpstr>Слайд 12</vt:lpstr>
      <vt:lpstr>Слайд 13</vt:lpstr>
      <vt:lpstr>Проектная задача №4  «Декорация к спектаклю «Русская  изразцовая печь», 4 класс.</vt:lpstr>
      <vt:lpstr>Слайд 15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ПК</cp:lastModifiedBy>
  <cp:revision>40</cp:revision>
  <dcterms:created xsi:type="dcterms:W3CDTF">2016-12-20T21:01:02Z</dcterms:created>
  <dcterms:modified xsi:type="dcterms:W3CDTF">2018-11-11T10:47:34Z</dcterms:modified>
</cp:coreProperties>
</file>