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2" r:id="rId4"/>
    <p:sldId id="268" r:id="rId5"/>
    <p:sldId id="265" r:id="rId6"/>
    <p:sldId id="263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5" d="100"/>
          <a:sy n="35" d="100"/>
        </p:scale>
        <p:origin x="-14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Вера\Desktop\Анна открытый урок\y_48067f4b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52033" y="260649"/>
            <a:ext cx="4322266" cy="32403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Picture 59" descr="j0282781"/>
          <p:cNvPicPr preferRelativeResize="0"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340768"/>
            <a:ext cx="1506629" cy="1440160"/>
          </a:xfrm>
          <a:prstGeom prst="rect">
            <a:avLst/>
          </a:prstGeom>
          <a:noFill/>
        </p:spPr>
      </p:pic>
      <p:pic>
        <p:nvPicPr>
          <p:cNvPr id="3" name="Picture 2" descr="C:\Users\Вера\Desktop\Анна открытый урок\50362cb1cd95a6ebc286fdc470094e8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9992" y="260648"/>
            <a:ext cx="4386064" cy="32895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27" name="Picture 3" descr="C:\Users\Вера\Desktop\Анна открытый урок\strelna__konstantinovskij_dvorec_4488c43a1c8ee15f8f1fc72f19297fc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2924944"/>
            <a:ext cx="6091237" cy="3525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23528" y="188640"/>
            <a:ext cx="41764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Поселок Стрельна</a:t>
            </a:r>
          </a:p>
          <a:p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Школа № 421</a:t>
            </a:r>
            <a:endParaRPr lang="ru-RU" sz="28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3528" y="2852936"/>
            <a:ext cx="60486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</a:rPr>
              <a:t>Учебная ситуация</a:t>
            </a: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- Используя имеющиеся знания,  проложите маршрут от нашей школы до библиотеки. Обозначьте по маршруту узнаваемые объекты.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7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9" descr="j0282781"/>
          <p:cNvPicPr preferRelativeResize="0"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1506629" cy="1440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27584" y="188640"/>
            <a:ext cx="6480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Тема урока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План местности и </a:t>
            </a:r>
          </a:p>
          <a:p>
            <a:pPr algn="ctr"/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географическая карта.</a:t>
            </a:r>
            <a:endParaRPr lang="ru-RU" sz="28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5123" name="Picture 3" descr="C:\Users\Вера\Desktop\Анна открытый урок\виды изображения местности\aHR0cDovL3d3dy5hcm91bmRzcGIucnUvbWFwcy9zcGIxOTE0L3NwYjE5MTQtMjEuZ2lm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284984"/>
            <a:ext cx="4320480" cy="3178683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4" name="Picture 4" descr="C:\Users\Вера\Desktop\Анна открытый урок\виды изображения местности\11112.png"/>
          <p:cNvPicPr>
            <a:picLocks noChangeAspect="1" noChangeArrowheads="1"/>
          </p:cNvPicPr>
          <p:nvPr/>
        </p:nvPicPr>
        <p:blipFill>
          <a:blip r:embed="rId4" cstate="print"/>
          <a:srcRect l="51559" t="24333" r="6354" b="12667"/>
          <a:stretch>
            <a:fillRect/>
          </a:stretch>
        </p:blipFill>
        <p:spPr bwMode="auto">
          <a:xfrm>
            <a:off x="6516216" y="548680"/>
            <a:ext cx="2448272" cy="244827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95536" y="2122978"/>
            <a:ext cx="547260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План урока: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План местности.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Географическая карта.</a:t>
            </a:r>
          </a:p>
          <a:p>
            <a:pPr marL="342900" indent="-342900">
              <a:buAutoNum type="arabicPeriod"/>
            </a:pP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 Значение и различия </a:t>
            </a:r>
          </a:p>
          <a:p>
            <a:pPr marL="342900" indent="-342900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географической карты и плана местности.</a:t>
            </a:r>
          </a:p>
          <a:p>
            <a:pPr marL="342900" indent="-342900"/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4. Итог урока.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9" descr="j0282781"/>
          <p:cNvPicPr preferRelativeResize="0"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1506629" cy="1440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530528" y="681082"/>
            <a:ext cx="734481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План местности до библиотеки №3:</a:t>
            </a:r>
          </a:p>
          <a:p>
            <a:pPr algn="ctr">
              <a:buFontTx/>
              <a:buChar char="-"/>
            </a:pPr>
            <a:endParaRPr lang="ru-RU" sz="28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188640"/>
            <a:ext cx="44644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n w="12700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pPr algn="ctr">
              <a:buFontTx/>
              <a:buChar char="-"/>
            </a:pPr>
            <a:endParaRPr lang="ru-RU" sz="28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1027" name="Picture 3" descr="F:\план стрельна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971589"/>
            <a:ext cx="8407800" cy="4707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9" descr="j0282781"/>
          <p:cNvPicPr preferRelativeResize="0"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1506629" cy="144016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907704" y="188640"/>
            <a:ext cx="63367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План местности </a:t>
            </a:r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– это </a:t>
            </a:r>
          </a:p>
          <a:p>
            <a:pPr algn="ctr"/>
            <a:endParaRPr lang="ru-RU" sz="2800" b="1" dirty="0" smtClean="0">
              <a:ln w="12700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  <a:p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ЧЕРТЁЖ небольшого участка местности выполненный с помощью УСЛОВНЫХ ЗНАКОВ</a:t>
            </a:r>
          </a:p>
          <a:p>
            <a:pPr algn="ctr">
              <a:buFontTx/>
              <a:buChar char="-"/>
            </a:pPr>
            <a:endParaRPr lang="ru-RU" sz="28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9218" name="Picture 2" descr="C:\Users\Вера\Desktop\Анна открытый урок\img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2780928"/>
            <a:ext cx="4716016" cy="353701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 descr="C:\Users\Вера\Desktop\Анна открытый урок\виды изображения местности\11112.png"/>
          <p:cNvPicPr>
            <a:picLocks noChangeAspect="1" noChangeArrowheads="1"/>
          </p:cNvPicPr>
          <p:nvPr/>
        </p:nvPicPr>
        <p:blipFill>
          <a:blip r:embed="rId4" cstate="print"/>
          <a:srcRect l="51559" t="24333" r="6354" b="12667"/>
          <a:stretch>
            <a:fillRect/>
          </a:stretch>
        </p:blipFill>
        <p:spPr bwMode="auto">
          <a:xfrm>
            <a:off x="6012160" y="3284984"/>
            <a:ext cx="2448272" cy="2448272"/>
          </a:xfrm>
          <a:prstGeom prst="rect">
            <a:avLst/>
          </a:prstGeom>
          <a:ln>
            <a:solidFill>
              <a:schemeClr val="accent2">
                <a:lumMod val="50000"/>
              </a:schemeClr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9" descr="j0282781"/>
          <p:cNvPicPr preferRelativeResize="0"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404664"/>
            <a:ext cx="1506629" cy="144016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835696" y="2276872"/>
            <a:ext cx="604867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u="sng" dirty="0" smtClean="0">
                <a:solidFill>
                  <a:schemeClr val="accent2">
                    <a:lumMod val="50000"/>
                  </a:schemeClr>
                </a:solidFill>
              </a:rPr>
              <a:t>Учебная ситуация</a:t>
            </a:r>
          </a:p>
          <a:p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</a:rPr>
              <a:t>- Возможно ли проложить маршрут от нашей школы до Дворцовой площади с помощью плана местности?</a:t>
            </a:r>
            <a:endParaRPr lang="ru-RU" sz="3600" b="1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07704" y="188640"/>
            <a:ext cx="446449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План местности: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Условные знаки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Масштаб </a:t>
            </a:r>
          </a:p>
          <a:p>
            <a:pPr algn="ctr">
              <a:buFontTx/>
              <a:buChar char="-"/>
            </a:pPr>
            <a:endParaRPr lang="ru-RU" sz="28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7704" y="188640"/>
            <a:ext cx="597666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bg1"/>
                  </a:solidFill>
                  <a:prstDash val="solid"/>
                </a:ln>
                <a:solidFill>
                  <a:srgbClr val="0066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Arial Black" pitchFamily="34" charset="0"/>
              </a:rPr>
              <a:t>Географическая карта</a:t>
            </a:r>
          </a:p>
          <a:p>
            <a:pPr algn="ctr">
              <a:buFontTx/>
              <a:buChar char="-"/>
            </a:pPr>
            <a:endParaRPr lang="ru-RU" sz="2800" b="1" dirty="0">
              <a:ln w="12700">
                <a:solidFill>
                  <a:schemeClr val="bg1"/>
                </a:solidFill>
                <a:prstDash val="solid"/>
              </a:ln>
              <a:solidFill>
                <a:srgbClr val="0066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Arial Black" pitchFamily="34" charset="0"/>
            </a:endParaRPr>
          </a:p>
        </p:txBody>
      </p:sp>
      <p:pic>
        <p:nvPicPr>
          <p:cNvPr id="7170" name="Picture 2" descr="C:\Users\Вера\Desktop\карта.png"/>
          <p:cNvPicPr>
            <a:picLocks noChangeAspect="1" noChangeArrowheads="1"/>
          </p:cNvPicPr>
          <p:nvPr/>
        </p:nvPicPr>
        <p:blipFill>
          <a:blip r:embed="rId2" cstate="print"/>
          <a:srcRect l="1373" r="6617" b="20895"/>
          <a:stretch>
            <a:fillRect/>
          </a:stretch>
        </p:blipFill>
        <p:spPr bwMode="auto">
          <a:xfrm>
            <a:off x="251520" y="836712"/>
            <a:ext cx="8662236" cy="5688632"/>
          </a:xfrm>
          <a:prstGeom prst="rect">
            <a:avLst/>
          </a:prstGeom>
          <a:noFill/>
        </p:spPr>
      </p:pic>
      <p:pic>
        <p:nvPicPr>
          <p:cNvPr id="2" name="Picture 59" descr="j0282781"/>
          <p:cNvPicPr preferRelativeResize="0"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996952"/>
            <a:ext cx="1506629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8.69565E-7 C 0.00209 0.00902 0.00053 0.0037 0.00625 0.01526 C 0.00869 0.02012 0.00921 0.02705 0.01129 0.03214 C 0.01789 0.0481 0.02813 0.05781 0.03924 0.06753 C 0.04601 0.07354 0.05035 0.08325 0.05695 0.0895 C 0.06216 0.1006 0.06198 0.11401 0.07084 0.12141 C 0.0783 0.13621 0.08768 0.14315 0.09862 0.15333 C 0.10157 0.15888 0.10816 0.16813 0.11268 0.17021 C 0.11702 0.17946 0.12761 0.18385 0.13421 0.19218 C 0.13455 0.19357 0.13455 0.19588 0.13542 0.19727 C 0.13629 0.19865 0.13837 0.19865 0.13924 0.2005 C 0.14341 0.20999 0.13941 0.21854 0.1481 0.22248 C 0.15174 0.23011 0.16007 0.23519 0.16702 0.23774 C 0.179 0.24838 0.19757 0.24653 0.21129 0.24768 C 0.21511 0.24953 0.21893 0.25138 0.22275 0.25277 C 0.22987 0.26665 0.22049 0.24976 0.229 0.2611 C 0.23004 0.26272 0.23039 0.2648 0.2316 0.26618 C 0.23264 0.26734 0.23421 0.26734 0.23542 0.26803 C 0.23803 0.27035 0.24306 0.27474 0.24306 0.27474 C 0.24948 0.28816 0.26771 0.29209 0.27848 0.29509 C 0.29011 0.2944 0.30261 0.29509 0.31389 0.29001 C 0.31823 0.28099 0.32605 0.27405 0.33282 0.26803 C 0.33698 0.26017 0.34428 0.25393 0.35053 0.24953 C 0.35313 0.24722 0.35556 0.24514 0.35816 0.2426 C 0.35938 0.24144 0.36198 0.23959 0.36198 0.23959 C 0.36928 0.22548 0.3599 0.24144 0.36823 0.23265 C 0.37622 0.22386 0.36528 0.23057 0.37466 0.22571 C 0.38438 0.21577 0.39202 0.20421 0.40244 0.19542 C 0.40417 0.19403 0.40573 0.19218 0.40747 0.19033 C 0.4099 0.18802 0.41511 0.18385 0.41511 0.18385 C 0.41997 0.1746 0.43108 0.16905 0.43924 0.16512 C 0.44185 0.16396 0.4441 0.16119 0.44671 0.16003 C 0.4573 0.15633 0.46997 0.15379 0.48091 0.15171 C 0.48351 0.15055 0.48594 0.14939 0.48855 0.14824 C 0.48976 0.14801 0.49237 0.14685 0.49237 0.14685 C 0.5007 0.13922 0.50764 0.13043 0.51389 0.11979 C 0.51945 0.11008 0.52275 0.09782 0.53039 0.09088 C 0.53473 0.07261 0.52778 0.1006 0.53421 0.08071 C 0.53716 0.07169 0.53855 0.06244 0.54306 0.05411 C 0.54497 0.04602 0.54584 0.04047 0.54931 0.03376 C 0.55556 0.00717 0.55365 -0.02521 0.5658 -0.0488 C 0.56858 -0.0606 0.57188 -0.07239 0.57466 -0.08419 C 0.57535 -0.11425 0.5757 -0.14293 0.58091 -0.17184 C 0.58195 -0.19936 0.57865 -0.21601 0.59237 -0.23428 C 0.59375 -0.24006 0.59497 -0.24445 0.5974 -0.24954 C 0.59879 -0.26157 0.6007 -0.27174 0.60625 -0.28146 C 0.60851 -0.29094 0.60973 -0.29926 0.61632 -0.30505 C 0.6224 -0.31684 0.61893 -0.31291 0.62535 -0.31869 C 0.62796 -0.32424 0.63143 -0.3284 0.63421 -0.33372 C 0.63785 -0.34922 0.6316 -0.32517 0.63924 -0.34552 C 0.64132 -0.35107 0.64289 -0.35986 0.64428 -0.36587 C 0.64462 -0.37813 0.6448 -0.39061 0.64549 -0.40287 C 0.64584 -0.40842 0.6481 -0.41235 0.6481 -0.41814 " pathEditMode="relative" ptsTypes="ffffffffffffffffffffffffffffffffffffffffffffffffffffA">
                                      <p:cBhvr>
                                        <p:cTn id="13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9" descr="j0282781"/>
          <p:cNvPicPr preferRelativeResize="0"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1506629" cy="144016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907704" y="188640"/>
            <a:ext cx="64807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3. Значение и различия </a:t>
            </a:r>
          </a:p>
          <a:p>
            <a:pPr marL="342900" indent="-342900"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географической карты </a:t>
            </a:r>
          </a:p>
          <a:p>
            <a:pPr marL="342900" indent="-342900" algn="ctr"/>
            <a:r>
              <a:rPr lang="ru-RU" sz="2800" b="1" dirty="0" smtClean="0">
                <a:solidFill>
                  <a:schemeClr val="accent2">
                    <a:lumMod val="50000"/>
                  </a:schemeClr>
                </a:solidFill>
              </a:rPr>
              <a:t>и плана местности.</a:t>
            </a: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323528" y="1804784"/>
          <a:ext cx="8568952" cy="4792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284476"/>
                <a:gridCol w="4284476"/>
              </a:tblGrid>
              <a:tr h="4792568">
                <a:tc>
                  <a:txBody>
                    <a:bodyPr/>
                    <a:lstStyle/>
                    <a:p>
                      <a:r>
                        <a:rPr lang="ru-RU" sz="2000" b="1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Географическая</a:t>
                      </a:r>
                      <a:r>
                        <a:rPr lang="ru-RU" sz="2000" b="1" u="sng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карт</a:t>
                      </a:r>
                      <a:r>
                        <a:rPr lang="ru-RU" sz="2000" u="sng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а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b="1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  <a:latin typeface="+mn-lt"/>
                        </a:rPr>
                        <a:t>- это уменьшенное ИЗОБРАЖЕНИЕ поверхности земли или её частей плоскости при помощи МАСШТАБА и УСЛОВНЫХ ЗНАКОВ. </a:t>
                      </a:r>
                      <a:endParaRPr lang="ru-RU" sz="2000" b="1" dirty="0" smtClean="0">
                        <a:ln w="12700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n-lt"/>
                      </a:endParaRPr>
                    </a:p>
                    <a:p>
                      <a:endParaRPr lang="ru-RU" baseline="0" dirty="0" smtClean="0"/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Отличия :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Изображение.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Большая территория.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Условные знаки – цвет.</a:t>
                      </a:r>
                      <a:endParaRPr lang="ru-RU" sz="2400" dirty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0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План местности</a:t>
                      </a:r>
                      <a:r>
                        <a:rPr lang="ru-RU" sz="2000" u="sng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  <a:p>
                      <a:r>
                        <a:rPr lang="ru-RU" sz="2000" u="none" baseline="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– это ЧЕРТЁЖ небольшого участка местности выполненный при помощи УСЛОВНЫХ ЗНАКОВ</a:t>
                      </a:r>
                      <a:endParaRPr lang="ru-RU" sz="2000" b="0" u="none" dirty="0" smtClean="0">
                        <a:ln w="12700">
                          <a:solidFill>
                            <a:schemeClr val="bg1"/>
                          </a:solidFill>
                          <a:prstDash val="solid"/>
                        </a:ln>
                        <a:solidFill>
                          <a:schemeClr val="accent2">
                            <a:lumMod val="50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+mj-lt"/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/>
                      <a:endParaRPr lang="ru-RU" dirty="0" smtClean="0">
                        <a:solidFill>
                          <a:schemeClr val="accent2">
                            <a:lumMod val="50000"/>
                          </a:schemeClr>
                        </a:solidFill>
                      </a:endParaRPr>
                    </a:p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ru-RU" sz="2400" u="sng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Отличия :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Чертёж.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Небольшая территория.</a:t>
                      </a:r>
                    </a:p>
                    <a:p>
                      <a:pPr marL="342900" indent="-342900" algn="l">
                        <a:lnSpc>
                          <a:spcPct val="150000"/>
                        </a:lnSpc>
                        <a:buFont typeface="+mj-lt"/>
                        <a:buAutoNum type="arabicPeriod"/>
                      </a:pPr>
                      <a:r>
                        <a:rPr lang="ru-RU" sz="2400" dirty="0" smtClean="0">
                          <a:solidFill>
                            <a:schemeClr val="accent2">
                              <a:lumMod val="50000"/>
                            </a:schemeClr>
                          </a:solidFill>
                        </a:rPr>
                        <a:t>Условные знаки – значки.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</TotalTime>
  <Words>173</Words>
  <Application>Microsoft Office PowerPoint</Application>
  <PresentationFormat>Экран (4:3)</PresentationFormat>
  <Paragraphs>41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Вера</dc:creator>
  <cp:lastModifiedBy>дмитриева анна</cp:lastModifiedBy>
  <cp:revision>30</cp:revision>
  <dcterms:created xsi:type="dcterms:W3CDTF">2016-02-24T18:47:17Z</dcterms:created>
  <dcterms:modified xsi:type="dcterms:W3CDTF">2019-12-22T18:35:45Z</dcterms:modified>
</cp:coreProperties>
</file>