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20"/>
  </p:notesMasterIdLst>
  <p:sldIdLst>
    <p:sldId id="256" r:id="rId2"/>
    <p:sldId id="259" r:id="rId3"/>
    <p:sldId id="260" r:id="rId4"/>
    <p:sldId id="261" r:id="rId5"/>
    <p:sldId id="266" r:id="rId6"/>
    <p:sldId id="265" r:id="rId7"/>
    <p:sldId id="267" r:id="rId8"/>
    <p:sldId id="268" r:id="rId9"/>
    <p:sldId id="269" r:id="rId10"/>
    <p:sldId id="257" r:id="rId11"/>
    <p:sldId id="262" r:id="rId12"/>
    <p:sldId id="270" r:id="rId13"/>
    <p:sldId id="271" r:id="rId14"/>
    <p:sldId id="263" r:id="rId15"/>
    <p:sldId id="272" r:id="rId16"/>
    <p:sldId id="274" r:id="rId17"/>
    <p:sldId id="273" r:id="rId18"/>
    <p:sldId id="264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120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F8FFF1F-E0D9-490D-A25E-4EBF32FF8083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456820A-F9A6-4B49-B13E-007C75FE1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741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610D383-FB87-4DD2-B3E0-DE6349BE6FA6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1">
          <a:gsLst>
            <a:gs pos="0">
              <a:srgbClr val="533A30"/>
            </a:gs>
            <a:gs pos="30000">
              <a:srgbClr val="64473B"/>
            </a:gs>
            <a:gs pos="100000">
              <a:srgbClr val="A3887F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A6EE0-8E2B-48BD-8301-3581E8E80C81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7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0C886-4FB2-4EEE-A833-8999E9BF63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93A2E-29D5-41FF-B93C-767284B02D91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5C0A0C-4DA9-427A-9294-0CEDF354AF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CB985-4028-4152-AABC-5587C09BB12C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C018D-5D9A-4195-A15C-34B3E2CEA1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10039-7D29-40FE-A62B-C47115DF26B7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89808-0C85-4054-AE6C-8867F418DB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gradFill rotWithShape="1">
          <a:gsLst>
            <a:gs pos="0">
              <a:srgbClr val="533A30"/>
            </a:gs>
            <a:gs pos="30000">
              <a:srgbClr val="64473B"/>
            </a:gs>
            <a:gs pos="100000">
              <a:srgbClr val="A3887F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AE043-C469-46C3-9CB1-E073E7FE8766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6C4DD-FA46-4904-8FDA-5CA0783DB2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D9593-9797-4ACB-8C5D-E6106E27A5CB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51A0B9-B729-4BC8-AF10-5DA5755250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C6B25-57F2-4214-96C3-AD7155F6E6D1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9C08F-0454-4142-973C-F3C5B4CEA5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3F1703-E2A2-4FC7-AA45-07155F266838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54887-014B-4FAB-A58A-37E623039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C2C262-0255-4245-9AC5-345AC045DD83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F662A-751B-49C4-977B-E7A9476A67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0C813-A646-4D7E-A7FC-8FF24EDB3F10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1AF167-CED1-4D0F-9595-0C6FC61468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7F90-FAD9-4362-A310-5CB4E2DB59E0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AB1EC-CEA1-4EF5-9E1B-6DD5570A24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5AE398-7236-46F2-A2EB-A1BE4FD846E3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B8B50F1-427C-4599-8ECA-2A145543C0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3" r:id="rId1"/>
    <p:sldLayoutId id="2147483817" r:id="rId2"/>
    <p:sldLayoutId id="2147483824" r:id="rId3"/>
    <p:sldLayoutId id="2147483818" r:id="rId4"/>
    <p:sldLayoutId id="2147483825" r:id="rId5"/>
    <p:sldLayoutId id="2147483819" r:id="rId6"/>
    <p:sldLayoutId id="2147483820" r:id="rId7"/>
    <p:sldLayoutId id="2147483826" r:id="rId8"/>
    <p:sldLayoutId id="2147483827" r:id="rId9"/>
    <p:sldLayoutId id="2147483821" r:id="rId10"/>
    <p:sldLayoutId id="214748382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A5AB81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D8B25C"/>
        </a:buClr>
        <a:buSzPct val="100000"/>
        <a:buFont typeface="Arial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7;&#1077;&#1081;&#1079;&#1072;&#1078;&#1085;&#1072;&#1103;%20&#1078;&#1080;&#1074;&#1086;&#1087;&#1080;&#1089;&#1100;\_&#1043;&#1077;&#1085;&#1076;&#1077;&#1083;&#1100;%20-%20%2039%20&#1052;&#1091;&#1079;&#1099;&#1082;&#1072;%20&#1085;&#1072;%20&#1074;&#1086;&#1076;&#1077;%20(qmusic.me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5572125"/>
            <a:ext cx="5837237" cy="1038225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Совершенно новое явление в русской культуре…</a:t>
            </a:r>
            <a:endParaRPr lang="ru-RU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142852"/>
            <a:ext cx="7000924" cy="1938992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Monotype Corsiva" pitchFamily="66" charset="0"/>
                <a:cs typeface="+mn-cs"/>
              </a:rPr>
              <a:t>Русская пейзажная живопись XVIII века</a:t>
            </a:r>
          </a:p>
        </p:txBody>
      </p:sp>
      <p:pic>
        <p:nvPicPr>
          <p:cNvPr id="7178" name="Picture 10" descr="C:\Users\ПК\Desktop\origina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8" y="2060848"/>
            <a:ext cx="6077214" cy="3281933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7179" name="Picture 11" descr="C:\Users\ПК\Desktop\image_2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3212976"/>
            <a:ext cx="3369332" cy="2564904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2" name="_Гендель -  39 Музыка на воде (q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88125" y="594995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1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25"/>
            <a:ext cx="8186738" cy="5697538"/>
          </a:xfrm>
        </p:spPr>
        <p:txBody>
          <a:bodyPr>
            <a:normAutofit/>
          </a:bodyPr>
          <a:lstStyle/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400" dirty="0" smtClean="0"/>
              <a:t>		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Вторая половина </a:t>
            </a:r>
            <a:r>
              <a:rPr lang="ru-RU" sz="2400" dirty="0" err="1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XVIIIв</a:t>
            </a:r>
            <a:r>
              <a:rPr lang="ru-RU" sz="24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. – время мощного блестящего расцвета русского искусства. Учрежденная в 1757г. Петербургская Академия художеств руководила всей художественной жизнью страны, готовила художников, способных изображать историю своей страны и великих людей своего времени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.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16387" name="Рисунок 3" descr="загружено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50" y="2714625"/>
            <a:ext cx="7358063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785813" y="5000625"/>
            <a:ext cx="77152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>
                <a:solidFill>
                  <a:schemeClr val="bg1"/>
                </a:solidFill>
                <a:latin typeface="Monotype Corsiva" pitchFamily="66" charset="0"/>
              </a:rPr>
              <a:t>Господствующим направлением в Академии был классицизм – стиль, противопоставивший декоративной пышности барокко строгость, ясность и соразмерность, присущие классическим произведениям античного искусства и эпохи Возрождения.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4357688"/>
            <a:ext cx="8351838" cy="2500312"/>
          </a:xfrm>
        </p:spPr>
        <p:txBody>
          <a:bodyPr>
            <a:normAutofit/>
          </a:bodyPr>
          <a:lstStyle/>
          <a:p>
            <a:pPr indent="3175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Семёна Фёдоровича Щедрина </a:t>
            </a:r>
            <a:r>
              <a:rPr lang="ru-RU" sz="2400" b="1" dirty="0" smtClean="0">
                <a:latin typeface="Monotype Corsiva" pitchFamily="66" charset="0"/>
              </a:rPr>
              <a:t>(1745 – 1804)</a:t>
            </a:r>
            <a:r>
              <a:rPr lang="en-US" sz="2400" b="1" dirty="0" smtClean="0">
                <a:latin typeface="Monotype Corsiva" pitchFamily="66" charset="0"/>
              </a:rPr>
              <a:t> </a:t>
            </a:r>
            <a:r>
              <a:rPr lang="ru-RU" sz="2400" b="1" dirty="0" smtClean="0">
                <a:latin typeface="Monotype Corsiva" pitchFamily="66" charset="0"/>
              </a:rPr>
              <a:t>можно считать основоположником русской пейзажной школы. Он – первый представитель династии художников, прославленной ярчайшим именем его племянника </a:t>
            </a:r>
            <a:r>
              <a:rPr lang="ru-RU" sz="2400" b="1" dirty="0" err="1" smtClean="0">
                <a:latin typeface="Monotype Corsiva" pitchFamily="66" charset="0"/>
              </a:rPr>
              <a:t>Сильвестра</a:t>
            </a:r>
            <a:r>
              <a:rPr lang="ru-RU" sz="2400" b="1" dirty="0" smtClean="0">
                <a:latin typeface="Monotype Corsiva" pitchFamily="66" charset="0"/>
              </a:rPr>
              <a:t> Щедрина. Но и его собственные работы сыграли очень важную роль в развитии русского искусства.</a:t>
            </a:r>
            <a:endParaRPr lang="ru-RU" sz="2400" i="1" dirty="0">
              <a:solidFill>
                <a:schemeClr val="tx1">
                  <a:lumMod val="8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17411" name="TextBox 4"/>
          <p:cNvSpPr txBox="1">
            <a:spLocks noChangeArrowheads="1"/>
          </p:cNvSpPr>
          <p:nvPr/>
        </p:nvSpPr>
        <p:spPr bwMode="auto">
          <a:xfrm>
            <a:off x="1476375" y="3860800"/>
            <a:ext cx="2590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i="1">
                <a:solidFill>
                  <a:srgbClr val="00B0F0"/>
                </a:solidFill>
                <a:latin typeface="Monotype Corsiva" pitchFamily="66" charset="0"/>
              </a:rPr>
              <a:t>«Полдень»</a:t>
            </a:r>
          </a:p>
        </p:txBody>
      </p:sp>
      <p:sp>
        <p:nvSpPr>
          <p:cNvPr id="17412" name="TextBox 6"/>
          <p:cNvSpPr txBox="1">
            <a:spLocks noChangeArrowheads="1"/>
          </p:cNvSpPr>
          <p:nvPr/>
        </p:nvSpPr>
        <p:spPr bwMode="auto">
          <a:xfrm>
            <a:off x="4932363" y="3789363"/>
            <a:ext cx="3435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B0F0"/>
                </a:solidFill>
                <a:latin typeface="Monotype Corsiva" pitchFamily="66" charset="0"/>
              </a:rPr>
              <a:t>«В Царскосельском парке»</a:t>
            </a:r>
          </a:p>
        </p:txBody>
      </p:sp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6572250" y="3357563"/>
            <a:ext cx="1925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000">
                <a:solidFill>
                  <a:srgbClr val="00B0F0"/>
                </a:solidFill>
                <a:latin typeface="Monotype Corsiva" pitchFamily="66" charset="0"/>
              </a:rPr>
              <a:t>Сестры Гагарины</a:t>
            </a:r>
          </a:p>
        </p:txBody>
      </p:sp>
      <p:pic>
        <p:nvPicPr>
          <p:cNvPr id="15372" name="Picture 12" descr="C:\Users\ПК\Desktop\image_25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1" y="332656"/>
            <a:ext cx="2808312" cy="3491668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5373" name="Picture 13" descr="C:\Users\ПК\Desktop\image_26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404664"/>
            <a:ext cx="4716901" cy="3384376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smtClean="0">
                <a:solidFill>
                  <a:srgbClr val="FFC000"/>
                </a:solidFill>
                <a:latin typeface="Monotype Corsiva" pitchFamily="66" charset="0"/>
              </a:rPr>
              <a:t>С.Ф. Щедрин «Пейзаж в окрестностях Петербурга»</a:t>
            </a:r>
          </a:p>
        </p:txBody>
      </p:sp>
      <p:pic>
        <p:nvPicPr>
          <p:cNvPr id="18435" name="Picture 2" descr="C:\Users\ПК\Desktop\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27088" y="1557338"/>
            <a:ext cx="7416800" cy="4932362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smtClean="0">
                <a:solidFill>
                  <a:srgbClr val="00B0F0"/>
                </a:solidFill>
                <a:latin typeface="Monotype Corsiva" pitchFamily="66" charset="0"/>
              </a:rPr>
              <a:t>С.Ф. Щедрин </a:t>
            </a:r>
            <a:br>
              <a:rPr lang="ru-RU" sz="3600" smtClean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3600" smtClean="0">
                <a:solidFill>
                  <a:srgbClr val="00B0F0"/>
                </a:solidFill>
                <a:latin typeface="Monotype Corsiva" pitchFamily="66" charset="0"/>
              </a:rPr>
              <a:t>«Вид на Каменноостровский дворец…»</a:t>
            </a:r>
          </a:p>
        </p:txBody>
      </p:sp>
      <p:pic>
        <p:nvPicPr>
          <p:cNvPr id="19459" name="Picture 4" descr="C:\Users\ПК\Desktop\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27088" y="1557338"/>
            <a:ext cx="7345362" cy="4852987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29688" cy="242887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Развитию пейзажной живописи XVIII в. особенно содействовало открытие в Академии специального пейзажного класса. Выдающийся пейзажист</a:t>
            </a:r>
            <a:r>
              <a:rPr lang="ru-RU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 </a:t>
            </a:r>
            <a:r>
              <a:rPr lang="ru-RU" sz="2400" b="1" dirty="0" smtClean="0">
                <a:solidFill>
                  <a:srgbClr val="FFC000"/>
                </a:solidFill>
                <a:latin typeface="Monotype Corsiva" pitchFamily="66" charset="0"/>
              </a:rPr>
              <a:t>Федор Яковлевич Алексеев</a:t>
            </a:r>
            <a:r>
              <a:rPr lang="ru-RU" sz="24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(1753-1824) сумел передать в своих полотнах поэтичность архитектурного облика столичных и провинциальных городов России, особенно Петербурга. Многие его картины, показывающие Москву до пожара 1812 г., имеют значение исторических документов.</a:t>
            </a:r>
            <a:endParaRPr lang="ru-RU" sz="2400" dirty="0">
              <a:solidFill>
                <a:schemeClr val="accent5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483" name="Содержимое 4" descr="загружено (4)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57188" y="2714625"/>
            <a:ext cx="3857625" cy="3116263"/>
          </a:xfrm>
        </p:spPr>
      </p:pic>
      <p:pic>
        <p:nvPicPr>
          <p:cNvPr id="20484" name="Содержимое 5" descr="i_16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500563" y="3571875"/>
            <a:ext cx="4227512" cy="3001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smtClean="0">
                <a:solidFill>
                  <a:schemeClr val="accent2"/>
                </a:solidFill>
                <a:latin typeface="Monotype Corsiva" pitchFamily="66" charset="0"/>
              </a:rPr>
              <a:t>Ф.Я. Алексеев  «Вид дворцовой набережной от Петропавловской крепости»</a:t>
            </a:r>
          </a:p>
        </p:txBody>
      </p:sp>
      <p:sp>
        <p:nvSpPr>
          <p:cNvPr id="21507" name="Содержимое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8" name="Содержимое 10" descr="http://cvetamira.ru/sites/default/files/rus-19/f.ya_.alekseev._vid_dvorcovoy_ploshchadi_ot_petropavlovskoy_kreposti.jpg"/>
          <p:cNvPicPr>
            <a:picLocks noGrp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55650" y="1484313"/>
            <a:ext cx="7499350" cy="4752975"/>
          </a:xfr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7600950" cy="1143000"/>
          </a:xfrm>
        </p:spPr>
        <p:txBody>
          <a:bodyPr/>
          <a:lstStyle/>
          <a:p>
            <a:pPr algn="ctr"/>
            <a:r>
              <a:rPr lang="ru-RU" sz="3600" smtClean="0">
                <a:solidFill>
                  <a:srgbClr val="FFFF00"/>
                </a:solidFill>
                <a:latin typeface="Monotype Corsiva" pitchFamily="66" charset="0"/>
              </a:rPr>
              <a:t>Ф.Я. Алексеев  «Вид Москвы»</a:t>
            </a:r>
          </a:p>
        </p:txBody>
      </p:sp>
      <p:sp>
        <p:nvSpPr>
          <p:cNvPr id="2253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2532" name="Picture 2" descr="C:\Users\ПК\Desktop\244f447e4e5cbb1519655eee55b8146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55650" y="1557338"/>
            <a:ext cx="7704138" cy="4943475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smtClean="0">
                <a:solidFill>
                  <a:schemeClr val="accent2"/>
                </a:solidFill>
                <a:latin typeface="Monotype Corsiva" pitchFamily="66" charset="0"/>
              </a:rPr>
              <a:t>Ф.Я. Алексеев </a:t>
            </a:r>
            <a:br>
              <a:rPr lang="ru-RU" sz="3600" smtClean="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sz="3600" smtClean="0">
                <a:solidFill>
                  <a:schemeClr val="accent2"/>
                </a:solidFill>
                <a:latin typeface="Monotype Corsiva" pitchFamily="66" charset="0"/>
              </a:rPr>
              <a:t>«Вид на Московский Кремль»</a:t>
            </a:r>
          </a:p>
        </p:txBody>
      </p:sp>
      <p:sp>
        <p:nvSpPr>
          <p:cNvPr id="23555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6" name="Picture 2" descr="C:\Users\ПК\Desktop\0e184bde48e958ec83ebd4b8a1c51ac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755650" y="1484313"/>
            <a:ext cx="7570788" cy="5030787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813" y="642938"/>
            <a:ext cx="7470775" cy="52260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Monotype Corsiva" pitchFamily="66" charset="0"/>
              </a:rPr>
              <a:t>С именами талантливейших  художников С.Ф. Щедрина(1745 -1804), Ф. Я. Алексеева(1753-1824) связан взлёт отечественной пейзажной живописи. Они учились в Париже и Риме у известных мастеров и были убежденными сторонниками классицизма.</a:t>
            </a:r>
            <a:br>
              <a:rPr lang="ru-RU" sz="2800" dirty="0" smtClean="0">
                <a:solidFill>
                  <a:schemeClr val="tx2">
                    <a:lumMod val="90000"/>
                  </a:schemeClr>
                </a:solidFill>
                <a:latin typeface="Monotype Corsiva" pitchFamily="66" charset="0"/>
              </a:rPr>
            </a:br>
            <a:r>
              <a:rPr lang="ru-RU" sz="2800" dirty="0" smtClean="0">
                <a:latin typeface="Monotype Corsiva" pitchFamily="66" charset="0"/>
              </a:rPr>
              <a:t>Выдающиеся живописцы, скульпторы и архитекторы России XVIII в. внесли большой вклад в сокровищницу мирового искусства и подготовили могучий взлет русской художественной культуры XIX века.</a:t>
            </a:r>
            <a:br>
              <a:rPr lang="ru-RU" sz="2800" dirty="0" smtClean="0">
                <a:latin typeface="Monotype Corsiva" pitchFamily="66" charset="0"/>
              </a:rPr>
            </a:b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944688"/>
          </a:xfrm>
        </p:spPr>
        <p:txBody>
          <a:bodyPr/>
          <a:lstStyle/>
          <a:p>
            <a:pPr eaLnBrk="1" hangingPunct="1"/>
            <a:r>
              <a:rPr lang="ru-RU" altLang="ru-RU" sz="2400" smtClean="0">
                <a:latin typeface="Monotype Corsiva" pitchFamily="66" charset="0"/>
              </a:rPr>
              <a:t>    Ещё в древние времена человек стремился изобразить природу. Но тогда почему-то казалось, что природа сама по себе не может составлять сюжет картины. И окружающая нас природа была лишь фоном для портрета человека или какой-то сцены. И лишь в X</a:t>
            </a:r>
            <a:r>
              <a:rPr lang="en-US" altLang="ru-RU" sz="2400" smtClean="0">
                <a:latin typeface="Monotype Corsiva" pitchFamily="66" charset="0"/>
              </a:rPr>
              <a:t>V</a:t>
            </a:r>
            <a:r>
              <a:rPr lang="ru-RU" altLang="ru-RU" sz="2400" smtClean="0">
                <a:latin typeface="Monotype Corsiva" pitchFamily="66" charset="0"/>
              </a:rPr>
              <a:t>II веке появились </a:t>
            </a:r>
            <a:r>
              <a:rPr lang="ru-RU" altLang="ru-RU" sz="2400" b="1" smtClean="0">
                <a:solidFill>
                  <a:srgbClr val="FFFF00"/>
                </a:solidFill>
                <a:latin typeface="Monotype Corsiva" pitchFamily="66" charset="0"/>
              </a:rPr>
              <a:t>пейзажи</a:t>
            </a:r>
            <a:r>
              <a:rPr lang="ru-RU" altLang="ru-RU" sz="240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altLang="ru-RU" sz="2400" b="1" smtClean="0">
                <a:latin typeface="Monotype Corsiva" pitchFamily="66" charset="0"/>
              </a:rPr>
              <a:t>– это</a:t>
            </a:r>
            <a:r>
              <a:rPr lang="ru-RU" altLang="ru-RU" sz="2400" smtClean="0">
                <a:latin typeface="Monotype Corsiva" pitchFamily="66" charset="0"/>
              </a:rPr>
              <a:t> картины, в которых главным объектом стала природа. </a:t>
            </a:r>
          </a:p>
        </p:txBody>
      </p:sp>
      <p:sp>
        <p:nvSpPr>
          <p:cNvPr id="8195" name="Текст 2"/>
          <p:cNvSpPr>
            <a:spLocks noGrp="1"/>
          </p:cNvSpPr>
          <p:nvPr>
            <p:ph type="body" idx="1"/>
          </p:nvPr>
        </p:nvSpPr>
        <p:spPr>
          <a:xfrm>
            <a:off x="428625" y="6143625"/>
            <a:ext cx="4040188" cy="714375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latin typeface="Monotype Corsiva" pitchFamily="66" charset="0"/>
              </a:rPr>
              <a:t>«Джоконда» Леонардо да Винчи</a:t>
            </a:r>
          </a:p>
        </p:txBody>
      </p:sp>
      <p:sp>
        <p:nvSpPr>
          <p:cNvPr id="8196" name="Текст 3"/>
          <p:cNvSpPr>
            <a:spLocks noGrp="1"/>
          </p:cNvSpPr>
          <p:nvPr>
            <p:ph type="body" sz="half" idx="3"/>
          </p:nvPr>
        </p:nvSpPr>
        <p:spPr>
          <a:xfrm>
            <a:off x="4786313" y="6215063"/>
            <a:ext cx="4041775" cy="642937"/>
          </a:xfrm>
        </p:spPr>
        <p:txBody>
          <a:bodyPr/>
          <a:lstStyle/>
          <a:p>
            <a:pPr algn="ctr" eaLnBrk="1" hangingPunct="1"/>
            <a:r>
              <a:rPr lang="ru-RU" altLang="ru-RU" smtClean="0">
                <a:latin typeface="Monotype Corsiva" pitchFamily="66" charset="0"/>
              </a:rPr>
              <a:t>«Речной пейзаж»  Ян Ван Гойен</a:t>
            </a:r>
          </a:p>
        </p:txBody>
      </p:sp>
      <p:pic>
        <p:nvPicPr>
          <p:cNvPr id="8197" name="Picture 10" descr="https://dantricdn.com/thumb_w/600/2018/4/19/buc-tranh-1524122374721915042198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2492375"/>
            <a:ext cx="3176587" cy="3675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8198" name="Содержимое 14"/>
          <p:cNvSpPr>
            <a:spLocks noGrp="1"/>
          </p:cNvSpPr>
          <p:nvPr>
            <p:ph sz="quarter" idx="2"/>
          </p:nvPr>
        </p:nvSpPr>
        <p:spPr>
          <a:xfrm>
            <a:off x="457200" y="1517650"/>
            <a:ext cx="4040188" cy="3941763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8199" name="Picture 12" descr="C:\Users\ПК\Desktop\23321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3438" y="2565400"/>
            <a:ext cx="4041775" cy="3027363"/>
          </a:xfrm>
          <a:noFill/>
          <a:ln>
            <a:solidFill>
              <a:schemeClr val="tx1"/>
            </a:solidFill>
          </a:ln>
        </p:spPr>
      </p:pic>
      <p:cxnSp>
        <p:nvCxnSpPr>
          <p:cNvPr id="9" name="Соединительная линия уступом 8"/>
          <p:cNvCxnSpPr/>
          <p:nvPr/>
        </p:nvCxnSpPr>
        <p:spPr>
          <a:xfrm>
            <a:off x="-1620838" y="765175"/>
            <a:ext cx="914400" cy="91440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8313" y="142875"/>
            <a:ext cx="4248150" cy="5949950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/>
              <a:t>   </a:t>
            </a:r>
            <a:r>
              <a:rPr lang="ru-RU" sz="24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Monotype Corsiva" pitchFamily="66" charset="0"/>
              </a:rPr>
              <a:t>Жанр пейзажа возник в Голландии.</a:t>
            </a:r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FFFF00"/>
                </a:solidFill>
                <a:latin typeface="Monotype Corsiva" pitchFamily="66" charset="0"/>
              </a:rPr>
              <a:t>Художники-пейзажисты</a:t>
            </a:r>
            <a:r>
              <a:rPr lang="ru-RU" sz="24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первыми сумели разглядеть и изобразить на картинах неяркую прелесть родной природы и признать, что она достойна того, чтобы посвящать ей картины.</a:t>
            </a:r>
          </a:p>
          <a:p>
            <a:pPr marL="0" indent="0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400" dirty="0" smtClean="0">
                <a:latin typeface="Monotype Corsiva" pitchFamily="66" charset="0"/>
              </a:rPr>
              <a:t>    На картинах голландских мастеров перед нами предстаёт пасмурное и серое небо, низко нависшее над землёй, зелёные луга, морские песчаные дюны, ветряные мельницы у реки. Их пейзажи передавали истинную красоту природы.</a:t>
            </a:r>
          </a:p>
          <a:p>
            <a:pPr marL="420624" indent="-384048"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 smtClean="0">
              <a:solidFill>
                <a:schemeClr val="accent3">
                  <a:lumMod val="40000"/>
                  <a:lumOff val="60000"/>
                </a:schemeClr>
              </a:solidFill>
              <a:latin typeface="Monotype Corsiva" pitchFamily="66" charset="0"/>
            </a:endParaRPr>
          </a:p>
          <a:p>
            <a:pPr marL="420624" indent="-384048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2400" dirty="0"/>
          </a:p>
        </p:txBody>
      </p:sp>
      <p:sp>
        <p:nvSpPr>
          <p:cNvPr id="9219" name="TextBox 6"/>
          <p:cNvSpPr txBox="1">
            <a:spLocks noChangeArrowheads="1"/>
          </p:cNvSpPr>
          <p:nvPr/>
        </p:nvSpPr>
        <p:spPr bwMode="auto">
          <a:xfrm>
            <a:off x="5364163" y="2997200"/>
            <a:ext cx="3455987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>
                <a:solidFill>
                  <a:srgbClr val="00B0F0"/>
                </a:solidFill>
                <a:latin typeface="Monotype Corsiva" pitchFamily="66" charset="0"/>
              </a:rPr>
              <a:t>М.Хобееема  «Аллея в Миддельхарнисе»</a:t>
            </a:r>
            <a:endParaRPr lang="ru-RU" altLang="ru-RU">
              <a:solidFill>
                <a:srgbClr val="00B0F0"/>
              </a:solidFill>
              <a:latin typeface="Monotype Corsiva" pitchFamily="66" charset="0"/>
            </a:endParaRPr>
          </a:p>
        </p:txBody>
      </p:sp>
      <p:sp>
        <p:nvSpPr>
          <p:cNvPr id="9220" name="TextBox 8"/>
          <p:cNvSpPr txBox="1">
            <a:spLocks noChangeArrowheads="1"/>
          </p:cNvSpPr>
          <p:nvPr/>
        </p:nvSpPr>
        <p:spPr bwMode="auto">
          <a:xfrm>
            <a:off x="5003800" y="6237288"/>
            <a:ext cx="38163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B0F0"/>
                </a:solidFill>
                <a:latin typeface="Monotype Corsiva" pitchFamily="66" charset="0"/>
              </a:rPr>
              <a:t>Якоб -ван Рейсдал «Болото» </a:t>
            </a:r>
          </a:p>
        </p:txBody>
      </p:sp>
      <p:pic>
        <p:nvPicPr>
          <p:cNvPr id="9221" name="Picture 11" descr="C:\Users\ПК\Desktop\IMG_567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9700" y="3860800"/>
            <a:ext cx="3529013" cy="24304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22" name="Picture 12" descr="C:\Users\ПК\Desktop\0_1e70f_98014a16_XL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7900" y="333375"/>
            <a:ext cx="3527425" cy="25622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358188" cy="2082800"/>
          </a:xfrm>
        </p:spPr>
        <p:txBody>
          <a:bodyPr/>
          <a:lstStyle/>
          <a:p>
            <a:pPr eaLnBrk="1" hangingPunct="1"/>
            <a:r>
              <a:rPr lang="ru-RU" altLang="ru-RU" sz="2400" smtClean="0">
                <a:latin typeface="Monotype Corsiva" pitchFamily="66" charset="0"/>
              </a:rPr>
              <a:t>Голландские художники придумали новый прием в живописи, получивший название </a:t>
            </a:r>
            <a:r>
              <a:rPr lang="ru-RU" altLang="ru-RU" sz="2400" smtClean="0">
                <a:solidFill>
                  <a:srgbClr val="FFFF00"/>
                </a:solidFill>
                <a:latin typeface="Monotype Corsiva" pitchFamily="66" charset="0"/>
              </a:rPr>
              <a:t>«воздушная перспектива»</a:t>
            </a:r>
            <a:r>
              <a:rPr lang="ru-RU" altLang="ru-RU" sz="2400" smtClean="0">
                <a:latin typeface="Monotype Corsiva" pitchFamily="66" charset="0"/>
              </a:rPr>
              <a:t>.</a:t>
            </a:r>
          </a:p>
        </p:txBody>
      </p:sp>
      <p:sp>
        <p:nvSpPr>
          <p:cNvPr id="10243" name="TextBox 6"/>
          <p:cNvSpPr txBox="1">
            <a:spLocks noChangeArrowheads="1"/>
          </p:cNvSpPr>
          <p:nvPr/>
        </p:nvSpPr>
        <p:spPr bwMode="auto">
          <a:xfrm>
            <a:off x="468313" y="5229225"/>
            <a:ext cx="29511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000" i="1">
                <a:solidFill>
                  <a:srgbClr val="FFC000"/>
                </a:solidFill>
                <a:latin typeface="Monotype Corsiva" pitchFamily="66" charset="0"/>
              </a:rPr>
              <a:t>Рейсдал «Водяная мельница»</a:t>
            </a:r>
          </a:p>
        </p:txBody>
      </p:sp>
      <p:sp>
        <p:nvSpPr>
          <p:cNvPr id="10244" name="TextBox 7"/>
          <p:cNvSpPr txBox="1">
            <a:spLocks noChangeArrowheads="1"/>
          </p:cNvSpPr>
          <p:nvPr/>
        </p:nvSpPr>
        <p:spPr bwMode="auto">
          <a:xfrm>
            <a:off x="5429250" y="6286500"/>
            <a:ext cx="30686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000" i="1">
                <a:solidFill>
                  <a:srgbClr val="FFC000"/>
                </a:solidFill>
                <a:latin typeface="Monotype Corsiva" pitchFamily="66" charset="0"/>
              </a:rPr>
              <a:t>Ш.Лейкерт «Летний пейзаж»</a:t>
            </a:r>
          </a:p>
        </p:txBody>
      </p:sp>
      <p:sp>
        <p:nvSpPr>
          <p:cNvPr id="10245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altLang="ru-RU" smtClean="0"/>
          </a:p>
        </p:txBody>
      </p:sp>
      <p:pic>
        <p:nvPicPr>
          <p:cNvPr id="10246" name="Picture 7" descr="C:\Users\ПК\Desktop\Голландский%20летний%20пейзаж%20с%20фигурами%20около%20мельницы%20(Dutch%20summer%20landscape%20with%20figures%20at%20the%20windmill)_80%20x%20120_х_,м__Част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51275" y="2565400"/>
            <a:ext cx="4906963" cy="3516313"/>
          </a:xfrm>
          <a:noFill/>
          <a:ln>
            <a:solidFill>
              <a:schemeClr val="tx2"/>
            </a:solidFill>
          </a:ln>
        </p:spPr>
      </p:pic>
      <p:pic>
        <p:nvPicPr>
          <p:cNvPr id="14344" name="Picture 8" descr="C:\Users\ПК\Desktop\1264436763_16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3568" y="1677621"/>
            <a:ext cx="4181089" cy="3236163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7875"/>
          </a:xfrm>
        </p:spPr>
        <p:txBody>
          <a:bodyPr/>
          <a:lstStyle/>
          <a:p>
            <a:pPr algn="ctr"/>
            <a:r>
              <a:rPr lang="ru-RU" sz="3600" smtClean="0">
                <a:solidFill>
                  <a:srgbClr val="00B0F0"/>
                </a:solidFill>
                <a:latin typeface="Monotype Corsiva" pitchFamily="66" charset="0"/>
              </a:rPr>
              <a:t>Яков ван Рейсдал  </a:t>
            </a:r>
            <a:br>
              <a:rPr lang="ru-RU" sz="3600" smtClean="0">
                <a:solidFill>
                  <a:srgbClr val="00B0F0"/>
                </a:solidFill>
                <a:latin typeface="Monotype Corsiva" pitchFamily="66" charset="0"/>
              </a:rPr>
            </a:br>
            <a:r>
              <a:rPr lang="ru-RU" sz="3600" smtClean="0">
                <a:solidFill>
                  <a:srgbClr val="00B0F0"/>
                </a:solidFill>
                <a:latin typeface="Monotype Corsiva" pitchFamily="66" charset="0"/>
              </a:rPr>
              <a:t>«Мельница около Дюрстеде»</a:t>
            </a:r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8" name="Picture 2" descr="C:\Users\ПК\Desktop\004427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900113" y="1484313"/>
            <a:ext cx="7416800" cy="4772025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smtClean="0">
                <a:solidFill>
                  <a:schemeClr val="accent2"/>
                </a:solidFill>
                <a:latin typeface="Monotype Corsiva" pitchFamily="66" charset="0"/>
              </a:rPr>
              <a:t>Яков ван Рейсдал  </a:t>
            </a:r>
            <a:br>
              <a:rPr lang="ru-RU" sz="3600" smtClean="0">
                <a:solidFill>
                  <a:schemeClr val="accent2"/>
                </a:solidFill>
                <a:latin typeface="Monotype Corsiva" pitchFamily="66" charset="0"/>
              </a:rPr>
            </a:br>
            <a:r>
              <a:rPr lang="ru-RU" sz="3600" smtClean="0">
                <a:solidFill>
                  <a:schemeClr val="accent2"/>
                </a:solidFill>
                <a:latin typeface="Monotype Corsiva" pitchFamily="66" charset="0"/>
              </a:rPr>
              <a:t>«Пшеничные поля»</a:t>
            </a:r>
          </a:p>
        </p:txBody>
      </p:sp>
      <p:sp>
        <p:nvSpPr>
          <p:cNvPr id="12291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2" name="Picture 2" descr="C:\Users\ПК\Desktop\Jacob_Isaaksz__van_Ruisdael_0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042988" y="1412875"/>
            <a:ext cx="7058025" cy="4865688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smtClean="0">
                <a:solidFill>
                  <a:srgbClr val="FFC000"/>
                </a:solidFill>
                <a:latin typeface="Monotype Corsiva" pitchFamily="66" charset="0"/>
              </a:rPr>
              <a:t>Ян ван Гойен «Зима на реке»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6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3317" name="Picture 2" descr="C:\Users\ПК\Desktop\23127387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6013" y="1484313"/>
            <a:ext cx="6840537" cy="489743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smtClean="0">
                <a:solidFill>
                  <a:srgbClr val="00B0F0"/>
                </a:solidFill>
                <a:latin typeface="Monotype Corsiva" pitchFamily="66" charset="0"/>
              </a:rPr>
              <a:t>Ян ван Гойен «Гроза»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4340" name="Picture 2" descr="C:\Users\ПК\Desktop\6683452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684213" y="1268413"/>
            <a:ext cx="7848600" cy="5256212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971550" y="188913"/>
            <a:ext cx="7467600" cy="1143000"/>
          </a:xfrm>
        </p:spPr>
        <p:txBody>
          <a:bodyPr/>
          <a:lstStyle/>
          <a:p>
            <a:pPr algn="ctr"/>
            <a:r>
              <a:rPr lang="ru-RU" sz="3600" smtClean="0">
                <a:solidFill>
                  <a:schemeClr val="tx2"/>
                </a:solidFill>
                <a:latin typeface="Monotype Corsiva" pitchFamily="66" charset="0"/>
              </a:rPr>
              <a:t>Ян ван Гойен «Речной пейзаж»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4" name="Picture 2" descr="C:\Users\ПК\Desktop\0044271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827088" y="1268413"/>
            <a:ext cx="7489825" cy="5184775"/>
          </a:xfr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240</TotalTime>
  <Words>388</Words>
  <Application>Microsoft Office PowerPoint</Application>
  <PresentationFormat>Экран (4:3)</PresentationFormat>
  <Paragraphs>31</Paragraphs>
  <Slides>18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Franklin Gothic Book</vt:lpstr>
      <vt:lpstr>Wingdings 2</vt:lpstr>
      <vt:lpstr>Calibri</vt:lpstr>
      <vt:lpstr>Monotype Corsiva</vt:lpstr>
      <vt:lpstr>Техническая</vt:lpstr>
      <vt:lpstr>Слайд 1</vt:lpstr>
      <vt:lpstr>    Ещё в древние времена человек стремился изобразить природу. Но тогда почему-то казалось, что природа сама по себе не может составлять сюжет картины. И окружающая нас природа была лишь фоном для портрета человека или какой-то сцены. И лишь в XVII веке появились пейзажи – это картины, в которых главным объектом стала природа. </vt:lpstr>
      <vt:lpstr>Слайд 3</vt:lpstr>
      <vt:lpstr>Голландские художники придумали новый прием в живописи, получивший название «воздушная перспектива».</vt:lpstr>
      <vt:lpstr>Яков ван Рейсдал   «Мельница около Дюрстеде»</vt:lpstr>
      <vt:lpstr>Яков ван Рейсдал   «Пшеничные поля»</vt:lpstr>
      <vt:lpstr>Ян ван Гойен «Зима на реке»</vt:lpstr>
      <vt:lpstr>Ян ван Гойен «Гроза»</vt:lpstr>
      <vt:lpstr>Ян ван Гойен «Речной пейзаж»</vt:lpstr>
      <vt:lpstr>Слайд 10</vt:lpstr>
      <vt:lpstr>Слайд 11</vt:lpstr>
      <vt:lpstr>С.Ф. Щедрин «Пейзаж в окрестностях Петербурга»</vt:lpstr>
      <vt:lpstr>С.Ф. Щедрин  «Вид на Каменноостровский дворец…»</vt:lpstr>
      <vt:lpstr>Развитию пейзажной живописи XVIII в. особенно содействовало открытие в Академии специального пейзажного класса. Выдающийся пейзажист Федор Яковлевич Алексеев(1753-1824) сумел передать в своих полотнах поэтичность архитектурного облика столичных и провинциальных городов России, особенно Петербурга. Многие его картины, показывающие Москву до пожара 1812 г., имеют значение исторических документов.</vt:lpstr>
      <vt:lpstr>Ф.Я. Алексеев  «Вид дворцовой набережной от Петропавловской крепости»</vt:lpstr>
      <vt:lpstr>Ф.Я. Алексеев  «Вид Москвы»</vt:lpstr>
      <vt:lpstr>Ф.Я. Алексеев  «Вид на Московский Кремль»</vt:lpstr>
      <vt:lpstr>С именами талантливейших  художников С.Ф. Щедрина(1745 -1804), Ф. Я. Алексеева(1753-1824) связан взлёт отечественной пейзажной живописи. Они учились в Париже и Риме у известных мастеров и были убежденными сторонниками классицизма. Выдающиеся живописцы, скульпторы и архитекторы России XVIII в. внесли большой вклад в сокровищницу мирового искусства и подготовили могучий взлет русской художественной культуры XIX века. 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</dc:creator>
  <cp:lastModifiedBy>ПК</cp:lastModifiedBy>
  <cp:revision>28</cp:revision>
  <dcterms:created xsi:type="dcterms:W3CDTF">2013-12-11T17:39:29Z</dcterms:created>
  <dcterms:modified xsi:type="dcterms:W3CDTF">2019-12-22T08:57:54Z</dcterms:modified>
</cp:coreProperties>
</file>