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96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E00CB-52FB-4251-BA02-DB22CDE0F8DB}" type="datetimeFigureOut">
              <a:rPr lang="ru-RU" smtClean="0"/>
              <a:pPr/>
              <a:t>14.09.2011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942EB-73A2-4238-80A6-F1A40548CF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Право Древнего мира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Темы для рефератов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«Ничто так не способствует людской добродетели, как законодательство…» (Платон).</a:t>
            </a:r>
          </a:p>
          <a:p>
            <a:pPr>
              <a:buNone/>
            </a:pPr>
            <a:r>
              <a:rPr lang="ru-RU" dirty="0" smtClean="0"/>
              <a:t>2. «Мы должны быть рабами законов, чтобы стать свободными» (Цицерон).</a:t>
            </a:r>
          </a:p>
          <a:p>
            <a:pPr>
              <a:buNone/>
            </a:pPr>
            <a:r>
              <a:rPr lang="ru-RU" dirty="0" smtClean="0"/>
              <a:t>3. « Пороки народа почти всегда коренятся  в его законодательстве» (латинский афоризм)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Кодекс Хаммурапи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sz="2600" dirty="0" smtClean="0"/>
              <a:t>Первый известный нам кодекс законов (</a:t>
            </a:r>
            <a:r>
              <a:rPr lang="en-US" sz="2600" dirty="0" smtClean="0"/>
              <a:t>XVIII </a:t>
            </a:r>
            <a:r>
              <a:rPr lang="ru-RU" sz="2600" dirty="0" smtClean="0"/>
              <a:t>в до н.э.)</a:t>
            </a:r>
          </a:p>
          <a:p>
            <a:pPr>
              <a:buNone/>
            </a:pPr>
            <a:r>
              <a:rPr lang="ru-RU" dirty="0" smtClean="0"/>
              <a:t>По содержанию универсален:</a:t>
            </a:r>
          </a:p>
          <a:p>
            <a:r>
              <a:rPr lang="ru-RU" dirty="0" smtClean="0"/>
              <a:t>ст.1-5 посвящены суду;</a:t>
            </a:r>
          </a:p>
          <a:p>
            <a:r>
              <a:rPr lang="ru-RU" dirty="0" smtClean="0"/>
              <a:t>ст. 6-126 праву собственности, договору займа</a:t>
            </a:r>
          </a:p>
          <a:p>
            <a:r>
              <a:rPr lang="ru-RU" dirty="0" smtClean="0"/>
              <a:t>ст.127 </a:t>
            </a:r>
            <a:r>
              <a:rPr lang="ru-RU" dirty="0" smtClean="0"/>
              <a:t>-195 семье и наследованию,</a:t>
            </a:r>
          </a:p>
          <a:p>
            <a:r>
              <a:rPr lang="ru-RU" dirty="0" smtClean="0"/>
              <a:t>ст. 196-214 преступлениям против личности</a:t>
            </a:r>
          </a:p>
          <a:p>
            <a:r>
              <a:rPr lang="ru-RU" dirty="0" smtClean="0"/>
              <a:t>ст. 215-282 имущественным преступлениям, договорам найма.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Правовые системы Древнего Востока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Древнеиндийский Закон Ману</a:t>
            </a:r>
          </a:p>
          <a:p>
            <a:pPr>
              <a:buNone/>
            </a:pPr>
            <a:r>
              <a:rPr lang="ru-RU" dirty="0" smtClean="0"/>
              <a:t>	(II век до нашей эры II век нашей эры) представляет собой объемный свод религиозных, этических и юридических норм. Эти нормы наставление можно разделить на три группы:</a:t>
            </a:r>
          </a:p>
          <a:p>
            <a:r>
              <a:rPr lang="ru-RU" dirty="0" smtClean="0"/>
              <a:t>религиозные предписания брахманов; нормы, регулирующие организацию государственной власти; нормы гражданского и уголовного законодательства. Сборник делится на 12глав, каждая из которых состоит из стихов (</a:t>
            </a:r>
            <a:r>
              <a:rPr lang="ru-RU" dirty="0" err="1" smtClean="0"/>
              <a:t>шлок</a:t>
            </a:r>
            <a:r>
              <a:rPr lang="ru-RU" dirty="0" smtClean="0"/>
              <a:t>).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Древнекитайский </a:t>
            </a:r>
            <a:r>
              <a:rPr lang="ru-RU" dirty="0" err="1" smtClean="0"/>
              <a:t>Шан-шу</a:t>
            </a:r>
            <a:r>
              <a:rPr lang="ru-RU" dirty="0" smtClean="0"/>
              <a:t>;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Право древней Греции и Древнего Рима – отвечало своему предназначению – установление реальной для того времени справедливости – в значительной большой мере.</a:t>
            </a:r>
          </a:p>
          <a:p>
            <a:pPr>
              <a:buNone/>
            </a:pPr>
            <a:r>
              <a:rPr lang="ru-RU" dirty="0" smtClean="0"/>
              <a:t>«Право»- (</a:t>
            </a:r>
            <a:r>
              <a:rPr lang="en-US" dirty="0" smtClean="0"/>
              <a:t>jus)</a:t>
            </a:r>
            <a:r>
              <a:rPr lang="ru-RU" dirty="0" smtClean="0"/>
              <a:t>; оно получило своё название от </a:t>
            </a:r>
            <a:r>
              <a:rPr lang="en-US" dirty="0" err="1" smtClean="0"/>
              <a:t>justitia</a:t>
            </a:r>
            <a:r>
              <a:rPr lang="ru-RU" dirty="0" smtClean="0"/>
              <a:t> (право, справедливость), ибо право – это искусство добра и справедливого равенства»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Сократ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По мнению философа, наилучшими являются те правители, которым граждане более всего обязаны подчинением законам. То государство, где граждане повинуются законам, счастливо во время мира и незыблемо во время войны.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РИМСКОЕ ПРАВО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ru-RU" sz="3300" dirty="0"/>
              <a:t>Законы Двенадцати таблиц (</a:t>
            </a:r>
            <a:r>
              <a:rPr lang="ru-RU" sz="3300" dirty="0" err="1"/>
              <a:t>Leges</a:t>
            </a:r>
            <a:r>
              <a:rPr lang="ru-RU" sz="3300" dirty="0"/>
              <a:t> </a:t>
            </a:r>
            <a:r>
              <a:rPr lang="ru-RU" sz="3300" dirty="0" err="1"/>
              <a:t>duodecim</a:t>
            </a:r>
            <a:r>
              <a:rPr lang="ru-RU" sz="3300" dirty="0"/>
              <a:t> </a:t>
            </a:r>
            <a:r>
              <a:rPr lang="ru-RU" sz="3300" dirty="0" err="1"/>
              <a:t>tabularum</a:t>
            </a:r>
            <a:r>
              <a:rPr lang="ru-RU" sz="3300" dirty="0"/>
              <a:t>), один из древнейших сводов римского обычного права (5 в. до н. э.) на 12 досках-таблицах (отсюда название). Текст Законов двенадцати таблиц не сохранился и реконструируется на основе упоминаний и ссылок, содержавшихся в сочинениях римских писателей и юристов (Цицерона, Гая и др.). Законы двенадцати таблиц содержали постановления, относившиеся к судопроизводству, уголовному и гражданскому праву, некоторым полицейским правилам.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Римское право наделяло свободных граждан широкими правами:</a:t>
            </a:r>
          </a:p>
          <a:p>
            <a:r>
              <a:rPr lang="ru-RU" dirty="0"/>
              <a:t>п</a:t>
            </a:r>
            <a:r>
              <a:rPr lang="ru-RU" dirty="0" smtClean="0"/>
              <a:t>равом частной собственности;</a:t>
            </a:r>
          </a:p>
          <a:p>
            <a:r>
              <a:rPr lang="ru-RU" dirty="0" smtClean="0"/>
              <a:t>правом заключение сделок и договоров;</a:t>
            </a:r>
          </a:p>
          <a:p>
            <a:pPr>
              <a:buNone/>
            </a:pPr>
            <a:r>
              <a:rPr lang="ru-RU" dirty="0" smtClean="0"/>
              <a:t>Римское право (публичное и особенно частное) было разработано весьма тщательно.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Крылатые фразы и выражения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000" indent="0">
              <a:spcBef>
                <a:spcPts val="0"/>
              </a:spcBef>
              <a:buNone/>
            </a:pPr>
            <a:r>
              <a:rPr lang="en-US" sz="2800" dirty="0" smtClean="0"/>
              <a:t>aqua </a:t>
            </a:r>
            <a:r>
              <a:rPr lang="en-US" sz="2800" dirty="0" err="1" smtClean="0"/>
              <a:t>currit</a:t>
            </a:r>
            <a:r>
              <a:rPr lang="en-US" sz="2800" dirty="0" smtClean="0"/>
              <a:t> et </a:t>
            </a:r>
            <a:r>
              <a:rPr lang="en-US" sz="2800" dirty="0" err="1" smtClean="0"/>
              <a:t>debere</a:t>
            </a:r>
            <a:r>
              <a:rPr lang="en-US" sz="2800" dirty="0" smtClean="0"/>
              <a:t> </a:t>
            </a:r>
            <a:r>
              <a:rPr lang="en-US" sz="2800" dirty="0" err="1" smtClean="0"/>
              <a:t>currere</a:t>
            </a:r>
            <a:r>
              <a:rPr lang="en-US" sz="2800" dirty="0" smtClean="0"/>
              <a:t> </a:t>
            </a:r>
            <a:r>
              <a:rPr lang="en-US" sz="2800" dirty="0" err="1" smtClean="0"/>
              <a:t>ut</a:t>
            </a:r>
            <a:r>
              <a:rPr lang="en-US" sz="2800" dirty="0" smtClean="0"/>
              <a:t> </a:t>
            </a:r>
            <a:r>
              <a:rPr lang="en-US" sz="2800" dirty="0" err="1" smtClean="0"/>
              <a:t>currere</a:t>
            </a:r>
            <a:r>
              <a:rPr lang="en-US" sz="2800" dirty="0" smtClean="0"/>
              <a:t> </a:t>
            </a:r>
            <a:r>
              <a:rPr lang="en-US" sz="2800" dirty="0" err="1" smtClean="0"/>
              <a:t>solebat</a:t>
            </a:r>
            <a:r>
              <a:rPr lang="en-US" sz="2800" dirty="0" smtClean="0"/>
              <a:t> - </a:t>
            </a:r>
            <a:r>
              <a:rPr lang="ru-RU" sz="2800" dirty="0" smtClean="0"/>
              <a:t>вода течет и должна течь, ибо она привыкла течь.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cui</a:t>
            </a:r>
            <a:r>
              <a:rPr lang="ru-RU" sz="2800" dirty="0" smtClean="0"/>
              <a:t> </a:t>
            </a:r>
            <a:r>
              <a:rPr lang="ru-RU" sz="2800" dirty="0" err="1" smtClean="0"/>
              <a:t>bono</a:t>
            </a:r>
            <a:r>
              <a:rPr lang="ru-RU" sz="2800" dirty="0" smtClean="0"/>
              <a:t>? - кому это нужно? 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cui</a:t>
            </a:r>
            <a:r>
              <a:rPr lang="ru-RU" sz="2800" dirty="0" smtClean="0"/>
              <a:t> </a:t>
            </a:r>
            <a:r>
              <a:rPr lang="ru-RU" sz="2800" dirty="0" err="1" smtClean="0"/>
              <a:t>prodest</a:t>
            </a:r>
            <a:r>
              <a:rPr lang="ru-RU" sz="2800" dirty="0" smtClean="0"/>
              <a:t>? - кому выгодно?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divide</a:t>
            </a:r>
            <a:r>
              <a:rPr lang="ru-RU" sz="2800" dirty="0" smtClean="0"/>
              <a:t> </a:t>
            </a:r>
            <a:r>
              <a:rPr lang="ru-RU" sz="2800" dirty="0" err="1" smtClean="0"/>
              <a:t>et</a:t>
            </a:r>
            <a:r>
              <a:rPr lang="ru-RU" sz="2800" dirty="0" smtClean="0"/>
              <a:t> </a:t>
            </a:r>
            <a:r>
              <a:rPr lang="ru-RU" sz="2800" dirty="0" err="1" smtClean="0"/>
              <a:t>impera</a:t>
            </a:r>
            <a:r>
              <a:rPr lang="ru-RU" sz="2800" dirty="0" smtClean="0"/>
              <a:t> - разделяй и властвуй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dura</a:t>
            </a:r>
            <a:r>
              <a:rPr lang="ru-RU" sz="2800" dirty="0" smtClean="0"/>
              <a:t> </a:t>
            </a:r>
            <a:r>
              <a:rPr lang="ru-RU" sz="2800" dirty="0" err="1" smtClean="0"/>
              <a:t>lex</a:t>
            </a:r>
            <a:r>
              <a:rPr lang="ru-RU" sz="2800" dirty="0" smtClean="0"/>
              <a:t>, </a:t>
            </a:r>
            <a:r>
              <a:rPr lang="ru-RU" sz="2800" dirty="0" err="1" smtClean="0"/>
              <a:t>sed</a:t>
            </a:r>
            <a:r>
              <a:rPr lang="ru-RU" sz="2800" dirty="0" smtClean="0"/>
              <a:t> </a:t>
            </a:r>
            <a:r>
              <a:rPr lang="ru-RU" sz="2800" dirty="0" err="1" smtClean="0"/>
              <a:t>lex</a:t>
            </a:r>
            <a:r>
              <a:rPr lang="ru-RU" sz="2800" dirty="0" smtClean="0"/>
              <a:t> - закон суров, но это – закон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en-US" sz="2800" dirty="0" err="1" smtClean="0"/>
              <a:t>fraus</a:t>
            </a:r>
            <a:r>
              <a:rPr lang="en-US" sz="2800" dirty="0" smtClean="0"/>
              <a:t> </a:t>
            </a:r>
            <a:r>
              <a:rPr lang="en-US" sz="2800" dirty="0" err="1" smtClean="0"/>
              <a:t>meretur</a:t>
            </a:r>
            <a:r>
              <a:rPr lang="en-US" sz="2800" dirty="0" smtClean="0"/>
              <a:t> </a:t>
            </a:r>
            <a:r>
              <a:rPr lang="en-US" sz="2800" dirty="0" err="1" smtClean="0"/>
              <a:t>fraudem</a:t>
            </a:r>
            <a:r>
              <a:rPr lang="en-US" sz="2800" dirty="0" smtClean="0"/>
              <a:t> - </a:t>
            </a:r>
            <a:r>
              <a:rPr lang="ru-RU" sz="2800" dirty="0" smtClean="0"/>
              <a:t>обман порождает обман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mors</a:t>
            </a:r>
            <a:r>
              <a:rPr lang="ru-RU" sz="2800" dirty="0" smtClean="0"/>
              <a:t> </a:t>
            </a:r>
            <a:r>
              <a:rPr lang="ru-RU" sz="2800" dirty="0" err="1" smtClean="0"/>
              <a:t>omnia</a:t>
            </a:r>
            <a:r>
              <a:rPr lang="ru-RU" sz="2800" dirty="0" smtClean="0"/>
              <a:t> </a:t>
            </a:r>
            <a:r>
              <a:rPr lang="ru-RU" sz="2800" dirty="0" err="1" smtClean="0"/>
              <a:t>solvit</a:t>
            </a:r>
            <a:r>
              <a:rPr lang="ru-RU" sz="2800" dirty="0" smtClean="0"/>
              <a:t> - смерть решает все проблемы</a:t>
            </a:r>
          </a:p>
          <a:p>
            <a:pPr marL="36000" indent="0">
              <a:spcBef>
                <a:spcPts val="0"/>
              </a:spcBef>
              <a:buNone/>
            </a:pPr>
            <a:r>
              <a:rPr lang="ru-RU" sz="2800" dirty="0" err="1" smtClean="0"/>
              <a:t>vox</a:t>
            </a:r>
            <a:r>
              <a:rPr lang="ru-RU" sz="2800" dirty="0" smtClean="0"/>
              <a:t> </a:t>
            </a:r>
            <a:r>
              <a:rPr lang="ru-RU" sz="2800" dirty="0" err="1" smtClean="0"/>
              <a:t>populi</a:t>
            </a:r>
            <a:r>
              <a:rPr lang="ru-RU" sz="2800" dirty="0" smtClean="0"/>
              <a:t>, </a:t>
            </a:r>
            <a:r>
              <a:rPr lang="ru-RU" sz="2800" dirty="0" err="1" smtClean="0"/>
              <a:t>vox</a:t>
            </a:r>
            <a:r>
              <a:rPr lang="ru-RU" sz="2800" dirty="0" smtClean="0"/>
              <a:t> </a:t>
            </a:r>
            <a:r>
              <a:rPr lang="ru-RU" sz="2800" dirty="0" err="1" smtClean="0"/>
              <a:t>Dei</a:t>
            </a:r>
            <a:r>
              <a:rPr lang="ru-RU" sz="2800" dirty="0" smtClean="0"/>
              <a:t> - глас народа - глас божий</a:t>
            </a:r>
          </a:p>
          <a:p>
            <a:pPr marL="36000" indent="0">
              <a:spcBef>
                <a:spcPts val="0"/>
              </a:spcBef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Что представлял собой Кодекс царя Хаммурапи?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Какие законы существовали на Древнем Востоке?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Какой характер имели законы Древнего Востока?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Чем законы Древней Греции и Древнего Рима отличались от законов Древнего Востока?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Почему Сократ считал необходимо чтить законы?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Какую роль в истории европейского право сыграло римское право.</a:t>
            </a:r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369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Право Древнего мира</vt:lpstr>
      <vt:lpstr>Кодекс Хаммурапи</vt:lpstr>
      <vt:lpstr>Правовые системы Древнего Востока</vt:lpstr>
      <vt:lpstr>Слайд 4</vt:lpstr>
      <vt:lpstr>Сократ</vt:lpstr>
      <vt:lpstr>РИМСКОЕ ПРАВО</vt:lpstr>
      <vt:lpstr>Слайд 7</vt:lpstr>
      <vt:lpstr>Крылатые фразы и выражения </vt:lpstr>
      <vt:lpstr>Вопросы</vt:lpstr>
      <vt:lpstr>Темы для рефератов</vt:lpstr>
    </vt:vector>
  </TitlesOfParts>
  <Company>МОУ СОШ №2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 Древнего мира</dc:title>
  <dc:creator>User</dc:creator>
  <cp:lastModifiedBy>Учитель</cp:lastModifiedBy>
  <cp:revision>16</cp:revision>
  <dcterms:created xsi:type="dcterms:W3CDTF">2011-09-14T03:54:27Z</dcterms:created>
  <dcterms:modified xsi:type="dcterms:W3CDTF">2011-09-14T11:21:37Z</dcterms:modified>
</cp:coreProperties>
</file>