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9" r:id="rId7"/>
    <p:sldId id="267" r:id="rId8"/>
    <p:sldId id="268" r:id="rId9"/>
    <p:sldId id="266" r:id="rId10"/>
    <p:sldId id="265" r:id="rId11"/>
    <p:sldId id="264" r:id="rId12"/>
    <p:sldId id="263" r:id="rId13"/>
    <p:sldId id="260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E3607-30BC-4D76-9F3E-8006E8F049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9DB6C-2E21-4848-B478-CC6C6F7029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62EA5-992B-4AC2-8B2F-5D5B04058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036A7-0A3F-46C9-9061-1A4BAE24F0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09908-0252-4EA2-873A-C283AFA870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E8B2A-79D0-4D3C-8F5D-AD4F1EC6B7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CE87F-BCE1-4359-B3B4-E5F0BD0DD1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3ACAB-A84E-41DE-96D7-BCD29E98C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F5DD7-F5C2-43D8-A7DA-135A4A2BE8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A4856-56F0-4454-990B-E2CA27D4B0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0AF9B-415D-4AE5-A4DC-6BF68C5C75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00AC94-7677-4AEA-A57B-8B60FD0FE34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95400"/>
            <a:ext cx="7772400" cy="1470025"/>
          </a:xfrm>
        </p:spPr>
        <p:txBody>
          <a:bodyPr/>
          <a:lstStyle/>
          <a:p>
            <a:r>
              <a:rPr lang="ru-RU" sz="5400" b="1"/>
              <a:t>Тема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895600"/>
            <a:ext cx="7391400" cy="3124200"/>
          </a:xfrm>
        </p:spPr>
        <p:txBody>
          <a:bodyPr/>
          <a:lstStyle/>
          <a:p>
            <a:r>
              <a:rPr lang="ru-RU" sz="6000" b="1">
                <a:solidFill>
                  <a:schemeClr val="accent2"/>
                </a:solidFill>
              </a:rPr>
              <a:t>« Усиление власти князей в Германии»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90500" y="152400"/>
            <a:ext cx="8763000" cy="9906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История Средних веков, 6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4876800"/>
            <a:ext cx="8686800" cy="18288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На отвоёванные земли немецкие рыцари приглашали из Германии крестьян-колонистов. Им давали наделы, точно установили размер налога.</a:t>
            </a:r>
          </a:p>
        </p:txBody>
      </p:sp>
      <p:sp>
        <p:nvSpPr>
          <p:cNvPr id="14342" name="AutoShape 6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На арену выходят Лев и Медведь</a:t>
            </a:r>
          </a:p>
        </p:txBody>
      </p:sp>
      <p:pic>
        <p:nvPicPr>
          <p:cNvPr id="14343" name="Picture 7" descr="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228600" y="1447800"/>
            <a:ext cx="8382000" cy="3429000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371600"/>
            <a:ext cx="5105400" cy="54864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Чтобы развязать себе руки в Италии, император священной Римской империи делали большие уступки немецким князьям. Император не передавал трон по наследству. Чтобы короновать своего сына, он должен был запоручиться поддержкой князей.</a:t>
            </a:r>
          </a:p>
        </p:txBody>
      </p:sp>
      <p:sp>
        <p:nvSpPr>
          <p:cNvPr id="13318" name="AutoShape 6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1143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b="1"/>
              <a:t>Князья становятся независимыми правителями</a:t>
            </a:r>
          </a:p>
        </p:txBody>
      </p:sp>
      <p:pic>
        <p:nvPicPr>
          <p:cNvPr id="13319" name="Picture 7" descr="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>
          <a:xfrm>
            <a:off x="0" y="1524000"/>
            <a:ext cx="3965575" cy="5105400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343400" cy="51054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Карл I из династии Люксембургов благодаря удачной женитьбе  стал королём Чехии и был избран императором Священной Римской империи под именем Карла IV. </a:t>
            </a:r>
          </a:p>
        </p:txBody>
      </p:sp>
      <p:sp>
        <p:nvSpPr>
          <p:cNvPr id="12294" name="AutoShape 6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b="1"/>
              <a:t>Князья становятся независимыми правителями</a:t>
            </a:r>
          </a:p>
        </p:txBody>
      </p:sp>
      <p:pic>
        <p:nvPicPr>
          <p:cNvPr id="12296" name="Picture 8" descr="File:Die deutschen Kaiser Karl 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3276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600200"/>
            <a:ext cx="46482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В 1356 г. Карл IV издал            « Золотую буллу», законодательный акт Священной  Римской империи, принятый имперским рейхстагом</a:t>
            </a:r>
            <a:r>
              <a:rPr lang="ru-RU" sz="3200" b="1"/>
              <a:t> </a:t>
            </a:r>
          </a:p>
        </p:txBody>
      </p:sp>
      <p:sp>
        <p:nvSpPr>
          <p:cNvPr id="9222" name="AutoShape 6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b="1"/>
              <a:t>Князья становятся независимыми правителями</a:t>
            </a:r>
          </a:p>
        </p:txBody>
      </p:sp>
      <p:pic>
        <p:nvPicPr>
          <p:cNvPr id="9223" name="Picture 7" descr="Рисунок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533400" y="1524000"/>
            <a:ext cx="3267075" cy="50292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21508" name="AutoShap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b="1"/>
              <a:t>Упадок власти императоров в XV веке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209800"/>
            <a:ext cx="7162800" cy="3200400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/>
              <a:t>Докажите примерами, что в XV веке в Германии отмечался упадок власти императора.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22531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Подведём итог урока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209800"/>
            <a:ext cx="7162800" cy="3200400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/>
              <a:t>Вопросы на стр. </a:t>
            </a:r>
            <a:r>
              <a:rPr lang="ru-RU" sz="4000" b="1" dirty="0" smtClean="0"/>
              <a:t>учебника</a:t>
            </a:r>
            <a:endParaRPr lang="ru-RU" sz="4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23555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Домашнее задание: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209800"/>
            <a:ext cx="7162800" cy="3200400"/>
          </a:xfrm>
        </p:spPr>
        <p:txBody>
          <a:bodyPr/>
          <a:lstStyle/>
          <a:p>
            <a:pPr>
              <a:buFontTx/>
              <a:buNone/>
            </a:pPr>
            <a:r>
              <a:rPr lang="ru-RU" sz="4800" b="1"/>
              <a:t>Параграф 23, вопросы, записи, рабочая тетрадь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991600" cy="51054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* </a:t>
            </a:r>
            <a:r>
              <a:rPr lang="ru-RU" b="1"/>
              <a:t>выясните, почему Германия не объединилась в единое государство;</a:t>
            </a:r>
          </a:p>
          <a:p>
            <a:pPr>
              <a:buFontTx/>
              <a:buNone/>
            </a:pPr>
            <a:r>
              <a:rPr lang="ru-RU" b="1"/>
              <a:t> * какие территории были захвачены германцами;</a:t>
            </a:r>
          </a:p>
          <a:p>
            <a:pPr>
              <a:buFontTx/>
              <a:buNone/>
            </a:pPr>
            <a:r>
              <a:rPr lang="ru-RU" b="1"/>
              <a:t>*  что такое « золотая булла», когда она была создана и какие положения содержала</a:t>
            </a:r>
          </a:p>
          <a:p>
            <a:pPr>
              <a:buFontTx/>
              <a:buNone/>
            </a:pPr>
            <a:r>
              <a:rPr lang="ru-RU" b="1"/>
              <a:t>*  выяснить, почему в 15 веке происходил упадок императорской власти</a:t>
            </a:r>
          </a:p>
        </p:txBody>
      </p:sp>
      <p:sp>
        <p:nvSpPr>
          <p:cNvPr id="5125" name="AutoShape 5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Сегодня вы узнаете: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3600" b="1"/>
              <a:t>Почему Германия не объединилась в единое государство.</a:t>
            </a:r>
          </a:p>
          <a:p>
            <a:pPr marL="609600" indent="-609600">
              <a:buFontTx/>
              <a:buAutoNum type="arabicPeriod"/>
            </a:pPr>
            <a:r>
              <a:rPr lang="ru-RU" sz="3600" b="1"/>
              <a:t>На арену выходят Лев и Медведь.</a:t>
            </a:r>
          </a:p>
          <a:p>
            <a:pPr marL="609600" indent="-609600">
              <a:buFontTx/>
              <a:buAutoNum type="arabicPeriod"/>
            </a:pPr>
            <a:r>
              <a:rPr lang="ru-RU" sz="3600" b="1"/>
              <a:t>Князья становятся независимыми правителями.</a:t>
            </a:r>
          </a:p>
          <a:p>
            <a:pPr marL="609600" indent="-609600">
              <a:buFontTx/>
              <a:buAutoNum type="arabicPeriod"/>
            </a:pPr>
            <a:r>
              <a:rPr lang="ru-RU" sz="3600" b="1"/>
              <a:t>Упадок власти императоров в 15 веке.</a:t>
            </a:r>
          </a:p>
          <a:p>
            <a:pPr marL="609600" indent="-609600">
              <a:buFontTx/>
              <a:buNone/>
            </a:pPr>
            <a:endParaRPr lang="ru-RU"/>
          </a:p>
        </p:txBody>
      </p:sp>
      <p:sp>
        <p:nvSpPr>
          <p:cNvPr id="6149" name="AutoShape 5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Работаем по плану: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717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600200"/>
            <a:ext cx="46482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В Германии с 11 века начался подъём хозяйства. Росли города, которые предпочитали торговать не между собой, а с другими странами. Поэтому немецкие горожане не стремились к созданию единого государства.</a:t>
            </a:r>
          </a:p>
        </p:txBody>
      </p:sp>
      <p:sp>
        <p:nvSpPr>
          <p:cNvPr id="7176" name="AutoShape 8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1219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Почему Германия не объединилась в единое государство?</a:t>
            </a:r>
          </a:p>
        </p:txBody>
      </p:sp>
      <p:pic>
        <p:nvPicPr>
          <p:cNvPr id="7178" name="Picture 10" descr="0_5df9c_25520a74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3352800" cy="2516188"/>
          </a:xfrm>
          <a:prstGeom prst="rect">
            <a:avLst/>
          </a:prstGeom>
          <a:noFill/>
        </p:spPr>
      </p:pic>
      <p:pic>
        <p:nvPicPr>
          <p:cNvPr id="7180" name="Picture 12" descr="0_57439_b22c5e1e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03860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/>
              <a:t>Мелкие и средние дворяне в Германии были слабы, чтобы поддерживать короля и стать опорой центральной власти.</a:t>
            </a:r>
          </a:p>
        </p:txBody>
      </p:sp>
      <p:pic>
        <p:nvPicPr>
          <p:cNvPr id="11272" name="Picture 8" descr="1273542685_Drezd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3276600" cy="2457450"/>
          </a:xfrm>
          <a:prstGeom prst="rect">
            <a:avLst/>
          </a:prstGeom>
          <a:noFill/>
        </p:spPr>
      </p:pic>
      <p:sp>
        <p:nvSpPr>
          <p:cNvPr id="11273" name="AutoShape 9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1219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b="1"/>
              <a:t>Почему Германия не объединилась в единое государство?</a:t>
            </a:r>
          </a:p>
        </p:txBody>
      </p:sp>
      <p:pic>
        <p:nvPicPr>
          <p:cNvPr id="11275" name="Picture 11" descr="srednevekovyiy-zamok-germani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038600"/>
            <a:ext cx="3352800" cy="251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47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00200"/>
            <a:ext cx="47244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Вместо единого централизованного государства в Германии возникло множество небольших централизованных государств во главе с независимыми от короля князьями и своими столицами.</a:t>
            </a:r>
          </a:p>
        </p:txBody>
      </p:sp>
      <p:sp>
        <p:nvSpPr>
          <p:cNvPr id="18438" name="AutoShape 6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458200" cy="118903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2800" b="1"/>
              <a:t>Почему Германия не объединилась в единое государство.</a:t>
            </a:r>
          </a:p>
        </p:txBody>
      </p: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381000" y="1524000"/>
            <a:ext cx="4038600" cy="4953000"/>
            <a:chOff x="668" y="1248"/>
            <a:chExt cx="1927" cy="2592"/>
          </a:xfrm>
        </p:grpSpPr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668" y="1248"/>
            <a:ext cx="1927" cy="25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1" name="Clip" r:id="rId4" imgW="2454120" imgH="3300120" progId="">
                    <p:embed/>
                  </p:oleObj>
                </mc:Choice>
                <mc:Fallback>
                  <p:oleObj name="Clip" r:id="rId4" imgW="2454120" imgH="3300120" progId="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8" y="1248"/>
                          <a:ext cx="1927" cy="25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960" y="2256"/>
              <a:ext cx="1284" cy="551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/>
            <a:p>
              <a:pPr algn="ctr"/>
              <a:r>
                <a:rPr lang="ru-RU" sz="3600" b="1" kern="10">
                  <a:ln w="9525">
                    <a:round/>
                    <a:headEnd type="none" w="sm" len="sm"/>
                    <a:tailEnd type="none" w="sm" len="sm"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Impact"/>
                </a:rPr>
                <a:t>Германия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524000"/>
            <a:ext cx="49530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Ослаблению власти германских королей способствовали завоевания в славянских землях. Первую попытку подчинить полабских и поморских славян германцы предприняли ещё в X веке. XII веке началось новое наступление на славян.</a:t>
            </a:r>
          </a:p>
        </p:txBody>
      </p:sp>
      <p:sp>
        <p:nvSpPr>
          <p:cNvPr id="16390" name="AutoShape 6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8903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На арену выходят Лев и Медведь</a:t>
            </a:r>
          </a:p>
        </p:txBody>
      </p:sp>
      <p:pic>
        <p:nvPicPr>
          <p:cNvPr id="16391" name="Picture 7" descr="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lum bright="18000" contrast="48000"/>
          </a:blip>
          <a:srcRect/>
          <a:stretch>
            <a:fillRect/>
          </a:stretch>
        </p:blipFill>
        <p:spPr>
          <a:xfrm>
            <a:off x="533400" y="1524000"/>
            <a:ext cx="3309938" cy="50292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524000"/>
            <a:ext cx="4724400" cy="51054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Походы против славян, живших в нижнем течении Эльбы, возглавил герцог Саксонии и Баварии Генрих Лев из рода Вельфов. Он смог присоединить земли славян у Балтийского побережья и основал город Любек.</a:t>
            </a:r>
          </a:p>
        </p:txBody>
      </p:sp>
      <p:sp>
        <p:nvSpPr>
          <p:cNvPr id="17414" name="AutoShape 6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534400" cy="11430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На арену выходят Лев и Медведь</a:t>
            </a:r>
          </a:p>
        </p:txBody>
      </p:sp>
      <p:pic>
        <p:nvPicPr>
          <p:cNvPr id="17416" name="Picture 8" descr="File:Heinrich der Löwe und Mathilde von Eng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4114800" cy="3444875"/>
          </a:xfrm>
          <a:prstGeom prst="rect">
            <a:avLst/>
          </a:prstGeo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28600" y="5029200"/>
            <a:ext cx="3962400" cy="685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Генрих Лев и Матильда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7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600200"/>
            <a:ext cx="50292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Альбрехт Медведь захватил славянские земли по среднему течению  Эльбы. НА землях присоединённого славянского города Бранибор он основал княжество Бранденбург. Позднее возник город Берлин.</a:t>
            </a:r>
          </a:p>
        </p:txBody>
      </p:sp>
      <p:sp>
        <p:nvSpPr>
          <p:cNvPr id="15366" name="AutoShape 6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600" b="1"/>
              <a:t>На арену выходят Лев и Медведь</a:t>
            </a:r>
          </a:p>
        </p:txBody>
      </p:sp>
      <p:pic>
        <p:nvPicPr>
          <p:cNvPr id="15368" name="Picture 8" descr="1271452572_280px-albert_i_of_brandenbu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2667000" cy="4724400"/>
          </a:xfrm>
          <a:prstGeom prst="rect">
            <a:avLst/>
          </a:prstGeom>
          <a:noFill/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09600" y="6172200"/>
            <a:ext cx="3200400" cy="533400"/>
          </a:xfrm>
          <a:prstGeom prst="rect">
            <a:avLst/>
          </a:prstGeom>
          <a:solidFill>
            <a:schemeClr val="accent1"/>
          </a:soli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Альбрехт Медведь.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461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Оформление по умолчанию</vt:lpstr>
      <vt:lpstr>Clip</vt:lpstr>
      <vt:lpstr>Тема урока:</vt:lpstr>
      <vt:lpstr>Сегодня вы узнаете:</vt:lpstr>
      <vt:lpstr>Работаем по плану:</vt:lpstr>
      <vt:lpstr>Почему Германия не объединилась в единое государство?</vt:lpstr>
      <vt:lpstr>Почему Германия не объединилась в единое государство?</vt:lpstr>
      <vt:lpstr>Почему Германия не объединилась в единое государство.</vt:lpstr>
      <vt:lpstr>На арену выходят Лев и Медведь</vt:lpstr>
      <vt:lpstr>На арену выходят Лев и Медведь</vt:lpstr>
      <vt:lpstr>На арену выходят Лев и Медведь</vt:lpstr>
      <vt:lpstr>На арену выходят Лев и Медведь</vt:lpstr>
      <vt:lpstr>Князья становятся независимыми правителями</vt:lpstr>
      <vt:lpstr>Князья становятся независимыми правителями</vt:lpstr>
      <vt:lpstr>Князья становятся независимыми правителями</vt:lpstr>
      <vt:lpstr>Упадок власти императоров в XV веке</vt:lpstr>
      <vt:lpstr>Подведём итог урока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112</dc:creator>
  <cp:lastModifiedBy>112</cp:lastModifiedBy>
  <cp:revision>6</cp:revision>
  <cp:lastPrinted>1601-01-01T00:00:00Z</cp:lastPrinted>
  <dcterms:created xsi:type="dcterms:W3CDTF">1601-01-01T00:00:00Z</dcterms:created>
  <dcterms:modified xsi:type="dcterms:W3CDTF">2014-12-11T08:43:05Z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