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6" r:id="rId2"/>
    <p:sldId id="262" r:id="rId3"/>
    <p:sldId id="258" r:id="rId4"/>
    <p:sldId id="259" r:id="rId5"/>
    <p:sldId id="260" r:id="rId6"/>
    <p:sldId id="263" r:id="rId7"/>
    <p:sldId id="266" r:id="rId8"/>
    <p:sldId id="268" r:id="rId9"/>
    <p:sldId id="265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E83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33D60CD-F97F-44DC-AB08-50B41836A01A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6ADE403C-B718-4B9D-BF4B-A911514DB1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7C0796-BE91-4D0A-B4C7-FB448A5A5DDF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F625E0-A789-4D59-A57B-1B0F8404C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F74B6-0448-4CAE-A8C0-86F13EA2C93D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BD3834-5AE0-4C30-927B-1AF8F67C53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05A639-4372-4447-82E9-7C3C21A3CF8C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94B0F-1B9F-424B-AF4A-1777BA1D40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9E620-97E2-4482-8667-B4A163A030E8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6B83A-AD2D-4E6C-B23A-906881C74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724E2-2FA3-49D9-AD8A-74948A2CF56A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324AB-B8DB-4FAE-A7A8-6F60B5AE6F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2E97B-C920-4120-88BE-AA35C82D1E09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34ED87-D10D-4D7D-BB19-BB0F735B08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5AA71-FE89-42A5-A38F-24B4AC4C4017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5D2F4-9AAF-41F1-9CB3-AFC2B73AD2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996A8F-03AD-43D8-AFF9-F3D9456283A6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4FC36F-19F6-4AEE-9004-D7EB4C78EF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91C13-CDCB-47F5-B53C-8EC08AA74768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C6B97-D835-4C31-AE1E-8363BA55A7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3C4575-C44D-4010-998C-78E06C23D12F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F4BC28-681B-4943-89E6-09A028B0E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DC4EC-9748-4945-BF85-E8C2A0F01FEA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249134-9D84-4C9C-9826-BECA7AB214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9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8420A3B-1F2B-4B50-A09A-41DFDFA6D455}" type="datetimeFigureOut">
              <a:rPr lang="ru-RU"/>
              <a:pPr>
                <a:defRPr/>
              </a:pPr>
              <a:t>19.12.2014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accent1">
                    <a:shade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17BFAC-CD50-4E09-AF85-A288AC9AF5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47" r:id="rId4"/>
    <p:sldLayoutId id="2147483853" r:id="rId5"/>
    <p:sldLayoutId id="2147483848" r:id="rId6"/>
    <p:sldLayoutId id="2147483854" r:id="rId7"/>
    <p:sldLayoutId id="2147483855" r:id="rId8"/>
    <p:sldLayoutId id="2147483856" r:id="rId9"/>
    <p:sldLayoutId id="2147483849" r:id="rId10"/>
    <p:sldLayoutId id="214748385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im3-tub-ru.yandex.net/i?id=d91ebb929fd7970b960821f1d77e0526-3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638" y="0"/>
            <a:ext cx="916463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flipV="1">
            <a:off x="642910" y="714356"/>
            <a:ext cx="8058152" cy="5429288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1400" i="1" dirty="0" smtClean="0">
                <a:solidFill>
                  <a:srgbClr val="FF0000"/>
                </a:solidFill>
              </a:rPr>
              <a:t/>
            </a:r>
            <a:br>
              <a:rPr lang="ru-RU" sz="1400" i="1" dirty="0" smtClean="0">
                <a:solidFill>
                  <a:srgbClr val="FF0000"/>
                </a:solidFill>
              </a:rPr>
            </a:br>
            <a:r>
              <a:rPr lang="ru-RU" sz="1400" i="1" dirty="0" smtClean="0">
                <a:solidFill>
                  <a:srgbClr val="FF0000"/>
                </a:solidFill>
              </a:rPr>
              <a:t/>
            </a:r>
            <a:br>
              <a:rPr lang="ru-RU" sz="1400" i="1" dirty="0" smtClean="0">
                <a:solidFill>
                  <a:srgbClr val="FF0000"/>
                </a:solidFill>
              </a:rPr>
            </a:br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1538" y="1214422"/>
            <a:ext cx="6929486" cy="2431435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i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ln w="11430"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Образовательная область</a:t>
            </a:r>
            <a:br>
              <a:rPr lang="ru-RU" sz="4000" b="1" i="1" dirty="0">
                <a:ln w="11430"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>
                <a:ln w="11430"/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«Социально-коммуникативное развитие»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45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Рисунок 3" descr="http://s002.radikal.ru/i199/1005/6e/b3f2f2749b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048007" y="1928802"/>
            <a:ext cx="4663714" cy="2585323"/>
          </a:xfrm>
          <a:prstGeom prst="rect">
            <a:avLst/>
          </a:prstGeom>
          <a:noFill/>
        </p:spPr>
        <p:txBody>
          <a:bodyPr>
            <a:prstTxWarp prst="textWave4">
              <a:avLst/>
            </a:prstTxWarp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Спасибо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im3-tub-ru.yandex.net/i?id=d91ebb929fd7970b960821f1d77e0526-3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0200"/>
            <a:ext cx="10868025" cy="718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7030A0"/>
                </a:solidFill>
              </a:rPr>
              <a:t>                               Цель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75" y="2571750"/>
            <a:ext cx="8072438" cy="3071813"/>
          </a:xfrm>
        </p:spPr>
        <p:txBody>
          <a:bodyPr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b="1" i="1" dirty="0" smtClean="0">
                <a:solidFill>
                  <a:srgbClr val="7030A0"/>
                </a:solidFill>
              </a:rPr>
              <a:t>Позитивная социализация детей дошкольного возраста, приобщение их к </a:t>
            </a:r>
            <a:r>
              <a:rPr lang="ru-RU" b="1" i="1" dirty="0" err="1" smtClean="0">
                <a:solidFill>
                  <a:srgbClr val="7030A0"/>
                </a:solidFill>
              </a:rPr>
              <a:t>социокультурным</a:t>
            </a:r>
            <a:r>
              <a:rPr lang="ru-RU" b="1" i="1" dirty="0" smtClean="0">
                <a:solidFill>
                  <a:srgbClr val="7030A0"/>
                </a:solidFill>
              </a:rPr>
              <a:t> нормам, традициям семьи, общества и государства.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b="1" dirty="0"/>
          </a:p>
        </p:txBody>
      </p:sp>
      <p:sp>
        <p:nvSpPr>
          <p:cNvPr id="4" name="Багетная рамка 3"/>
          <p:cNvSpPr/>
          <p:nvPr/>
        </p:nvSpPr>
        <p:spPr>
          <a:xfrm>
            <a:off x="428625" y="357188"/>
            <a:ext cx="8215313" cy="1543050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Основная цель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m3-tub-ru.yandex.net/i?id=d91ebb929fd7970b960821f1d77e0526-3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686800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12292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/>
          <a:lstStyle/>
          <a:p>
            <a:pPr eaLnBrk="1" hangingPunct="1"/>
            <a:endParaRPr lang="ru-RU" smtClean="0"/>
          </a:p>
          <a:p>
            <a:pPr eaLnBrk="1" hangingPunct="1">
              <a:buFont typeface="Wingdings 2" pitchFamily="18" charset="2"/>
              <a:buNone/>
            </a:pPr>
            <a:endParaRPr lang="ru-RU" sz="4000" i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sz="4000" i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ru-RU" sz="4000" i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eaLnBrk="1" hangingPunct="1">
              <a:lnSpc>
                <a:spcPct val="90000"/>
              </a:lnSpc>
              <a:buFont typeface="Wingdings 2" pitchFamily="18" charset="2"/>
              <a:buNone/>
            </a:pPr>
            <a:endParaRPr lang="ru-RU" sz="6400" b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ru-RU" sz="6400" b="1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6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Блок-схема: альтернативный процесс 4"/>
          <p:cNvSpPr/>
          <p:nvPr/>
        </p:nvSpPr>
        <p:spPr>
          <a:xfrm>
            <a:off x="428596" y="214290"/>
            <a:ext cx="8215370" cy="928694"/>
          </a:xfrm>
          <a:prstGeom prst="flowChartAlternateProcess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rgbClr val="7030A0"/>
                </a:solidFill>
              </a:rPr>
              <a:t>Задачи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00063" y="1500188"/>
            <a:ext cx="8286750" cy="500062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Создать  условия для усвоения детьми норм и ценностей, принятых в обществе, включая моральные и нравственные ценности.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71500" y="2357438"/>
            <a:ext cx="8286750" cy="64293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общение и взаимодействие ребёнка со взрослыми и сверстниками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71500" y="4071938"/>
            <a:ext cx="8286750" cy="928687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Развивать социальный и эмоциональный интеллект детей, эмоциональную отзывчивость, сопереживание, формировать готовность к совместной деятельности со сверстниками ,  уважительное отношение и чувство принадлежности к своей семье и к  со обществу детей и взрослых в Организации.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571500" y="5214938"/>
            <a:ext cx="8286750" cy="571500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Формировать позитивные  установки к различным видам труда и творчества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571500" y="6000750"/>
            <a:ext cx="8286750" cy="500063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i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Формировать у детей основы безопасного поведения в быту, социуме, природе.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3143248"/>
            <a:ext cx="8286808" cy="78581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7">
              <a:defRPr/>
            </a:pP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7">
              <a:defRPr/>
            </a:pP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302" name="TextBox 21"/>
          <p:cNvSpPr txBox="1">
            <a:spLocks noChangeArrowheads="1"/>
          </p:cNvSpPr>
          <p:nvPr/>
        </p:nvSpPr>
        <p:spPr bwMode="auto">
          <a:xfrm>
            <a:off x="571500" y="3214688"/>
            <a:ext cx="8286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Способствовать становлению самостоятельности, целенаправленности и саморегуляции собственных действий детей.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m3-tub-ru.yandex.net/i?id=d91ebb929fd7970b960821f1d77e0526-3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8" y="0"/>
            <a:ext cx="912971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8382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</a:rPr>
              <a:t>Условия для решения          поставленных задач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1331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Char char="v"/>
            </a:pPr>
            <a:r>
              <a:rPr lang="ru-RU" smtClean="0">
                <a:solidFill>
                  <a:srgbClr val="7030A0"/>
                </a:solidFill>
              </a:rPr>
              <a:t>  </a:t>
            </a:r>
            <a:r>
              <a:rPr lang="ru-RU" b="1" smtClean="0">
                <a:solidFill>
                  <a:srgbClr val="7030A0"/>
                </a:solidFill>
              </a:rPr>
              <a:t>использование в практике работы ДОУ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b="1" smtClean="0">
                <a:solidFill>
                  <a:srgbClr val="7030A0"/>
                </a:solidFill>
              </a:rPr>
              <a:t>  здоровьесберегающих образовательных  технологий;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b="1" smtClean="0">
                <a:solidFill>
                  <a:srgbClr val="7030A0"/>
                </a:solidFill>
              </a:rPr>
              <a:t>реализация общеобразовательной программы;</a:t>
            </a:r>
          </a:p>
          <a:p>
            <a:pPr eaLnBrk="1" hangingPunct="1">
              <a:buFont typeface="Wingdings" pitchFamily="2" charset="2"/>
              <a:buChar char="v"/>
            </a:pPr>
            <a:r>
              <a:rPr lang="ru-RU" b="1" smtClean="0">
                <a:solidFill>
                  <a:srgbClr val="7030A0"/>
                </a:solidFill>
              </a:rPr>
              <a:t>обогащение предметно-пространственной среды.</a:t>
            </a:r>
          </a:p>
          <a:p>
            <a:pPr eaLnBrk="1" hangingPunct="1"/>
            <a:endParaRPr lang="ru-RU" smtClean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214282" y="285728"/>
            <a:ext cx="8715436" cy="1143008"/>
          </a:xfrm>
          <a:prstGeom prst="flowChartAlternateProcess">
            <a:avLst/>
          </a:prstGeom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7030A0"/>
                </a:solidFill>
              </a:rPr>
              <a:t>Условия для решения поставленных задач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im3-tub-ru.yandex.net/i?id=d91ebb929fd7970b960821f1d77e0526-3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074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686800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                        </a:t>
            </a:r>
            <a:r>
              <a:rPr lang="ru-RU" b="1" i="1" dirty="0" smtClean="0">
                <a:solidFill>
                  <a:schemeClr val="bg2">
                    <a:lumMod val="25000"/>
                  </a:schemeClr>
                </a:solidFill>
              </a:rPr>
              <a:t>Принципы</a:t>
            </a:r>
            <a:endParaRPr lang="ru-RU" b="1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5072063"/>
          </a:xfrm>
        </p:spPr>
        <p:txBody>
          <a:bodyPr>
            <a:normAutofit fontScale="77500" lnSpcReduction="20000"/>
          </a:bodyPr>
          <a:lstStyle/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насыщенности среды (соответствие возрастным возможностям детей и содержанию Программы) 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трансформируемости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(возможность изменений ППС в зависимости от образовательной ситуации);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err="1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полуфункциональности</a:t>
            </a: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(возможность разнообразного использования) 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вариативности (разнообразие, периодическая сменяемость игрового материала) ;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доступности (свободный доступ к игровым пособиям); </a:t>
            </a:r>
          </a:p>
          <a:p>
            <a:pPr eaLnBrk="1" fontAlgn="auto" hangingPunct="1">
              <a:spcAft>
                <a:spcPts val="0"/>
              </a:spcAft>
              <a:buFont typeface="Wingdings" pitchFamily="2" charset="2"/>
              <a:buChar char="v"/>
              <a:defRPr/>
            </a:pPr>
            <a:r>
              <a:rPr lang="ru-RU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безопасности (соответствие требованиям по обеспечению надежности и безопасности их использования).</a:t>
            </a:r>
          </a:p>
          <a:p>
            <a:pPr eaLnBrk="1" fontAlgn="auto" hangingPunct="1">
              <a:spcAft>
                <a:spcPts val="0"/>
              </a:spcAft>
              <a:buFont typeface="Wingdings 2"/>
              <a:buChar char=""/>
              <a:defRPr/>
            </a:pPr>
            <a:endParaRPr lang="ru-RU" i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214290"/>
            <a:ext cx="8429684" cy="857256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i="1" dirty="0">
                <a:solidFill>
                  <a:schemeClr val="accent2"/>
                </a:solidFill>
              </a:rPr>
              <a:t>Принципы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im3-tub-ru.yandex.net/i?id=d91ebb929fd7970b960821f1d77e0526-3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04800" y="285728"/>
            <a:ext cx="8686800" cy="71438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pic>
        <p:nvPicPr>
          <p:cNvPr id="15364" name="Рисунок 10" descr="C:\Users\таня\Desktop\Новая папка\DSC021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371" y="1285843"/>
            <a:ext cx="2357472" cy="22145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5" name="Рамка 14"/>
          <p:cNvSpPr/>
          <p:nvPr/>
        </p:nvSpPr>
        <p:spPr>
          <a:xfrm>
            <a:off x="500002" y="214290"/>
            <a:ext cx="8215402" cy="857256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ln>
                  <a:solidFill>
                    <a:schemeClr val="accent2"/>
                  </a:solidFill>
                </a:ln>
                <a:solidFill>
                  <a:schemeClr val="accent2"/>
                </a:solidFill>
              </a:rPr>
              <a:t>Центры активности</a:t>
            </a:r>
          </a:p>
        </p:txBody>
      </p:sp>
      <p:sp>
        <p:nvSpPr>
          <p:cNvPr id="15366" name="TextBox 13"/>
          <p:cNvSpPr txBox="1">
            <a:spLocks noChangeArrowheads="1"/>
          </p:cNvSpPr>
          <p:nvPr/>
        </p:nvSpPr>
        <p:spPr bwMode="auto">
          <a:xfrm>
            <a:off x="285750" y="3571875"/>
            <a:ext cx="271462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>
                <a:latin typeface="Constantia" pitchFamily="18" charset="0"/>
              </a:rPr>
              <a:t>Центр безопасности</a:t>
            </a:r>
          </a:p>
        </p:txBody>
      </p:sp>
      <p:sp>
        <p:nvSpPr>
          <p:cNvPr id="15367" name="TextBox 15"/>
          <p:cNvSpPr txBox="1">
            <a:spLocks noChangeArrowheads="1"/>
          </p:cNvSpPr>
          <p:nvPr/>
        </p:nvSpPr>
        <p:spPr bwMode="auto">
          <a:xfrm>
            <a:off x="3500438" y="3571875"/>
            <a:ext cx="3357562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>
                <a:latin typeface="Constantia" pitchFamily="18" charset="0"/>
              </a:rPr>
              <a:t>Центр патриотического воспитания</a:t>
            </a:r>
          </a:p>
        </p:txBody>
      </p:sp>
      <p:sp>
        <p:nvSpPr>
          <p:cNvPr id="15368" name="TextBox 16"/>
          <p:cNvSpPr txBox="1">
            <a:spLocks noChangeArrowheads="1"/>
          </p:cNvSpPr>
          <p:nvPr/>
        </p:nvSpPr>
        <p:spPr bwMode="auto">
          <a:xfrm>
            <a:off x="6429375" y="3571875"/>
            <a:ext cx="2428875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>
                <a:latin typeface="Constantia" pitchFamily="18" charset="0"/>
              </a:rPr>
              <a:t>Центр книги</a:t>
            </a:r>
          </a:p>
        </p:txBody>
      </p:sp>
      <p:sp>
        <p:nvSpPr>
          <p:cNvPr id="15369" name="TextBox 17"/>
          <p:cNvSpPr txBox="1">
            <a:spLocks noChangeArrowheads="1"/>
          </p:cNvSpPr>
          <p:nvPr/>
        </p:nvSpPr>
        <p:spPr bwMode="auto">
          <a:xfrm>
            <a:off x="357188" y="6286500"/>
            <a:ext cx="2857500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>
                <a:latin typeface="Constantia" pitchFamily="18" charset="0"/>
              </a:rPr>
              <a:t>Центр художественного творчества</a:t>
            </a:r>
          </a:p>
        </p:txBody>
      </p:sp>
      <p:sp>
        <p:nvSpPr>
          <p:cNvPr id="15370" name="TextBox 18"/>
          <p:cNvSpPr txBox="1">
            <a:spLocks noChangeArrowheads="1"/>
          </p:cNvSpPr>
          <p:nvPr/>
        </p:nvSpPr>
        <p:spPr bwMode="auto">
          <a:xfrm>
            <a:off x="3500438" y="6286500"/>
            <a:ext cx="2786062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>
                <a:latin typeface="Constantia" pitchFamily="18" charset="0"/>
              </a:rPr>
              <a:t>Центр сюжетно-ролевых игр</a:t>
            </a:r>
          </a:p>
        </p:txBody>
      </p:sp>
      <p:sp>
        <p:nvSpPr>
          <p:cNvPr id="15371" name="TextBox 19"/>
          <p:cNvSpPr txBox="1">
            <a:spLocks noChangeArrowheads="1"/>
          </p:cNvSpPr>
          <p:nvPr/>
        </p:nvSpPr>
        <p:spPr bwMode="auto">
          <a:xfrm>
            <a:off x="6429375" y="6286500"/>
            <a:ext cx="2428875" cy="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200">
                <a:latin typeface="Constantia" pitchFamily="18" charset="0"/>
              </a:rPr>
              <a:t>Спортивный центр</a:t>
            </a:r>
          </a:p>
        </p:txBody>
      </p:sp>
      <p:pic>
        <p:nvPicPr>
          <p:cNvPr id="15372" name="Picture 17" descr="C:\Users\таня\Desktop\Сжатые фото\DSC02215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214282" y="1285860"/>
            <a:ext cx="2928954" cy="2197099"/>
          </a:xfrm>
          <a:prstGeom prst="roundRect">
            <a:avLst>
              <a:gd name="adj" fmla="val 16667"/>
            </a:avLst>
          </a:prstGeom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73" name="Picture 18" descr="C:\Users\таня\Desktop\Сжатые фото\PA16078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86116" y="1285860"/>
            <a:ext cx="2857499" cy="21431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75" name="Picture 20" descr="C:\Users\таня\Desktop\Сжатые фото\DSC0219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14678" y="4143380"/>
            <a:ext cx="2786082" cy="20895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76" name="Picture 21" descr="C:\Users\таня\Desktop\Сжатые фото\PA160787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15074" y="4143380"/>
            <a:ext cx="2762270" cy="2071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5377" name="Picture 17" descr="C:\Users\таня\Desktop\Сжатые фото\DSC0209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85720" y="4143380"/>
            <a:ext cx="2743189" cy="205739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Блок-схема: альтернативный процесс 3"/>
          <p:cNvSpPr/>
          <p:nvPr/>
        </p:nvSpPr>
        <p:spPr>
          <a:xfrm>
            <a:off x="285750" y="428625"/>
            <a:ext cx="8643938" cy="6429375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6389" name="Рисунок 4" descr="http://s002.radikal.ru/i199/1005/6e/b3f2f2749b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Рамка 5"/>
          <p:cNvSpPr/>
          <p:nvPr/>
        </p:nvSpPr>
        <p:spPr>
          <a:xfrm>
            <a:off x="0" y="0"/>
            <a:ext cx="9144000" cy="685800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1538" y="1571612"/>
            <a:ext cx="6643735" cy="35394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Социализация</a:t>
            </a: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– это процесс усвоения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Определённой системы знаний , норм 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Культурных ценностей, позволяющих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растущему дошкольнику активно 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компетентно участвовать в жизни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 общества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3195638" cy="8382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pic>
        <p:nvPicPr>
          <p:cNvPr id="17411" name="Содержимое 4" descr="http://s002.radikal.ru/i199/1005/6e/b3f2f2749b2f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Багетная рамка 5"/>
          <p:cNvSpPr/>
          <p:nvPr/>
        </p:nvSpPr>
        <p:spPr>
          <a:xfrm>
            <a:off x="428625" y="428625"/>
            <a:ext cx="8072438" cy="1328738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Главная цель</a:t>
            </a:r>
          </a:p>
        </p:txBody>
      </p:sp>
      <p:sp>
        <p:nvSpPr>
          <p:cNvPr id="17413" name="TextBox 8"/>
          <p:cNvSpPr txBox="1">
            <a:spLocks noChangeArrowheads="1"/>
          </p:cNvSpPr>
          <p:nvPr/>
        </p:nvSpPr>
        <p:spPr bwMode="auto">
          <a:xfrm>
            <a:off x="428625" y="2357438"/>
            <a:ext cx="8358188" cy="295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Становление основ ценностного отношения к элементам социальной культуры: толерантного отношения к людям разных национальностей, возрастным и гендерным ценностям, бережного и уважительного отношения к собственным этническим ценностям и достояниям истории, гуманного отношения к людям. природе, окружающему миру.</a:t>
            </a:r>
          </a:p>
          <a:p>
            <a:endParaRPr lang="ru-RU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9" descr="http://im3-tub-ru.yandex.net/i?id=d91ebb929fd7970b960821f1d77e0526-3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1043608" y="188640"/>
            <a:ext cx="7243168" cy="864096"/>
          </a:xfrm>
          <a:prstGeom prst="roundRect">
            <a:avLst/>
          </a:prstGeom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188640"/>
            <a:ext cx="6120680" cy="72008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Общение детей в процессе игровой деятельности</a:t>
            </a:r>
            <a:endParaRPr lang="ru-RU" sz="3200" b="1" i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439" name="Picture 11" descr="C:\Users\таня\Desktop\Обр.область фото\DSC0028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214422"/>
            <a:ext cx="3714776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0" name="Picture 12" descr="C:\Users\таня\Desktop\Обр.область фото\DSC004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4000504"/>
            <a:ext cx="3808834" cy="2857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1" name="Picture 13" descr="C:\Users\таня\Desktop\Обр.область фото\DSC004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4071918"/>
            <a:ext cx="3714212" cy="27860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2" name="Picture 14" descr="C:\Users\таня\Desktop\Обр.область фото\DSC00758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print"/>
          <a:srcRect/>
          <a:stretch>
            <a:fillRect/>
          </a:stretch>
        </p:blipFill>
        <p:spPr>
          <a:xfrm>
            <a:off x="500034" y="1177931"/>
            <a:ext cx="3786214" cy="2733292"/>
          </a:xfrm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666</TotalTime>
  <Words>319</Words>
  <Application>Microsoft Office PowerPoint</Application>
  <PresentationFormat>Экран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  </vt:lpstr>
      <vt:lpstr>                               Цель</vt:lpstr>
      <vt:lpstr>  </vt:lpstr>
      <vt:lpstr> Условия для решения          поставленных задач</vt:lpstr>
      <vt:lpstr>                        Принципы</vt:lpstr>
      <vt:lpstr> </vt:lpstr>
      <vt:lpstr>Слайд 7</vt:lpstr>
      <vt:lpstr>Слайд 8</vt:lpstr>
      <vt:lpstr>Общение детей в процессе игровой деятельности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Федеральные государственные образовательные стандарты</dc:title>
  <dc:creator>таня</dc:creator>
  <cp:lastModifiedBy>Windows User</cp:lastModifiedBy>
  <cp:revision>80</cp:revision>
  <dcterms:created xsi:type="dcterms:W3CDTF">2014-10-22T16:34:09Z</dcterms:created>
  <dcterms:modified xsi:type="dcterms:W3CDTF">2014-12-19T11:18:16Z</dcterms:modified>
</cp:coreProperties>
</file>