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1" r:id="rId3"/>
    <p:sldId id="256" r:id="rId4"/>
    <p:sldId id="264" r:id="rId5"/>
    <p:sldId id="282" r:id="rId6"/>
    <p:sldId id="283" r:id="rId7"/>
    <p:sldId id="284" r:id="rId8"/>
    <p:sldId id="285" r:id="rId9"/>
    <p:sldId id="286" r:id="rId10"/>
    <p:sldId id="265" r:id="rId11"/>
    <p:sldId id="271" r:id="rId12"/>
    <p:sldId id="268" r:id="rId13"/>
    <p:sldId id="275" r:id="rId14"/>
    <p:sldId id="277" r:id="rId15"/>
    <p:sldId id="278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lumMod val="6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628800"/>
            <a:ext cx="79928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Проектная деятельность в художественно-эстетическом воспитании в ДОУ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39752" y="5301208"/>
            <a:ext cx="4256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ГБДОУ детский сад №2 Санкт-Петербурга</a:t>
            </a:r>
          </a:p>
          <a:p>
            <a:pPr algn="ctr"/>
            <a:r>
              <a:rPr lang="ru-RU" dirty="0"/>
              <a:t>Педагог -Зайцева Я.Х., </a:t>
            </a:r>
          </a:p>
        </p:txBody>
      </p:sp>
    </p:spTree>
    <p:extLst>
      <p:ext uri="{BB962C8B-B14F-4D97-AF65-F5344CB8AC3E}">
        <p14:creationId xmlns:p14="http://schemas.microsoft.com/office/powerpoint/2010/main" val="32316688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32656"/>
            <a:ext cx="4338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917431"/>
            <a:ext cx="8712967" cy="4191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 – эстетического развития призвана научить видеть прекрасное вокруг себя, в окружающей действительности. Г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 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вид деятельности имеет свою четкую задачу в деле формирования эстетической культуры и личности дошкольника</a:t>
            </a:r>
            <a:r>
              <a:rPr lang="ru-RU" alt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педагогов и детей осуществляется через следующие формы работы: групповые и подгрупповые занятия, праздники, развлечения, тематические музыкальные вечера, театрализованные представления, дидактические игры, выставки рисунков и поделок и др.</a:t>
            </a:r>
          </a:p>
          <a:p>
            <a:pPr>
              <a:lnSpc>
                <a:spcPct val="150000"/>
              </a:lnSpc>
              <a:buFontTx/>
              <a:buNone/>
            </a:pPr>
            <a:endParaRPr lang="ru-RU" alt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122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88640"/>
            <a:ext cx="921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Мастер –класс для ГБДОУ№6 «Свеча»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556792"/>
            <a:ext cx="3958907" cy="42696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2033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16632"/>
            <a:ext cx="106793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Литературный досуг «Стихи о зиме»</a:t>
            </a:r>
            <a:endParaRPr lang="ru-RU" sz="36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228"/>
          <a:stretch/>
        </p:blipFill>
        <p:spPr>
          <a:xfrm rot="10800000">
            <a:off x="1547664" y="980728"/>
            <a:ext cx="7910767" cy="50674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98089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188640"/>
            <a:ext cx="7415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Театральная деятельность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52" r="5670"/>
          <a:stretch/>
        </p:blipFill>
        <p:spPr>
          <a:xfrm>
            <a:off x="1547664" y="1628800"/>
            <a:ext cx="6336705" cy="41650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2710047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260648"/>
            <a:ext cx="81132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Участие в творческих конкурсах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400" r="30672"/>
          <a:stretch/>
        </p:blipFill>
        <p:spPr>
          <a:xfrm rot="5400000">
            <a:off x="436549" y="732402"/>
            <a:ext cx="3629834" cy="3855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244" r="12480"/>
          <a:stretch/>
        </p:blipFill>
        <p:spPr>
          <a:xfrm>
            <a:off x="4610655" y="2060848"/>
            <a:ext cx="3802235" cy="25670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864" r="20862"/>
          <a:stretch/>
        </p:blipFill>
        <p:spPr>
          <a:xfrm rot="10800000">
            <a:off x="2251466" y="3645024"/>
            <a:ext cx="2680574" cy="25862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763930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16632"/>
            <a:ext cx="105272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Выставка «Книга в подарок Деду Морозу»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26" r="8263"/>
          <a:stretch/>
        </p:blipFill>
        <p:spPr>
          <a:xfrm rot="10800000">
            <a:off x="539552" y="1268760"/>
            <a:ext cx="7992888" cy="5141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57199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836713"/>
            <a:ext cx="8208912" cy="362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проектной деятельности в художественно-эстетическом  воспитании  позволило детям  приобрести 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 в решении специально моделируемых творческих проблемных ситуаций,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научил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применять практические навыки и знания в процессе самостоятельного поиска новых способов решения, манипулируя с различными художественными материалами при создании выразительных художественных образов посредством различных видов продуктивной деятельности. 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25729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992888" cy="5176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Изменение содержания, усложнение функций современного ДОУ и условий воспитания вызвали потребность в поиске новых форм в реализации проектной деятельности.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Наша работа по художественно-эстетическому развитию является частью целостного образовательного процесса и включает в себя всех участников: педагогов, детей, родителей.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Система художественно – эстетического развития призвана научить видеть прекрасное вокруг себя, в окружающей действительности. Где каждый вид деятельности имеет свою четкую задачу в деле формирования эстетической культуры и личности дошкольника.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57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404664"/>
            <a:ext cx="10259523" cy="792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Художественно-эстетическое</a:t>
            </a:r>
            <a:endParaRPr lang="ru-RU" sz="4400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323527" y="1412776"/>
            <a:ext cx="2736305" cy="600402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Содержание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23527" y="2348880"/>
            <a:ext cx="4176465" cy="1080120"/>
          </a:xfrm>
          <a:prstGeom prst="roundRect">
            <a:avLst>
              <a:gd name="adj" fmla="val 13745"/>
            </a:avLst>
          </a:prstGeom>
          <a:solidFill>
            <a:srgbClr val="9999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Условия  для художественно-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эстетического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 воспитания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323527" y="3764701"/>
            <a:ext cx="4464497" cy="1032451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1" dirty="0"/>
              <a:t>Организация</a:t>
            </a:r>
          </a:p>
          <a:p>
            <a:r>
              <a:rPr lang="ru-RU" altLang="ru-RU" b="1" dirty="0" smtClean="0"/>
              <a:t>образовательно- воспитательного </a:t>
            </a:r>
            <a:endParaRPr lang="ru-RU" altLang="ru-RU" b="1" dirty="0"/>
          </a:p>
          <a:p>
            <a:r>
              <a:rPr lang="ru-RU" altLang="ru-RU" b="1" dirty="0"/>
              <a:t>процесса</a:t>
            </a: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323527" y="5397162"/>
            <a:ext cx="5184577" cy="840150"/>
          </a:xfrm>
          <a:prstGeom prst="roundRect">
            <a:avLst>
              <a:gd name="adj" fmla="val 13745"/>
            </a:avLst>
          </a:prstGeom>
          <a:solidFill>
            <a:srgbClr val="9999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1" dirty="0"/>
              <a:t>Взаимодействие</a:t>
            </a:r>
          </a:p>
          <a:p>
            <a:r>
              <a:rPr lang="ru-RU" altLang="ru-RU" b="1" dirty="0"/>
              <a:t>с родителями </a:t>
            </a:r>
            <a:r>
              <a:rPr lang="ru-RU" altLang="ru-RU" b="1" dirty="0" smtClean="0"/>
              <a:t> и социальными партнёрами </a:t>
            </a:r>
            <a:endParaRPr lang="ru-RU" altLang="ru-RU" b="1" dirty="0"/>
          </a:p>
          <a:p>
            <a:r>
              <a:rPr lang="ru-RU" altLang="ru-RU" b="1" dirty="0"/>
              <a:t>ДОУ</a:t>
            </a:r>
          </a:p>
        </p:txBody>
      </p:sp>
      <p:sp>
        <p:nvSpPr>
          <p:cNvPr id="8" name="Стрелка влево 7"/>
          <p:cNvSpPr/>
          <p:nvPr/>
        </p:nvSpPr>
        <p:spPr>
          <a:xfrm>
            <a:off x="5508104" y="1572290"/>
            <a:ext cx="3399453" cy="41175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Система работы над проектом</a:t>
            </a:r>
          </a:p>
        </p:txBody>
      </p:sp>
    </p:spTree>
    <p:extLst>
      <p:ext uri="{BB962C8B-B14F-4D97-AF65-F5344CB8AC3E}">
        <p14:creationId xmlns:p14="http://schemas.microsoft.com/office/powerpoint/2010/main" val="657706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лево 1"/>
          <p:cNvSpPr/>
          <p:nvPr/>
        </p:nvSpPr>
        <p:spPr>
          <a:xfrm>
            <a:off x="5508104" y="1572290"/>
            <a:ext cx="3399453" cy="411755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spcBef>
                <a:spcPct val="50000"/>
              </a:spcBef>
            </a:pP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Модель </a:t>
            </a:r>
          </a:p>
          <a:p>
            <a:pPr algn="ctr" eaLnBrk="0" hangingPunct="0">
              <a:spcBef>
                <a:spcPct val="50000"/>
              </a:spcBef>
            </a:pPr>
            <a:r>
              <a:rPr lang="ru-RU" alt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работы</a:t>
            </a:r>
          </a:p>
        </p:txBody>
      </p:sp>
      <p:sp>
        <p:nvSpPr>
          <p:cNvPr id="3" name="AutoShape 6"/>
          <p:cNvSpPr>
            <a:spLocks noChangeArrowheads="1"/>
          </p:cNvSpPr>
          <p:nvPr/>
        </p:nvSpPr>
        <p:spPr bwMode="auto">
          <a:xfrm>
            <a:off x="283690" y="188640"/>
            <a:ext cx="4006976" cy="1034785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Работа </a:t>
            </a:r>
            <a:r>
              <a:rPr lang="ru-RU" alt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altLang="ru-RU" b="1" dirty="0">
                <a:latin typeface="Arial" panose="020B0604020202020204" pitchFamily="34" charset="0"/>
                <a:cs typeface="Arial" panose="020B0604020202020204" pitchFamily="34" charset="0"/>
              </a:rPr>
              <a:t>детьми</a:t>
            </a:r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205770" y="1516274"/>
            <a:ext cx="4176465" cy="1080120"/>
          </a:xfrm>
          <a:prstGeom prst="roundRect">
            <a:avLst>
              <a:gd name="adj" fmla="val 13745"/>
            </a:avLst>
          </a:prstGeom>
          <a:solidFill>
            <a:srgbClr val="9999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Сотрудничество с родителями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217078" y="2873155"/>
            <a:ext cx="4176465" cy="1032451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1" dirty="0" smtClean="0"/>
              <a:t>Сотрудничество с педагогами</a:t>
            </a:r>
            <a:endParaRPr lang="ru-RU" altLang="ru-RU" b="1" dirty="0"/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92122" y="4207363"/>
            <a:ext cx="4190113" cy="1080120"/>
          </a:xfrm>
          <a:prstGeom prst="roundRect">
            <a:avLst>
              <a:gd name="adj" fmla="val 13745"/>
            </a:avLst>
          </a:prstGeom>
          <a:solidFill>
            <a:srgbClr val="9999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Участие в конкурсах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205771" y="5589240"/>
            <a:ext cx="4176465" cy="1032451"/>
          </a:xfrm>
          <a:prstGeom prst="roundRect">
            <a:avLst>
              <a:gd name="adj" fmla="val 13745"/>
            </a:avLst>
          </a:prstGeom>
          <a:solidFill>
            <a:srgbClr val="99CCFF"/>
          </a:solidFill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altLang="ru-RU" b="1" dirty="0" smtClean="0"/>
              <a:t>Распространение опыта</a:t>
            </a:r>
            <a:endParaRPr lang="ru-RU" altLang="ru-RU" b="1" dirty="0"/>
          </a:p>
        </p:txBody>
      </p:sp>
    </p:spTree>
    <p:extLst>
      <p:ext uri="{BB962C8B-B14F-4D97-AF65-F5344CB8AC3E}">
        <p14:creationId xmlns:p14="http://schemas.microsoft.com/office/powerpoint/2010/main" val="2563762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196752"/>
            <a:ext cx="8424936" cy="306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образовательной области «художественно-эстетическое развитие» в нашем проекте осуществляется через решение задач: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предметно-развивающей среды в группах ДОУ в художественно-творческой деятельности;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развитие продуктивной деятельности и творческого потенциала детей (рисование, лепка, аппликация, художественный труд);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нетрадиционных, интегрированных форм НОД;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взаимодействие с  родителями по развитию детского творчества.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666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848872" cy="2141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с педагогическими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кадрами:</a:t>
            </a:r>
            <a:endParaRPr lang="ru-RU" sz="20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Работа по совершенствованию педагогического мастерства осуществляется через использование ИКТ  -открытые просмотры-общения в скайпе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Мастер-классы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1620" r="10521"/>
          <a:stretch/>
        </p:blipFill>
        <p:spPr>
          <a:xfrm rot="10800000">
            <a:off x="2195736" y="2924944"/>
            <a:ext cx="3672409" cy="26520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78016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96944" cy="4049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детьми: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детьми проводилась  в данном  направлении не изолированно, а в интеграции  (использование ИКТ, музыкальное воспитание, художественно-речевая деятельность, продуктивная  деятельность)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художественно-творческих и речевых способностей детей через продуктивные виды деятельности.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Совершенствование у детей технических навыков в изобразительной деятельности.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у детей таких качеств, как самостоятельность, инициативность, творческая активность; снижение напряженности, скованности, закомплексованности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509120"/>
            <a:ext cx="3524181" cy="19823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45413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3586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проекте система педагогического взаимодействия педагогов и детей, направленная на эстетическое развитие, была построена в трех направлениях:</a:t>
            </a: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организованная деятельность (занятия, экскурсии, развлечения, индивидуальная работа, игры);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совместная деятельность педагогов и детей; (НОД, инд. работа)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самостоятельная деятельность детей, направленная на укрепление интереса к художественной деятельности и развитие творческих способностей (игры, концерты, инсценировки, продуктивная деятельность).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1212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84952"/>
            <a:ext cx="8784976" cy="29926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Работа с родителями строится по следующим направлениям:</a:t>
            </a: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вовлечение их в образовательный процесс дошкольного учреждения (в проектную деятельность) ;</a:t>
            </a: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Поиск путей развития и сотрудничества (взаимообогащение и нахождение общих интересов; повышение творческого потенциала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342900" lvl="0" indent="-342900"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 мастер-классов, выставок, привлечение к участию в праздниках, театрализованных представлениях(изготовление костюмов).</a:t>
            </a:r>
          </a:p>
          <a:p>
            <a:pPr algn="just">
              <a:spcAft>
                <a:spcPts val="60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Данный вид работы делает родителей нашими единомышленниками.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3933056"/>
            <a:ext cx="3528392" cy="19847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393491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541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Яна</dc:creator>
  <cp:lastModifiedBy>Яна Зайцева</cp:lastModifiedBy>
  <cp:revision>33</cp:revision>
  <dcterms:created xsi:type="dcterms:W3CDTF">2016-02-18T13:48:24Z</dcterms:created>
  <dcterms:modified xsi:type="dcterms:W3CDTF">2019-12-22T09:30:40Z</dcterms:modified>
</cp:coreProperties>
</file>