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302" r:id="rId3"/>
    <p:sldId id="295" r:id="rId4"/>
    <p:sldId id="310" r:id="rId5"/>
    <p:sldId id="304" r:id="rId6"/>
    <p:sldId id="297" r:id="rId7"/>
    <p:sldId id="293" r:id="rId8"/>
    <p:sldId id="258" r:id="rId9"/>
    <p:sldId id="259" r:id="rId10"/>
    <p:sldId id="260" r:id="rId11"/>
    <p:sldId id="285" r:id="rId12"/>
    <p:sldId id="292" r:id="rId13"/>
    <p:sldId id="287" r:id="rId14"/>
    <p:sldId id="289" r:id="rId15"/>
    <p:sldId id="306" r:id="rId16"/>
    <p:sldId id="311" r:id="rId17"/>
    <p:sldId id="307" r:id="rId18"/>
    <p:sldId id="314" r:id="rId19"/>
    <p:sldId id="313" r:id="rId20"/>
    <p:sldId id="30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3" autoAdjust="0"/>
    <p:restoredTop sz="94633" autoAdjust="0"/>
  </p:normalViewPr>
  <p:slideViewPr>
    <p:cSldViewPr>
      <p:cViewPr>
        <p:scale>
          <a:sx n="69" d="100"/>
          <a:sy n="69" d="100"/>
        </p:scale>
        <p:origin x="-1590" y="-4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6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CE00F5-2C0D-4EBE-BC1A-EE1CA1244D7F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832A10-4A49-4F9F-A715-ECB6E3D4C8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CE00F5-2C0D-4EBE-BC1A-EE1CA1244D7F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832A10-4A49-4F9F-A715-ECB6E3D4C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CE00F5-2C0D-4EBE-BC1A-EE1CA1244D7F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832A10-4A49-4F9F-A715-ECB6E3D4C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CE00F5-2C0D-4EBE-BC1A-EE1CA1244D7F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832A10-4A49-4F9F-A715-ECB6E3D4C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CE00F5-2C0D-4EBE-BC1A-EE1CA1244D7F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832A10-4A49-4F9F-A715-ECB6E3D4C8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CE00F5-2C0D-4EBE-BC1A-EE1CA1244D7F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832A10-4A49-4F9F-A715-ECB6E3D4C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CE00F5-2C0D-4EBE-BC1A-EE1CA1244D7F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832A10-4A49-4F9F-A715-ECB6E3D4C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CE00F5-2C0D-4EBE-BC1A-EE1CA1244D7F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832A10-4A49-4F9F-A715-ECB6E3D4C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CE00F5-2C0D-4EBE-BC1A-EE1CA1244D7F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832A10-4A49-4F9F-A715-ECB6E3D4C8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CE00F5-2C0D-4EBE-BC1A-EE1CA1244D7F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832A10-4A49-4F9F-A715-ECB6E3D4C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CE00F5-2C0D-4EBE-BC1A-EE1CA1244D7F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832A10-4A49-4F9F-A715-ECB6E3D4C8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DCE00F5-2C0D-4EBE-BC1A-EE1CA1244D7F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6832A10-4A49-4F9F-A715-ECB6E3D4C8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ed=1&amp;text=%D0%B4%D0%B5%D1%82%D0%B8%20%D0%B2%20%D0%B2%D0%B0%D1%80%D0%B5%D0%B6%D0%BA%D0%B0%D1%85%20%D1%84%D0%BE%D1%82%D0%BE&amp;p=83&amp;img_url=dir.coolclips.com/People/Children/Children_in_Winter/with_winter_mittens_CoolClips_vc007475.jpg&amp;rpt=simage" TargetMode="External"/><Relationship Id="rId2" Type="http://schemas.openxmlformats.org/officeDocument/2006/relationships/image" Target="../media/image48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ed=1&amp;text=%D0%B4%D0%B5%D1%82%D0%B8%20%D0%B2%20%D0%B2%D0%B0%D1%80%D0%B5%D0%B6%D0%BA%D0%B0%D1%85%20%D1%84%D0%BE%D1%82%D0%BE&amp;p=83&amp;img_url=dir.coolclips.com/People/Children/Children_in_Winter/with_winter_mittens_CoolClips_vc007475.jpg&amp;rpt=simage" TargetMode="External"/><Relationship Id="rId7" Type="http://schemas.openxmlformats.org/officeDocument/2006/relationships/image" Target="../media/image55.jpeg"/><Relationship Id="rId2" Type="http://schemas.openxmlformats.org/officeDocument/2006/relationships/image" Target="../media/image48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4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hyperlink" Target="http://knit.org.ua/wp-content/uploads/2010/10/2095798394_44aba7cdcc_z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jpeg"/><Relationship Id="rId4" Type="http://schemas.openxmlformats.org/officeDocument/2006/relationships/hyperlink" Target="http://bastalomeja.blogas.lt/uploads/b/bastalomeja/102340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ocrafts.co.uk.moikompas.ru/img/compas/2010-01-08/kruzheva_v_vyazhenii/44714904.jpg" TargetMode="External"/><Relationship Id="rId13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12" Type="http://schemas.openxmlformats.org/officeDocument/2006/relationships/hyperlink" Target="http://img-fotki.yandex.ru/get/4519/81454286.292/0_81152_f55cda2d_XL" TargetMode="External"/><Relationship Id="rId2" Type="http://schemas.openxmlformats.org/officeDocument/2006/relationships/hyperlink" Target="http://www.look.com.ua/pic/201106/320x480/look.com.ua-7978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.i.ua/photo/images/pic/0/2/5019320_bb0106eb.jpg" TargetMode="External"/><Relationship Id="rId11" Type="http://schemas.openxmlformats.org/officeDocument/2006/relationships/image" Target="../media/image13.jpeg"/><Relationship Id="rId5" Type="http://schemas.openxmlformats.org/officeDocument/2006/relationships/image" Target="../media/image10.jpeg"/><Relationship Id="rId10" Type="http://schemas.openxmlformats.org/officeDocument/2006/relationships/hyperlink" Target="http://images.yandex.ru/yandsearch?ed=1&amp;text=%D1%86%D0%B2%D0%B5%D1%82%D0%BE%D1%87%D0%BD%D1%8B%D0%B9%20%D0%BE%D1%80%D0%BD%D0%B0%D0%BC%D0%B5%D0%BD%D1%82&amp;p=26&amp;img_url=1m1.ucoz.ru/VEKTOR/ORNAMENT/ORNAMENT_01/01/17.jpg&amp;rpt=simage" TargetMode="External"/><Relationship Id="rId4" Type="http://schemas.openxmlformats.org/officeDocument/2006/relationships/hyperlink" Target="http://blog.wondershare.com/wp-content/uploads/2011/01/free-wallpaper9.jpg" TargetMode="External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hyperlink" Target="http://foto.mail.ru/community/sozidatel.org/71/106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320"/>
            <a:ext cx="7719274" cy="5297820"/>
          </a:xfrm>
        </p:spPr>
        <p:txBody>
          <a:bodyPr>
            <a:noAutofit/>
          </a:bodyPr>
          <a:lstStyle/>
          <a:p>
            <a:pPr algn="ctr"/>
            <a:r>
              <a:rPr lang="ru-RU" sz="8800" smtClean="0"/>
              <a:t>Рисуем варежки</a:t>
            </a:r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/>
          <p:nvPr/>
        </p:nvPicPr>
        <p:blipFill>
          <a:blip r:embed="rId2" cstate="email">
            <a:duotone>
              <a:prstClr val="black"/>
              <a:srgbClr val="92D05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714876" y="2071678"/>
            <a:ext cx="3357586" cy="2357454"/>
          </a:xfrm>
          <a:prstGeom prst="roundRect">
            <a:avLst>
              <a:gd name="adj" fmla="val 10788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-285776"/>
            <a:ext cx="7504960" cy="1714512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+mn-lt"/>
              </a:rPr>
              <a:t>Животный орнамент</a:t>
            </a:r>
            <a:r>
              <a:rPr lang="ru-RU" sz="4000" b="1" i="1" dirty="0" smtClean="0">
                <a:solidFill>
                  <a:srgbClr val="C00000"/>
                </a:solidFill>
                <a:latin typeface="Calibri" pitchFamily="34" charset="0"/>
              </a:rPr>
              <a:t>                      </a:t>
            </a:r>
            <a:endParaRPr lang="ru-RU" sz="4000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9001188" cy="52292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i="1" dirty="0" smtClean="0">
                <a:latin typeface="Calibri" pitchFamily="34" charset="0"/>
              </a:rPr>
              <a:t>   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Включает стилизованные изображения    реальных или фантастических  животных .</a:t>
            </a:r>
            <a:endParaRPr lang="ru-RU" i="1" dirty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715008" y="4214818"/>
            <a:ext cx="3071833" cy="20002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C0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/>
          <p:nvPr/>
        </p:nvPicPr>
        <p:blipFill>
          <a:blip r:embed="rId4" cstate="email">
            <a:duotone>
              <a:prstClr val="black"/>
              <a:srgbClr val="92D05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000232" y="3857628"/>
            <a:ext cx="2428892" cy="23574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/>
          <p:nvPr/>
        </p:nvPicPr>
        <p:blipFill>
          <a:blip r:embed="rId5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 r="-238"/>
          <a:stretch>
            <a:fillRect/>
          </a:stretch>
        </p:blipFill>
        <p:spPr bwMode="auto">
          <a:xfrm>
            <a:off x="1500166" y="2143116"/>
            <a:ext cx="2214578" cy="18573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C0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00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14546" y="357166"/>
            <a:ext cx="6143668" cy="1214446"/>
          </a:xfrm>
        </p:spPr>
        <p:txBody>
          <a:bodyPr>
            <a:normAutofit/>
          </a:bodyPr>
          <a:lstStyle/>
          <a:p>
            <a:r>
              <a:rPr lang="ru-RU" dirty="0" smtClean="0"/>
              <a:t>Орнамент на варежках</a:t>
            </a:r>
            <a:endParaRPr lang="ru-RU" dirty="0"/>
          </a:p>
        </p:txBody>
      </p:sp>
      <p:pic>
        <p:nvPicPr>
          <p:cNvPr id="6" name="Picture 2" descr="C:\Users\samsung\Desktop\варежки\5ab22d4548dcb0949e28ddbdf91c2a5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2000240"/>
            <a:ext cx="7715272" cy="3786214"/>
          </a:xfrm>
          <a:prstGeom prst="roundRect">
            <a:avLst>
              <a:gd name="adj" fmla="val 16667"/>
            </a:avLst>
          </a:prstGeom>
          <a:ln w="38100">
            <a:solidFill>
              <a:srgbClr val="0070C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1500174"/>
            <a:ext cx="3286148" cy="7143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8194" name="Picture 2" descr="C:\Users\samsung\Desktop\варежки\photo1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714356"/>
            <a:ext cx="3857652" cy="5139819"/>
          </a:xfrm>
          <a:prstGeom prst="roundRect">
            <a:avLst>
              <a:gd name="adj" fmla="val 16667"/>
            </a:avLst>
          </a:prstGeom>
          <a:ln w="38100">
            <a:solidFill>
              <a:srgbClr val="7030A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 descr="C:\Users\samsung\Desktop\варежки\121482_m.jpg"/>
          <p:cNvPicPr>
            <a:picLocks noChangeAspect="1" noChangeArrowheads="1"/>
          </p:cNvPicPr>
          <p:nvPr/>
        </p:nvPicPr>
        <p:blipFill>
          <a:blip r:embed="rId3" cstate="email"/>
          <a:srcRect b="-518"/>
          <a:stretch>
            <a:fillRect/>
          </a:stretch>
        </p:blipFill>
        <p:spPr bwMode="auto">
          <a:xfrm rot="16200000" flipH="1">
            <a:off x="4607719" y="1607331"/>
            <a:ext cx="5143536" cy="3357586"/>
          </a:xfrm>
          <a:prstGeom prst="roundRect">
            <a:avLst>
              <a:gd name="adj" fmla="val 16667"/>
            </a:avLst>
          </a:prstGeom>
          <a:ln w="38100">
            <a:solidFill>
              <a:srgbClr val="7030A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85984" y="1285860"/>
            <a:ext cx="2428892" cy="4286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122" name="Picture 2" descr="C:\Users\samsung\Desktop\варежки\92132202_large_6555171777aksessuaryvarezhkimuzhskie.jpg"/>
          <p:cNvPicPr>
            <a:picLocks noChangeAspect="1" noChangeArrowheads="1"/>
          </p:cNvPicPr>
          <p:nvPr/>
        </p:nvPicPr>
        <p:blipFill>
          <a:blip r:embed="rId2" cstate="email"/>
          <a:srcRect r="-1"/>
          <a:stretch>
            <a:fillRect/>
          </a:stretch>
        </p:blipFill>
        <p:spPr bwMode="auto">
          <a:xfrm>
            <a:off x="1285852" y="928670"/>
            <a:ext cx="3643338" cy="4786346"/>
          </a:xfrm>
          <a:prstGeom prst="roundRect">
            <a:avLst>
              <a:gd name="adj" fmla="val 16667"/>
            </a:avLst>
          </a:prstGeom>
          <a:ln w="38100">
            <a:solidFill>
              <a:srgbClr val="0070C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124" name="Picture 4" descr="C:\Users\samsung\Desktop\варежки\Varezhki-Zolotaya-osen-okt.2006-mal.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4" y="928670"/>
            <a:ext cx="3643338" cy="4786346"/>
          </a:xfrm>
          <a:prstGeom prst="roundRect">
            <a:avLst>
              <a:gd name="adj" fmla="val 16667"/>
            </a:avLst>
          </a:prstGeom>
          <a:ln w="38100">
            <a:solidFill>
              <a:srgbClr val="0070C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85984" y="928670"/>
            <a:ext cx="2786082" cy="4886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074" name="Picture 2" descr="C:\Users\samsung\Desktop\варежки\1b01825442-aksessuary-varezhki-s-ornamentom-n18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86380" y="785794"/>
            <a:ext cx="3571900" cy="5214974"/>
          </a:xfrm>
          <a:prstGeom prst="roundRect">
            <a:avLst>
              <a:gd name="adj" fmla="val 16667"/>
            </a:avLst>
          </a:prstGeom>
          <a:ln w="38100">
            <a:solidFill>
              <a:srgbClr val="7030A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7" name="Picture 5" descr="C:\Users\samsung\Desktop\варежки\d601825345-aksessuary-varezhki-s-ornamentom-n786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785794"/>
            <a:ext cx="3714776" cy="5214974"/>
          </a:xfrm>
          <a:prstGeom prst="roundRect">
            <a:avLst>
              <a:gd name="adj" fmla="val 16667"/>
            </a:avLst>
          </a:prstGeom>
          <a:ln w="38100">
            <a:solidFill>
              <a:srgbClr val="7030A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j015799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-2933700" y="2933700"/>
            <a:ext cx="6858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6" descr="i?id=327884427-25-7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715250" y="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4" name="Picture 8" descr="проект 00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59338" y="785794"/>
            <a:ext cx="3356000" cy="5535631"/>
          </a:xfrm>
          <a:prstGeom prst="rect">
            <a:avLst/>
          </a:prstGeom>
          <a:noFill/>
        </p:spPr>
      </p:pic>
      <p:pic>
        <p:nvPicPr>
          <p:cNvPr id="45065" name="Picture 9" descr="проект 00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14414" y="785794"/>
            <a:ext cx="3375049" cy="55229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30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samsung\Desktop\вар.рис\IMG_97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571480"/>
            <a:ext cx="7643866" cy="571504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j015799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-2933700" y="2933700"/>
            <a:ext cx="6858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8" name="Picture 8" descr="i?id=327884427-25-7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24750" y="188913"/>
            <a:ext cx="1428750" cy="1428750"/>
          </a:xfrm>
          <a:prstGeom prst="rect">
            <a:avLst/>
          </a:prstGeom>
          <a:blipFill dpi="0" rotWithShape="0">
            <a:blip r:embed="rId5" cstate="email"/>
            <a:srcRect/>
            <a:tile tx="0" ty="0" sx="100000" sy="100000" flip="none" algn="tl"/>
          </a:blipFill>
          <a:ln w="9525">
            <a:solidFill>
              <a:srgbClr val="C0C0C0"/>
            </a:solidFill>
            <a:miter lim="800000"/>
            <a:headEnd/>
            <a:tailEnd/>
          </a:ln>
        </p:spPr>
      </p:pic>
      <p:pic>
        <p:nvPicPr>
          <p:cNvPr id="46090" name="Picture 10" descr="проект 00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14414" y="785794"/>
            <a:ext cx="3429024" cy="5643581"/>
          </a:xfrm>
          <a:prstGeom prst="rect">
            <a:avLst/>
          </a:prstGeom>
          <a:noFill/>
        </p:spPr>
      </p:pic>
      <p:pic>
        <p:nvPicPr>
          <p:cNvPr id="46091" name="Picture 11" descr="проект 00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643438" y="785794"/>
            <a:ext cx="3356000" cy="5568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30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nalety.0-ua.com/wp-content/uploads/2011/01/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3725" y="571500"/>
            <a:ext cx="806767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53.radikal.ru/i142/0811/50/7cec521930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0" y="3386138"/>
            <a:ext cx="440055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2" descr="http://www.art.ioso.ru/wiki/images/3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1475" y="642938"/>
            <a:ext cx="7958138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1331913" y="1052513"/>
            <a:ext cx="686435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chemeClr val="folHlink"/>
                </a:solidFill>
              </a:rPr>
              <a:t>Не боюсь морозца я-</a:t>
            </a:r>
          </a:p>
          <a:p>
            <a:r>
              <a:rPr lang="ru-RU" sz="4000" b="1">
                <a:solidFill>
                  <a:schemeClr val="folHlink"/>
                </a:solidFill>
              </a:rPr>
              <a:t>Есть две шубки у меня.</a:t>
            </a:r>
          </a:p>
          <a:p>
            <a:r>
              <a:rPr lang="ru-RU" sz="4000" b="1">
                <a:solidFill>
                  <a:schemeClr val="folHlink"/>
                </a:solidFill>
              </a:rPr>
              <a:t>Согревают две сестрички,</a:t>
            </a:r>
          </a:p>
          <a:p>
            <a:r>
              <a:rPr lang="ru-RU" sz="4000" b="1">
                <a:solidFill>
                  <a:schemeClr val="folHlink"/>
                </a:solidFill>
              </a:rPr>
              <a:t>А зовут их………..</a:t>
            </a:r>
          </a:p>
        </p:txBody>
      </p:sp>
      <p:pic>
        <p:nvPicPr>
          <p:cNvPr id="24589" name="Picture 13" descr="i?id=281647667-11-7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050" y="3644900"/>
            <a:ext cx="19748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0" name="Picture 14" descr="i?id=273803905-01-7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463" y="4292600"/>
            <a:ext cx="2422525" cy="182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1042988" y="476250"/>
            <a:ext cx="4392612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folHlink"/>
                </a:solidFill>
              </a:rPr>
              <a:t>Пусть ваши рукавички никогда не теряются и согревают ваши руки в самые лютые морозы!</a:t>
            </a:r>
          </a:p>
        </p:txBody>
      </p:sp>
      <p:pic>
        <p:nvPicPr>
          <p:cNvPr id="47109" name="i-main-pic" descr="Картинка 13 из 1216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825" y="836613"/>
            <a:ext cx="3598863" cy="5040312"/>
          </a:xfrm>
          <a:prstGeom prst="rect">
            <a:avLst/>
          </a:prstGeom>
          <a:noFill/>
          <a:ln w="12700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47110" name="i-main-pic" descr="Картинка 3 из 327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58888" y="3644900"/>
            <a:ext cx="3016250" cy="2808288"/>
          </a:xfrm>
          <a:prstGeom prst="rect">
            <a:avLst/>
          </a:prstGeom>
          <a:noFill/>
          <a:ln w="12700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229600" cy="518477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4000" b="1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Варежка </a:t>
            </a:r>
            <a:r>
              <a:rPr lang="ru-RU" sz="4000" b="1" smtClean="0">
                <a:solidFill>
                  <a:srgbClr val="663300"/>
                </a:solidFill>
                <a:latin typeface="Comic Sans MS" pitchFamily="66" charset="0"/>
              </a:rPr>
              <a:t>– </a:t>
            </a:r>
            <a:r>
              <a:rPr lang="ru-RU" sz="4000" smtClean="0">
                <a:solidFill>
                  <a:srgbClr val="663300"/>
                </a:solidFill>
                <a:latin typeface="Comic Sans MS" pitchFamily="66" charset="0"/>
              </a:rPr>
              <a:t>это мягкая зимняя рукавица. </a:t>
            </a:r>
          </a:p>
          <a:p>
            <a:pPr eaLnBrk="1" hangingPunct="1">
              <a:lnSpc>
                <a:spcPct val="80000"/>
              </a:lnSpc>
            </a:pPr>
            <a:endParaRPr lang="ru-RU" sz="4000" smtClean="0">
              <a:solidFill>
                <a:srgbClr val="663300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4000" b="1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Рукавица</a:t>
            </a:r>
            <a:r>
              <a:rPr lang="ru-RU" sz="4000" smtClean="0">
                <a:solidFill>
                  <a:srgbClr val="663300"/>
                </a:solidFill>
                <a:latin typeface="Comic Sans MS" pitchFamily="66" charset="0"/>
              </a:rPr>
              <a:t> - предмет одежды, закрывающий всю кисть и большой палец отдельно.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4000" smtClean="0">
              <a:solidFill>
                <a:srgbClr val="663300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4000" smtClean="0">
                <a:solidFill>
                  <a:srgbClr val="663300"/>
                </a:solidFill>
                <a:latin typeface="Comic Sans MS" pitchFamily="66" charset="0"/>
              </a:rPr>
              <a:t>                           </a:t>
            </a:r>
            <a:r>
              <a:rPr lang="ru-RU" sz="3600" smtClean="0">
                <a:solidFill>
                  <a:srgbClr val="663300"/>
                </a:solidFill>
                <a:latin typeface="Comic Sans MS" pitchFamily="66" charset="0"/>
              </a:rPr>
              <a:t>С. И. Ожегов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4000" smtClean="0">
              <a:solidFill>
                <a:srgbClr val="663300"/>
              </a:solidFill>
              <a:latin typeface="Comic Sans MS" pitchFamily="66" charset="0"/>
            </a:endParaRPr>
          </a:p>
          <a:p>
            <a:pPr algn="r" eaLnBrk="1" hangingPunct="1">
              <a:lnSpc>
                <a:spcPct val="80000"/>
              </a:lnSpc>
              <a:buFontTx/>
              <a:buNone/>
            </a:pPr>
            <a:endParaRPr lang="ru-RU" sz="2000" i="1" smtClean="0">
              <a:solidFill>
                <a:srgbClr val="663300"/>
              </a:solidFill>
              <a:latin typeface="Comic Sans MS" pitchFamily="66" charset="0"/>
            </a:endParaRPr>
          </a:p>
          <a:p>
            <a:pPr algn="r" eaLnBrk="1" hangingPunct="1">
              <a:lnSpc>
                <a:spcPct val="80000"/>
              </a:lnSpc>
              <a:buFontTx/>
              <a:buNone/>
            </a:pPr>
            <a:endParaRPr lang="ru-RU" sz="1400" i="1" smtClean="0">
              <a:solidFill>
                <a:srgbClr val="663300"/>
              </a:solidFill>
              <a:latin typeface="Comic Sans MS" pitchFamily="66" charset="0"/>
            </a:endParaRPr>
          </a:p>
          <a:p>
            <a:pPr algn="r" eaLnBrk="1" hangingPunct="1">
              <a:lnSpc>
                <a:spcPct val="80000"/>
              </a:lnSpc>
              <a:buFontTx/>
              <a:buNone/>
            </a:pPr>
            <a:endParaRPr lang="ru-RU" sz="1400" i="1" smtClean="0">
              <a:solidFill>
                <a:srgbClr val="663300"/>
              </a:solidFill>
              <a:latin typeface="Comic Sans MS" pitchFamily="66" charset="0"/>
            </a:endParaRPr>
          </a:p>
          <a:p>
            <a:pPr algn="r" eaLnBrk="1" hangingPunct="1">
              <a:lnSpc>
                <a:spcPct val="80000"/>
              </a:lnSpc>
              <a:buFontTx/>
              <a:buNone/>
            </a:pPr>
            <a:r>
              <a:rPr lang="ru-RU" sz="900" smtClean="0">
                <a:solidFill>
                  <a:srgbClr val="663300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900" smtClean="0">
              <a:solidFill>
                <a:srgbClr val="663300"/>
              </a:solidFill>
            </a:endParaRPr>
          </a:p>
          <a:p>
            <a:pPr>
              <a:lnSpc>
                <a:spcPct val="80000"/>
              </a:lnSpc>
            </a:pPr>
            <a:endParaRPr lang="ru-RU" sz="90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4" name="Picture 4" descr="ннннннннннн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3000364" cy="4000504"/>
          </a:xfrm>
          <a:prstGeom prst="rect">
            <a:avLst/>
          </a:prstGeom>
          <a:noFill/>
        </p:spPr>
      </p:pic>
      <p:pic>
        <p:nvPicPr>
          <p:cNvPr id="153605" name="Picture 5" descr="ппппппп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29322" y="142852"/>
            <a:ext cx="3043235" cy="3643338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varezhki_iz_mohera_foto_larg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4071942"/>
            <a:ext cx="3143272" cy="2786058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14051920154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4810" y="3876670"/>
            <a:ext cx="3357586" cy="2981330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i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00364" y="142852"/>
            <a:ext cx="3071833" cy="371477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i-main-pic" descr="Картинка 34 из 8811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142853"/>
            <a:ext cx="2243166" cy="285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i-main-pic" descr="Картинка 15 из 13599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23013" y="260350"/>
            <a:ext cx="2392391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i-main-pic" descr="Картинка 22 из 136000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14678" y="428604"/>
            <a:ext cx="2725747" cy="2425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i-main-pic" descr="Картинка 64 из 136000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116013" y="4292600"/>
            <a:ext cx="1670037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0" name="Picture 10" descr="i?id=347935890-60-72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786578" y="4500570"/>
            <a:ext cx="2149475" cy="19351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30731" name="i-main-pic" descr="Картинка 162 из 17572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3714744" y="4429132"/>
            <a:ext cx="2230437" cy="2276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0746" name="Text Box 26"/>
          <p:cNvSpPr txBox="1">
            <a:spLocks noChangeArrowheads="1"/>
          </p:cNvSpPr>
          <p:nvPr/>
        </p:nvSpPr>
        <p:spPr bwMode="auto">
          <a:xfrm>
            <a:off x="468313" y="3141663"/>
            <a:ext cx="8280400" cy="984250"/>
          </a:xfrm>
          <a:prstGeom prst="rect">
            <a:avLst/>
          </a:prstGeom>
          <a:noFill/>
          <a:ln w="38100">
            <a:solidFill>
              <a:srgbClr val="339933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</a:rPr>
              <a:t>Природа помогала мастерицам создавать чудесные узоры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142875"/>
            <a:ext cx="4643470" cy="3571875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Орнамент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600" dirty="0" smtClean="0">
                <a:solidFill>
                  <a:srgbClr val="663300"/>
                </a:solidFill>
                <a:latin typeface="Comic Sans MS" pitchFamily="66" charset="0"/>
              </a:rPr>
              <a:t>(от лат. — украшение)   -   узор, состоящий из ритмически повторяющихся элементов.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centralImgId" descr="Фото Национальный костюм коми">
            <a:hlinkClick r:id="rId2" tooltip="&quot;Следующее фото&quot;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1" y="0"/>
            <a:ext cx="2571768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Рисунок 3" descr="D:\Мои документы\Дневник классного руководителя\Изображение.jpg"/>
          <p:cNvPicPr>
            <a:picLocks noChangeAspect="1" noChangeArrowheads="1"/>
          </p:cNvPicPr>
          <p:nvPr/>
        </p:nvPicPr>
        <p:blipFill>
          <a:blip r:embed="rId4" cstate="email">
            <a:lum bright="-10000"/>
          </a:blip>
          <a:srcRect/>
          <a:stretch>
            <a:fillRect/>
          </a:stretch>
        </p:blipFill>
        <p:spPr bwMode="auto">
          <a:xfrm>
            <a:off x="7358063" y="2143125"/>
            <a:ext cx="135731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Рисунок 4" descr="D:\Мои документы\Дневник классного руководителя\Копия Изображение.jpg"/>
          <p:cNvPicPr>
            <a:picLocks noChangeAspect="1" noChangeArrowheads="1"/>
          </p:cNvPicPr>
          <p:nvPr/>
        </p:nvPicPr>
        <p:blipFill>
          <a:blip r:embed="rId5" cstate="email">
            <a:lum bright="-10000"/>
          </a:blip>
          <a:srcRect/>
          <a:stretch>
            <a:fillRect/>
          </a:stretch>
        </p:blipFill>
        <p:spPr bwMode="auto">
          <a:xfrm>
            <a:off x="7358063" y="285750"/>
            <a:ext cx="135731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Рисунок 5" descr="D:\Мои документы\Дневник классного руководителя\Изображение 001.jpg"/>
          <p:cNvPicPr>
            <a:picLocks noChangeAspect="1" noChangeArrowheads="1"/>
          </p:cNvPicPr>
          <p:nvPr/>
        </p:nvPicPr>
        <p:blipFill>
          <a:blip r:embed="rId6" cstate="email">
            <a:lum bright="-10000"/>
          </a:blip>
          <a:srcRect/>
          <a:stretch>
            <a:fillRect/>
          </a:stretch>
        </p:blipFill>
        <p:spPr bwMode="auto">
          <a:xfrm>
            <a:off x="3571875" y="4286250"/>
            <a:ext cx="14144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Рисунок 6" descr="D:\Мои документы\Дневник классного руководителя\Изображение 001.jpg"/>
          <p:cNvPicPr>
            <a:picLocks noChangeAspect="1" noChangeArrowheads="1"/>
          </p:cNvPicPr>
          <p:nvPr/>
        </p:nvPicPr>
        <p:blipFill>
          <a:blip r:embed="rId7" cstate="email">
            <a:lum bright="-10000"/>
          </a:blip>
          <a:srcRect/>
          <a:stretch>
            <a:fillRect/>
          </a:stretch>
        </p:blipFill>
        <p:spPr bwMode="auto">
          <a:xfrm>
            <a:off x="5429250" y="4286250"/>
            <a:ext cx="14398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Рисунок 7" descr="D:\Мои документы\Дневник классного руководителя\Изображение 001.jpg"/>
          <p:cNvPicPr>
            <a:picLocks noChangeAspect="1" noChangeArrowheads="1"/>
          </p:cNvPicPr>
          <p:nvPr/>
        </p:nvPicPr>
        <p:blipFill>
          <a:blip r:embed="rId8" cstate="email">
            <a:lum bright="-10000"/>
          </a:blip>
          <a:srcRect/>
          <a:stretch>
            <a:fillRect/>
          </a:stretch>
        </p:blipFill>
        <p:spPr bwMode="auto">
          <a:xfrm>
            <a:off x="7286625" y="4286250"/>
            <a:ext cx="14398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-214338"/>
            <a:ext cx="7143800" cy="14287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Применение орнаментов</a:t>
            </a:r>
            <a:endParaRPr lang="ru-RU" dirty="0"/>
          </a:p>
        </p:txBody>
      </p:sp>
      <p:pic>
        <p:nvPicPr>
          <p:cNvPr id="9223" name="Picture 7" descr="C:\Users\samsung\Desktop\орн. одежда\80669140_large_IMAG05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1214422"/>
            <a:ext cx="7477310" cy="4714908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9224" name="Picture 8" descr="C:\Users\samsung\Desktop\орн. одежда\0663125680-russkij-stil-vazochka-karandashnitsa-mezenskay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85918" y="1000108"/>
            <a:ext cx="3000396" cy="247331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9226" name="Picture 10" descr="C:\Users\samsung\Desktop\орн. одежда\16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6" y="3786190"/>
            <a:ext cx="3247289" cy="257176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9221" name="Picture 5" descr="C:\Users\samsung\Desktop\орн. одежда\227999_original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70" y="1000108"/>
            <a:ext cx="2643206" cy="250033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9222" name="Picture 6" descr="C:\Users\samsung\Desktop\орн. одежда\yingl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85918" y="3714752"/>
            <a:ext cx="2589192" cy="257176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9225" name="Picture 9" descr="C:\Users\samsung\Desktop\орн. одежда\kotri.jpeg"/>
          <p:cNvPicPr>
            <a:picLocks noChangeAspect="1" noChangeArrowheads="1"/>
          </p:cNvPicPr>
          <p:nvPr/>
        </p:nvPicPr>
        <p:blipFill>
          <a:blip r:embed="rId7" cstate="email"/>
          <a:srcRect t="-470"/>
          <a:stretch>
            <a:fillRect/>
          </a:stretch>
        </p:blipFill>
        <p:spPr bwMode="auto">
          <a:xfrm>
            <a:off x="1857356" y="1000108"/>
            <a:ext cx="2071702" cy="321471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9218" name="Picture 2" descr="C:\Users\samsung\Desktop\варежки\adf2737078-aksessuary-varezhki-vyazanye-s-norvezhskim-n9832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5400000" flipV="1">
            <a:off x="1785918" y="4286256"/>
            <a:ext cx="1785950" cy="250033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9227" name="Picture 11" descr="C:\Users\samsung\Desktop\орн. одежда\mari-ornament1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500562" y="1000108"/>
            <a:ext cx="4180180" cy="542928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2000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0"/>
                            </p:stCondLst>
                            <p:childTnLst>
                              <p:par>
                                <p:cTn id="5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ОРНАМЕНТА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928662" y="1357298"/>
            <a:ext cx="7858180" cy="78581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   </a:t>
            </a:r>
            <a:r>
              <a:rPr lang="ru-RU" sz="4000" b="1" i="1" dirty="0" smtClean="0">
                <a:solidFill>
                  <a:srgbClr val="C00000"/>
                </a:solidFill>
                <a:ea typeface="Calibri"/>
                <a:cs typeface="Times New Roman"/>
              </a:rPr>
              <a:t>Геометрический орнамент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714348" y="2071678"/>
            <a:ext cx="8286808" cy="28575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libri"/>
                <a:cs typeface="Times New Roman"/>
              </a:rPr>
              <a:t> 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alibri"/>
                <a:cs typeface="Times New Roman"/>
              </a:rPr>
              <a:t>Элементами этого орнамента могут быть линии, точки, геометрические фигуры (овал, круг, прямоугольник, треугольник, ромб, звезда).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88" y="3786190"/>
            <a:ext cx="2190752" cy="2262190"/>
          </a:xfrm>
          <a:prstGeom prst="roundRect">
            <a:avLst>
              <a:gd name="adj" fmla="val 12388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/>
          <p:nvPr/>
        </p:nvPicPr>
        <p:blipFill>
          <a:blip r:embed="rId3" cstate="email">
            <a:lum bright="-10000" contrast="30000"/>
          </a:blip>
          <a:srcRect/>
          <a:stretch>
            <a:fillRect/>
          </a:stretch>
        </p:blipFill>
        <p:spPr bwMode="auto">
          <a:xfrm>
            <a:off x="4143372" y="3786190"/>
            <a:ext cx="1785950" cy="2286016"/>
          </a:xfrm>
          <a:prstGeom prst="roundRect">
            <a:avLst>
              <a:gd name="adj" fmla="val 11024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/>
          <p:nvPr/>
        </p:nvPicPr>
        <p:blipFill>
          <a:blip r:embed="rId4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1428728" y="3786190"/>
            <a:ext cx="2214578" cy="226219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42976" y="0"/>
            <a:ext cx="7790712" cy="1214422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+mn-lt"/>
              </a:rPr>
              <a:t>Растительный</a:t>
            </a:r>
            <a:r>
              <a:rPr lang="ru-RU" sz="4000" i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4000" b="1" i="1" dirty="0" smtClean="0">
                <a:solidFill>
                  <a:srgbClr val="C00000"/>
                </a:solidFill>
                <a:latin typeface="+mn-lt"/>
              </a:rPr>
              <a:t>орнамент</a:t>
            </a:r>
            <a:endParaRPr lang="ru-RU" sz="4000" b="1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-1214478" y="857232"/>
            <a:ext cx="10358478" cy="5072098"/>
          </a:xfrm>
        </p:spPr>
        <p:txBody>
          <a:bodyPr anchor="t">
            <a:normAutofit/>
          </a:bodyPr>
          <a:lstStyle/>
          <a:p>
            <a:pPr lvl="8" algn="ctr">
              <a:buNone/>
            </a:pP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   Составляется из стилизованных листьев,        цветов, плодов, веток.</a:t>
            </a:r>
            <a:endParaRPr lang="ru-RU" sz="3200" i="1" dirty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86050" y="2214554"/>
            <a:ext cx="4286280" cy="42862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/>
          <p:nvPr/>
        </p:nvPicPr>
        <p:blipFill>
          <a:blip r:embed="rId3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428728" y="2357430"/>
            <a:ext cx="2714645" cy="11430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Рисунок 7" descr="C:\Documents and Settings\Пользователь\Рабочий стол\_034_1~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57290" y="4714884"/>
            <a:ext cx="2786082" cy="123824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C000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Рисунок 8" descr="C:\Documents and Settings\Пользователь\Рабочий стол\%20%20~1.PN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628" y="2000240"/>
            <a:ext cx="3643338" cy="14287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C000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" name="Рисунок 9"/>
          <p:cNvPicPr/>
          <p:nvPr/>
        </p:nvPicPr>
        <p:blipFill>
          <a:blip r:embed="rId6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286512" y="4143380"/>
            <a:ext cx="2214578" cy="20097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00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1038</TotalTime>
  <Words>146</Words>
  <Application>Microsoft Office PowerPoint</Application>
  <PresentationFormat>Экран (4:3)</PresentationFormat>
  <Paragraphs>27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Рисуем варежки</vt:lpstr>
      <vt:lpstr>Слайд 2</vt:lpstr>
      <vt:lpstr>Слайд 3</vt:lpstr>
      <vt:lpstr>Слайд 4</vt:lpstr>
      <vt:lpstr>Слайд 5</vt:lpstr>
      <vt:lpstr>Орнамент – (от лат. — украшение)   -   узор, состоящий из ритмически повторяющихся элементов.</vt:lpstr>
      <vt:lpstr>Применение орнаментов</vt:lpstr>
      <vt:lpstr>ВИДЫ ОРНАМЕНТА</vt:lpstr>
      <vt:lpstr>Растительный орнамент</vt:lpstr>
      <vt:lpstr>Животный орнамент                      </vt:lpstr>
      <vt:lpstr>Орнамент на варежках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СОШ 47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НАДЯ</cp:lastModifiedBy>
  <cp:revision>330</cp:revision>
  <dcterms:created xsi:type="dcterms:W3CDTF">2011-10-23T09:11:00Z</dcterms:created>
  <dcterms:modified xsi:type="dcterms:W3CDTF">2019-12-22T15:56:49Z</dcterms:modified>
</cp:coreProperties>
</file>