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9"/>
  </p:notesMasterIdLst>
  <p:sldIdLst>
    <p:sldId id="269" r:id="rId3"/>
    <p:sldId id="380" r:id="rId4"/>
    <p:sldId id="322" r:id="rId5"/>
    <p:sldId id="372" r:id="rId6"/>
    <p:sldId id="324" r:id="rId7"/>
    <p:sldId id="326" r:id="rId8"/>
    <p:sldId id="366" r:id="rId9"/>
    <p:sldId id="373" r:id="rId10"/>
    <p:sldId id="364" r:id="rId11"/>
    <p:sldId id="331" r:id="rId12"/>
    <p:sldId id="333" r:id="rId13"/>
    <p:sldId id="337" r:id="rId14"/>
    <p:sldId id="343" r:id="rId15"/>
    <p:sldId id="350" r:id="rId16"/>
    <p:sldId id="345" r:id="rId17"/>
    <p:sldId id="346" r:id="rId18"/>
    <p:sldId id="378" r:id="rId19"/>
    <p:sldId id="347" r:id="rId20"/>
    <p:sldId id="360" r:id="rId21"/>
    <p:sldId id="353" r:id="rId22"/>
    <p:sldId id="375" r:id="rId23"/>
    <p:sldId id="376" r:id="rId24"/>
    <p:sldId id="377" r:id="rId25"/>
    <p:sldId id="357" r:id="rId26"/>
    <p:sldId id="379" r:id="rId27"/>
    <p:sldId id="351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B2060"/>
    <a:srgbClr val="D13B3F"/>
    <a:srgbClr val="AE0000"/>
    <a:srgbClr val="0B208F"/>
    <a:srgbClr val="00256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603" autoAdjust="0"/>
    <p:restoredTop sz="94660"/>
  </p:normalViewPr>
  <p:slideViewPr>
    <p:cSldViewPr>
      <p:cViewPr varScale="1">
        <p:scale>
          <a:sx n="72" d="100"/>
          <a:sy n="72" d="100"/>
        </p:scale>
        <p:origin x="-996" y="-1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7" d="100"/>
          <a:sy n="57" d="100"/>
        </p:scale>
        <p:origin x="-105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8F5293-639D-42CE-A62D-E7E5E0E89628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107B236-C39C-4B58-8F6E-136B1FD741F2}">
      <dgm:prSet phldrT="[Текст]"/>
      <dgm:spPr/>
      <dgm:t>
        <a:bodyPr/>
        <a:lstStyle/>
        <a:p>
          <a:r>
            <a:rPr lang="ru-RU" dirty="0" smtClean="0"/>
            <a:t>Современные технологии обучения английского языка</a:t>
          </a:r>
          <a:endParaRPr lang="ru-RU" dirty="0"/>
        </a:p>
      </dgm:t>
    </dgm:pt>
    <dgm:pt modelId="{FF11A0B4-9A15-48EE-935E-10B690DA30AA}" type="sibTrans" cxnId="{12011C93-5E69-47C7-8385-5B97D06C1820}">
      <dgm:prSet/>
      <dgm:spPr/>
      <dgm:t>
        <a:bodyPr/>
        <a:lstStyle/>
        <a:p>
          <a:endParaRPr lang="ru-RU"/>
        </a:p>
      </dgm:t>
    </dgm:pt>
    <dgm:pt modelId="{52E7A685-91C3-43B9-901B-153B47722A04}" type="parTrans" cxnId="{12011C93-5E69-47C7-8385-5B97D06C1820}">
      <dgm:prSet/>
      <dgm:spPr/>
      <dgm:t>
        <a:bodyPr/>
        <a:lstStyle/>
        <a:p>
          <a:endParaRPr lang="ru-RU"/>
        </a:p>
      </dgm:t>
    </dgm:pt>
    <dgm:pt modelId="{53CF79A1-9330-47BF-B310-FF7FF82C1533}">
      <dgm:prSet custT="1"/>
      <dgm:spPr>
        <a:solidFill>
          <a:srgbClr val="FFFF00">
            <a:alpha val="50000"/>
          </a:srgbClr>
        </a:solidFill>
      </dgm:spPr>
      <dgm:t>
        <a:bodyPr/>
        <a:lstStyle/>
        <a:p>
          <a:r>
            <a:rPr lang="ru-RU" sz="1800" b="1" u="sng" dirty="0" smtClean="0">
              <a:latin typeface="Arial" panose="020B0604020202020204" pitchFamily="34" charset="0"/>
              <a:cs typeface="Arial" panose="020B0604020202020204" pitchFamily="34" charset="0"/>
            </a:rPr>
            <a:t>Проектная методика-</a:t>
          </a:r>
          <a:r>
            <a:rPr lang="ru-RU" sz="1800" b="0" u="none" dirty="0" smtClean="0">
              <a:latin typeface="Arial" panose="020B0604020202020204" pitchFamily="34" charset="0"/>
              <a:cs typeface="Arial" panose="020B0604020202020204" pitchFamily="34" charset="0"/>
            </a:rPr>
            <a:t>развитие </a:t>
          </a:r>
          <a:r>
            <a:rPr lang="ru-RU" sz="1800" dirty="0" smtClean="0">
              <a:latin typeface="Arial" panose="020B0604020202020204" pitchFamily="34" charset="0"/>
              <a:cs typeface="Arial" panose="020B0604020202020204" pitchFamily="34" charset="0"/>
            </a:rPr>
            <a:t>активного самостоятельного мышления обучающихся</a:t>
          </a:r>
          <a:endParaRPr lang="ru-RU" sz="1800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C694F7E-1124-4298-9FB7-A95A724948D9}" type="parTrans" cxnId="{E6AE25A0-DD1C-4FAC-B1B7-F282FB747C43}">
      <dgm:prSet/>
      <dgm:spPr/>
      <dgm:t>
        <a:bodyPr/>
        <a:lstStyle/>
        <a:p>
          <a:endParaRPr lang="ru-RU"/>
        </a:p>
      </dgm:t>
    </dgm:pt>
    <dgm:pt modelId="{40088150-3DFC-42C1-B982-92E459A5C9B5}" type="sibTrans" cxnId="{E6AE25A0-DD1C-4FAC-B1B7-F282FB747C43}">
      <dgm:prSet/>
      <dgm:spPr/>
      <dgm:t>
        <a:bodyPr/>
        <a:lstStyle/>
        <a:p>
          <a:endParaRPr lang="ru-RU"/>
        </a:p>
      </dgm:t>
    </dgm:pt>
    <dgm:pt modelId="{E2879BC8-4A01-47B6-B610-316C39B78818}">
      <dgm:prSet custT="1"/>
      <dgm:spPr>
        <a:solidFill>
          <a:srgbClr val="FFFF00">
            <a:alpha val="50000"/>
          </a:srgbClr>
        </a:solidFill>
      </dgm:spPr>
      <dgm:t>
        <a:bodyPr/>
        <a:lstStyle/>
        <a:p>
          <a:r>
            <a:rPr lang="ru-RU" sz="1800" b="1" u="sng" dirty="0" smtClean="0">
              <a:latin typeface="Arial" panose="020B0604020202020204" pitchFamily="34" charset="0"/>
              <a:cs typeface="Arial" panose="020B0604020202020204" pitchFamily="34" charset="0"/>
            </a:rPr>
            <a:t>Использование новых информационных </a:t>
          </a:r>
          <a:r>
            <a:rPr lang="ru-RU" sz="1800" b="1" u="sng" dirty="0" err="1" smtClean="0">
              <a:latin typeface="Arial" panose="020B0604020202020204" pitchFamily="34" charset="0"/>
              <a:cs typeface="Arial" panose="020B0604020202020204" pitchFamily="34" charset="0"/>
            </a:rPr>
            <a:t>технологий,интернет</a:t>
          </a:r>
          <a:r>
            <a:rPr lang="ru-RU" sz="1800" b="1" u="sng" dirty="0" smtClean="0">
              <a:latin typeface="Arial" panose="020B0604020202020204" pitchFamily="34" charset="0"/>
              <a:cs typeface="Arial" panose="020B0604020202020204" pitchFamily="34" charset="0"/>
            </a:rPr>
            <a:t> ресурсов</a:t>
          </a:r>
          <a:endParaRPr lang="ru-RU" sz="1800" b="1" u="sng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D871463-6742-4973-AD5B-B4A3D5644EC0}" type="parTrans" cxnId="{EDC5D0F5-5A27-4EF9-A755-A0AF49A55EEC}">
      <dgm:prSet/>
      <dgm:spPr/>
      <dgm:t>
        <a:bodyPr/>
        <a:lstStyle/>
        <a:p>
          <a:endParaRPr lang="ru-RU"/>
        </a:p>
      </dgm:t>
    </dgm:pt>
    <dgm:pt modelId="{FFA59B88-CFA6-4157-AA41-A7BD88D04D8A}" type="sibTrans" cxnId="{EDC5D0F5-5A27-4EF9-A755-A0AF49A55EEC}">
      <dgm:prSet/>
      <dgm:spPr/>
      <dgm:t>
        <a:bodyPr/>
        <a:lstStyle/>
        <a:p>
          <a:endParaRPr lang="ru-RU"/>
        </a:p>
      </dgm:t>
    </dgm:pt>
    <dgm:pt modelId="{84652193-1BC0-4403-8660-A9C0CDA7F466}">
      <dgm:prSet custT="1"/>
      <dgm:spPr>
        <a:solidFill>
          <a:srgbClr val="FFFF00">
            <a:alpha val="50000"/>
          </a:srgbClr>
        </a:solidFill>
      </dgm:spPr>
      <dgm:t>
        <a:bodyPr/>
        <a:lstStyle/>
        <a:p>
          <a:r>
            <a:rPr lang="ru-RU" sz="1800" b="1" u="sng" dirty="0" smtClean="0">
              <a:latin typeface="Arial" panose="020B0604020202020204" pitchFamily="34" charset="0"/>
              <a:cs typeface="Arial" panose="020B0604020202020204" pitchFamily="34" charset="0"/>
            </a:rPr>
            <a:t>Развитие критического мышления –</a:t>
          </a:r>
          <a:r>
            <a:rPr lang="ru-RU" sz="1800" b="0" u="none" dirty="0" err="1" smtClean="0">
              <a:latin typeface="Arial" panose="020B0604020202020204" pitchFamily="34" charset="0"/>
              <a:cs typeface="Arial" panose="020B0604020202020204" pitchFamily="34" charset="0"/>
            </a:rPr>
            <a:t>мышления,развивающиеся</a:t>
          </a:r>
          <a:r>
            <a:rPr lang="ru-RU" sz="1800" b="0" u="none" dirty="0" smtClean="0">
              <a:latin typeface="Arial" panose="020B0604020202020204" pitchFamily="34" charset="0"/>
              <a:cs typeface="Arial" panose="020B0604020202020204" pitchFamily="34" charset="0"/>
            </a:rPr>
            <a:t> путем наложения новой информации на жизненный опыт</a:t>
          </a:r>
          <a:endParaRPr lang="ru-RU" sz="1800" b="1" u="sng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D34E60C-6850-41DE-9252-EAE53F2C143B}" type="parTrans" cxnId="{DE6378E7-CE3E-4810-9CA4-D0C2ACB17569}">
      <dgm:prSet/>
      <dgm:spPr/>
      <dgm:t>
        <a:bodyPr/>
        <a:lstStyle/>
        <a:p>
          <a:endParaRPr lang="ru-RU"/>
        </a:p>
      </dgm:t>
    </dgm:pt>
    <dgm:pt modelId="{4C4FABBF-4D7D-44DB-88C4-015F1DD384D5}" type="sibTrans" cxnId="{DE6378E7-CE3E-4810-9CA4-D0C2ACB17569}">
      <dgm:prSet/>
      <dgm:spPr/>
      <dgm:t>
        <a:bodyPr/>
        <a:lstStyle/>
        <a:p>
          <a:endParaRPr lang="ru-RU"/>
        </a:p>
      </dgm:t>
    </dgm:pt>
    <dgm:pt modelId="{69C774C7-C8C6-4B88-8A6C-AA088DA065B5}">
      <dgm:prSet custT="1"/>
      <dgm:spPr>
        <a:solidFill>
          <a:srgbClr val="FFFF00">
            <a:alpha val="50000"/>
          </a:srgbClr>
        </a:solidFill>
      </dgm:spPr>
      <dgm:t>
        <a:bodyPr/>
        <a:lstStyle/>
        <a:p>
          <a:r>
            <a:rPr lang="ru-RU" sz="1800" b="1" i="1" u="sng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ИГРОВЫЕ ТЕХНОЛОГИИ</a:t>
          </a:r>
        </a:p>
      </dgm:t>
    </dgm:pt>
    <dgm:pt modelId="{1D957DAB-16CF-49FC-BF6A-65C08C0DB0C1}" type="parTrans" cxnId="{6E3FBC98-78E4-4343-89B9-F4DB3C17B285}">
      <dgm:prSet/>
      <dgm:spPr/>
      <dgm:t>
        <a:bodyPr/>
        <a:lstStyle/>
        <a:p>
          <a:endParaRPr lang="ru-RU"/>
        </a:p>
      </dgm:t>
    </dgm:pt>
    <dgm:pt modelId="{E2035BC5-C408-4FE0-A0B1-5DC9447CF4C4}" type="sibTrans" cxnId="{6E3FBC98-78E4-4343-89B9-F4DB3C17B285}">
      <dgm:prSet/>
      <dgm:spPr/>
      <dgm:t>
        <a:bodyPr/>
        <a:lstStyle/>
        <a:p>
          <a:endParaRPr lang="ru-RU"/>
        </a:p>
      </dgm:t>
    </dgm:pt>
    <dgm:pt modelId="{D78ACCA6-6D59-4502-B966-9BC1B141E1CB}">
      <dgm:prSet custT="1"/>
      <dgm:spPr>
        <a:solidFill>
          <a:srgbClr val="FFFF00">
            <a:alpha val="50000"/>
          </a:srgbClr>
        </a:solidFill>
      </dgm:spPr>
      <dgm:t>
        <a:bodyPr/>
        <a:lstStyle/>
        <a:p>
          <a:r>
            <a:rPr lang="ru-RU" sz="1800" b="1" i="1" u="sng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Здоровьесберегающие</a:t>
          </a:r>
          <a:r>
            <a:rPr lang="ru-RU" sz="1800" b="1" i="1" u="sng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технологии</a:t>
          </a:r>
        </a:p>
        <a:p>
          <a:r>
            <a:rPr lang="ru-RU" sz="18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Данная технология направлена на сохранение и укрепление здоровья детей</a:t>
          </a:r>
          <a:endParaRPr lang="ru-RU" sz="18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E3BA317-D1A5-4E39-B401-E223A151E33B}" type="parTrans" cxnId="{DB1F758C-99E3-420B-96C0-AB9CD6D79BB7}">
      <dgm:prSet/>
      <dgm:spPr/>
      <dgm:t>
        <a:bodyPr/>
        <a:lstStyle/>
        <a:p>
          <a:endParaRPr lang="ru-RU"/>
        </a:p>
      </dgm:t>
    </dgm:pt>
    <dgm:pt modelId="{E05E4AD3-A078-427E-BE3E-EE6095E67DE7}" type="sibTrans" cxnId="{DB1F758C-99E3-420B-96C0-AB9CD6D79BB7}">
      <dgm:prSet/>
      <dgm:spPr/>
      <dgm:t>
        <a:bodyPr/>
        <a:lstStyle/>
        <a:p>
          <a:endParaRPr lang="ru-RU"/>
        </a:p>
      </dgm:t>
    </dgm:pt>
    <dgm:pt modelId="{644172E1-F270-44D1-97D7-BFAF3BC29DEB}" type="pres">
      <dgm:prSet presAssocID="{D68F5293-639D-42CE-A62D-E7E5E0E89628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AB36815-2C5A-4B2F-B510-48F107372831}" type="pres">
      <dgm:prSet presAssocID="{D68F5293-639D-42CE-A62D-E7E5E0E89628}" presName="radial" presStyleCnt="0">
        <dgm:presLayoutVars>
          <dgm:animLvl val="ctr"/>
        </dgm:presLayoutVars>
      </dgm:prSet>
      <dgm:spPr/>
    </dgm:pt>
    <dgm:pt modelId="{4BD75ADB-681A-485A-8240-E3289EB0E234}" type="pres">
      <dgm:prSet presAssocID="{7107B236-C39C-4B58-8F6E-136B1FD741F2}" presName="centerShape" presStyleLbl="vennNode1" presStyleIdx="0" presStyleCnt="6" custScaleX="77427" custScaleY="79974" custLinFactNeighborX="4640" custLinFactNeighborY="-698"/>
      <dgm:spPr/>
      <dgm:t>
        <a:bodyPr/>
        <a:lstStyle/>
        <a:p>
          <a:endParaRPr lang="ru-RU"/>
        </a:p>
      </dgm:t>
    </dgm:pt>
    <dgm:pt modelId="{37F00726-C354-41CD-A2F0-70715263A458}" type="pres">
      <dgm:prSet presAssocID="{53CF79A1-9330-47BF-B310-FF7FF82C1533}" presName="node" presStyleLbl="vennNode1" presStyleIdx="1" presStyleCnt="6" custScaleX="177935" custRadScaleRad="91776" custRadScaleInc="35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D74739-C58E-4C06-8261-1469E1607C5E}" type="pres">
      <dgm:prSet presAssocID="{69C774C7-C8C6-4B88-8A6C-AA088DA065B5}" presName="node" presStyleLbl="vennNode1" presStyleIdx="2" presStyleCnt="6" custScaleX="156808" custScaleY="100002" custRadScaleRad="117886" custRadScaleInc="44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80F8CC-AD0C-4576-83D1-DE87EE914AD4}" type="pres">
      <dgm:prSet presAssocID="{84652193-1BC0-4403-8660-A9C0CDA7F466}" presName="node" presStyleLbl="vennNode1" presStyleIdx="3" presStyleCnt="6" custScaleX="183738" custScaleY="94899" custRadScaleRad="107061" custRadScaleInc="-32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6C1792-B9D5-43F5-8161-500249041093}" type="pres">
      <dgm:prSet presAssocID="{E2879BC8-4A01-47B6-B610-316C39B78818}" presName="node" presStyleLbl="vennNode1" presStyleIdx="4" presStyleCnt="6" custScaleX="192909" custRadScaleRad="109908" custRadScaleInc="3158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2D7961-04EA-46A0-8B9D-7378D3CE1E77}" type="pres">
      <dgm:prSet presAssocID="{D78ACCA6-6D59-4502-B966-9BC1B141E1CB}" presName="node" presStyleLbl="vennNode1" presStyleIdx="5" presStyleCnt="6" custScaleX="184923" custScaleY="99999" custRadScaleRad="113534" custRadScaleInc="25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E6378E7-CE3E-4810-9CA4-D0C2ACB17569}" srcId="{7107B236-C39C-4B58-8F6E-136B1FD741F2}" destId="{84652193-1BC0-4403-8660-A9C0CDA7F466}" srcOrd="2" destOrd="0" parTransId="{DD34E60C-6850-41DE-9252-EAE53F2C143B}" sibTransId="{4C4FABBF-4D7D-44DB-88C4-015F1DD384D5}"/>
    <dgm:cxn modelId="{EDC5D0F5-5A27-4EF9-A755-A0AF49A55EEC}" srcId="{7107B236-C39C-4B58-8F6E-136B1FD741F2}" destId="{E2879BC8-4A01-47B6-B610-316C39B78818}" srcOrd="3" destOrd="0" parTransId="{CD871463-6742-4973-AD5B-B4A3D5644EC0}" sibTransId="{FFA59B88-CFA6-4157-AA41-A7BD88D04D8A}"/>
    <dgm:cxn modelId="{62096BB0-CAF0-491B-BD1A-820729C9DF81}" type="presOf" srcId="{D68F5293-639D-42CE-A62D-E7E5E0E89628}" destId="{644172E1-F270-44D1-97D7-BFAF3BC29DEB}" srcOrd="0" destOrd="0" presId="urn:microsoft.com/office/officeart/2005/8/layout/radial3"/>
    <dgm:cxn modelId="{88413D60-4D54-4098-AB28-9EFD5BB86176}" type="presOf" srcId="{69C774C7-C8C6-4B88-8A6C-AA088DA065B5}" destId="{3ED74739-C58E-4C06-8261-1469E1607C5E}" srcOrd="0" destOrd="0" presId="urn:microsoft.com/office/officeart/2005/8/layout/radial3"/>
    <dgm:cxn modelId="{13D2A19D-D2A9-4E72-8801-CE62CFC28B76}" type="presOf" srcId="{E2879BC8-4A01-47B6-B610-316C39B78818}" destId="{A86C1792-B9D5-43F5-8161-500249041093}" srcOrd="0" destOrd="0" presId="urn:microsoft.com/office/officeart/2005/8/layout/radial3"/>
    <dgm:cxn modelId="{218A564F-35E6-43E3-88E9-62E8218DDC07}" type="presOf" srcId="{D78ACCA6-6D59-4502-B966-9BC1B141E1CB}" destId="{B82D7961-04EA-46A0-8B9D-7378D3CE1E77}" srcOrd="0" destOrd="0" presId="urn:microsoft.com/office/officeart/2005/8/layout/radial3"/>
    <dgm:cxn modelId="{CA1389D0-364D-497D-8964-EF11CA68A77C}" type="presOf" srcId="{84652193-1BC0-4403-8660-A9C0CDA7F466}" destId="{B280F8CC-AD0C-4576-83D1-DE87EE914AD4}" srcOrd="0" destOrd="0" presId="urn:microsoft.com/office/officeart/2005/8/layout/radial3"/>
    <dgm:cxn modelId="{12011C93-5E69-47C7-8385-5B97D06C1820}" srcId="{D68F5293-639D-42CE-A62D-E7E5E0E89628}" destId="{7107B236-C39C-4B58-8F6E-136B1FD741F2}" srcOrd="0" destOrd="0" parTransId="{52E7A685-91C3-43B9-901B-153B47722A04}" sibTransId="{FF11A0B4-9A15-48EE-935E-10B690DA30AA}"/>
    <dgm:cxn modelId="{DB1F758C-99E3-420B-96C0-AB9CD6D79BB7}" srcId="{7107B236-C39C-4B58-8F6E-136B1FD741F2}" destId="{D78ACCA6-6D59-4502-B966-9BC1B141E1CB}" srcOrd="4" destOrd="0" parTransId="{0E3BA317-D1A5-4E39-B401-E223A151E33B}" sibTransId="{E05E4AD3-A078-427E-BE3E-EE6095E67DE7}"/>
    <dgm:cxn modelId="{409B96EC-2AD3-49EA-8A09-EF819B003155}" type="presOf" srcId="{53CF79A1-9330-47BF-B310-FF7FF82C1533}" destId="{37F00726-C354-41CD-A2F0-70715263A458}" srcOrd="0" destOrd="0" presId="urn:microsoft.com/office/officeart/2005/8/layout/radial3"/>
    <dgm:cxn modelId="{788CB803-02AC-4555-A912-F4C611837EC1}" type="presOf" srcId="{7107B236-C39C-4B58-8F6E-136B1FD741F2}" destId="{4BD75ADB-681A-485A-8240-E3289EB0E234}" srcOrd="0" destOrd="0" presId="urn:microsoft.com/office/officeart/2005/8/layout/radial3"/>
    <dgm:cxn modelId="{E6AE25A0-DD1C-4FAC-B1B7-F282FB747C43}" srcId="{7107B236-C39C-4B58-8F6E-136B1FD741F2}" destId="{53CF79A1-9330-47BF-B310-FF7FF82C1533}" srcOrd="0" destOrd="0" parTransId="{9C694F7E-1124-4298-9FB7-A95A724948D9}" sibTransId="{40088150-3DFC-42C1-B982-92E459A5C9B5}"/>
    <dgm:cxn modelId="{6E3FBC98-78E4-4343-89B9-F4DB3C17B285}" srcId="{7107B236-C39C-4B58-8F6E-136B1FD741F2}" destId="{69C774C7-C8C6-4B88-8A6C-AA088DA065B5}" srcOrd="1" destOrd="0" parTransId="{1D957DAB-16CF-49FC-BF6A-65C08C0DB0C1}" sibTransId="{E2035BC5-C408-4FE0-A0B1-5DC9447CF4C4}"/>
    <dgm:cxn modelId="{66837973-BE88-4380-AD80-B665E5E0109A}" type="presParOf" srcId="{644172E1-F270-44D1-97D7-BFAF3BC29DEB}" destId="{BAB36815-2C5A-4B2F-B510-48F107372831}" srcOrd="0" destOrd="0" presId="urn:microsoft.com/office/officeart/2005/8/layout/radial3"/>
    <dgm:cxn modelId="{9118247B-8229-4085-A05B-837BD129CEF8}" type="presParOf" srcId="{BAB36815-2C5A-4B2F-B510-48F107372831}" destId="{4BD75ADB-681A-485A-8240-E3289EB0E234}" srcOrd="0" destOrd="0" presId="urn:microsoft.com/office/officeart/2005/8/layout/radial3"/>
    <dgm:cxn modelId="{3FD14D08-FD81-4320-8BB3-ECA6D6EDEEC5}" type="presParOf" srcId="{BAB36815-2C5A-4B2F-B510-48F107372831}" destId="{37F00726-C354-41CD-A2F0-70715263A458}" srcOrd="1" destOrd="0" presId="urn:microsoft.com/office/officeart/2005/8/layout/radial3"/>
    <dgm:cxn modelId="{B3980144-EB35-42DF-91AD-02E0D6A6B09E}" type="presParOf" srcId="{BAB36815-2C5A-4B2F-B510-48F107372831}" destId="{3ED74739-C58E-4C06-8261-1469E1607C5E}" srcOrd="2" destOrd="0" presId="urn:microsoft.com/office/officeart/2005/8/layout/radial3"/>
    <dgm:cxn modelId="{7BC3141E-FDD1-42A5-917C-FC5DD1B1088B}" type="presParOf" srcId="{BAB36815-2C5A-4B2F-B510-48F107372831}" destId="{B280F8CC-AD0C-4576-83D1-DE87EE914AD4}" srcOrd="3" destOrd="0" presId="urn:microsoft.com/office/officeart/2005/8/layout/radial3"/>
    <dgm:cxn modelId="{4A1CFE69-A7EB-42E8-ACAF-15919B628F2A}" type="presParOf" srcId="{BAB36815-2C5A-4B2F-B510-48F107372831}" destId="{A86C1792-B9D5-43F5-8161-500249041093}" srcOrd="4" destOrd="0" presId="urn:microsoft.com/office/officeart/2005/8/layout/radial3"/>
    <dgm:cxn modelId="{73A28A91-45E8-4C4E-8F14-1CDFB0A13DE2}" type="presParOf" srcId="{BAB36815-2C5A-4B2F-B510-48F107372831}" destId="{B82D7961-04EA-46A0-8B9D-7378D3CE1E77}" srcOrd="5" destOrd="0" presId="urn:microsoft.com/office/officeart/2005/8/layout/radial3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DBA2505-C3BC-41E9-8AFA-2A26A359F890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</dgm:pt>
    <dgm:pt modelId="{284EB9F5-8665-4BC6-AE54-DDB34BF9F6F7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СРЕДСТВО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 РАЗВИТИЯ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МОТИВАЦИОННО-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ПОТРЕБНОСТНОЙ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 СФЕРЫ </a:t>
          </a:r>
        </a:p>
      </dgm:t>
    </dgm:pt>
    <dgm:pt modelId="{28DD67EB-FC87-484B-814F-1D96308D3894}" type="parTrans" cxnId="{5816F820-CC17-4D87-9119-F4B141572146}">
      <dgm:prSet/>
      <dgm:spPr/>
      <dgm:t>
        <a:bodyPr/>
        <a:lstStyle/>
        <a:p>
          <a:endParaRPr lang="ru-RU"/>
        </a:p>
      </dgm:t>
    </dgm:pt>
    <dgm:pt modelId="{E16AD170-DFA8-436D-AF7A-C29873DF550A}" type="sibTrans" cxnId="{5816F820-CC17-4D87-9119-F4B141572146}">
      <dgm:prSet/>
      <dgm:spPr/>
      <dgm:t>
        <a:bodyPr/>
        <a:lstStyle/>
        <a:p>
          <a:endParaRPr lang="ru-RU"/>
        </a:p>
      </dgm:t>
    </dgm:pt>
    <dgm:pt modelId="{08A0474E-741B-4014-9A21-B1282BA2C20D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СРЕДСТВО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ПОЗНАНИЯ</a:t>
          </a:r>
        </a:p>
      </dgm:t>
    </dgm:pt>
    <dgm:pt modelId="{1AC68443-1C3E-40C4-A65C-7B1677BD1ADB}" type="parTrans" cxnId="{23BE6B4F-AC7C-4EC6-80DA-3FE4C257A8DD}">
      <dgm:prSet/>
      <dgm:spPr/>
      <dgm:t>
        <a:bodyPr/>
        <a:lstStyle/>
        <a:p>
          <a:endParaRPr lang="ru-RU"/>
        </a:p>
      </dgm:t>
    </dgm:pt>
    <dgm:pt modelId="{3092B100-696F-40AC-90EA-E0B5EED33047}" type="sibTrans" cxnId="{23BE6B4F-AC7C-4EC6-80DA-3FE4C257A8DD}">
      <dgm:prSet/>
      <dgm:spPr/>
      <dgm:t>
        <a:bodyPr/>
        <a:lstStyle/>
        <a:p>
          <a:endParaRPr lang="ru-RU"/>
        </a:p>
      </dgm:t>
    </dgm:pt>
    <dgm:pt modelId="{042ADFD1-55F9-42D9-B837-7CFB0EB667F9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СРЕДСТВО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РАЗВИТИЯ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 УМСТВЕННЫХ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СПОСОБНОСТЕЙ</a:t>
          </a:r>
        </a:p>
      </dgm:t>
    </dgm:pt>
    <dgm:pt modelId="{1125DD73-4482-42A2-9798-34DAF3ABBCB0}" type="parTrans" cxnId="{3207395F-BC1A-4FF6-98FE-571C1F9C1795}">
      <dgm:prSet/>
      <dgm:spPr/>
      <dgm:t>
        <a:bodyPr/>
        <a:lstStyle/>
        <a:p>
          <a:endParaRPr lang="ru-RU"/>
        </a:p>
      </dgm:t>
    </dgm:pt>
    <dgm:pt modelId="{20215112-B067-48CB-BF51-3317CFED859D}" type="sibTrans" cxnId="{3207395F-BC1A-4FF6-98FE-571C1F9C1795}">
      <dgm:prSet/>
      <dgm:spPr/>
      <dgm:t>
        <a:bodyPr/>
        <a:lstStyle/>
        <a:p>
          <a:endParaRPr lang="ru-RU"/>
        </a:p>
      </dgm:t>
    </dgm:pt>
    <dgm:pt modelId="{E06E4BC9-2E13-4039-8DC9-483E0396C5F0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СРЕДСТВО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 РАЗВИТИЯ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ПРОИЗВОЛЬНОГО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ПОВЕДЕНИЯ </a:t>
          </a:r>
        </a:p>
      </dgm:t>
    </dgm:pt>
    <dgm:pt modelId="{6125F127-1688-46BF-90B2-8CE7C9B1CD3B}" type="parTrans" cxnId="{FBA019CC-4112-4444-B22A-80913F78F955}">
      <dgm:prSet/>
      <dgm:spPr/>
      <dgm:t>
        <a:bodyPr/>
        <a:lstStyle/>
        <a:p>
          <a:endParaRPr lang="ru-RU"/>
        </a:p>
      </dgm:t>
    </dgm:pt>
    <dgm:pt modelId="{D04B1ECC-ED32-4295-A086-727AB5E8CF6A}" type="sibTrans" cxnId="{FBA019CC-4112-4444-B22A-80913F78F955}">
      <dgm:prSet/>
      <dgm:spPr/>
      <dgm:t>
        <a:bodyPr/>
        <a:lstStyle/>
        <a:p>
          <a:endParaRPr lang="ru-RU"/>
        </a:p>
      </dgm:t>
    </dgm:pt>
    <dgm:pt modelId="{E8F5EFB7-FDB9-40D9-A66B-4C1628C72452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5400" b="1" i="0" u="none" strike="noStrike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ИГРА</a:t>
          </a:r>
        </a:p>
      </dgm:t>
    </dgm:pt>
    <dgm:pt modelId="{82777C74-D1B7-4869-A9BC-5C693149B777}" type="sibTrans" cxnId="{61F87AAC-D41A-43F3-AA1D-0047BDFB4BF0}">
      <dgm:prSet/>
      <dgm:spPr/>
      <dgm:t>
        <a:bodyPr/>
        <a:lstStyle/>
        <a:p>
          <a:endParaRPr lang="ru-RU"/>
        </a:p>
      </dgm:t>
    </dgm:pt>
    <dgm:pt modelId="{72C3C026-FC8D-4436-BEEE-30CF4270B68E}" type="parTrans" cxnId="{61F87AAC-D41A-43F3-AA1D-0047BDFB4BF0}">
      <dgm:prSet/>
      <dgm:spPr/>
      <dgm:t>
        <a:bodyPr/>
        <a:lstStyle/>
        <a:p>
          <a:endParaRPr lang="ru-RU"/>
        </a:p>
      </dgm:t>
    </dgm:pt>
    <dgm:pt modelId="{8E7C653F-99A3-4DAA-B8DA-EFC2E44CFB5D}" type="pres">
      <dgm:prSet presAssocID="{5DBA2505-C3BC-41E9-8AFA-2A26A359F89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6C59F27-EB26-4FDD-9E2F-A1687C14C752}" type="pres">
      <dgm:prSet presAssocID="{E8F5EFB7-FDB9-40D9-A66B-4C1628C72452}" presName="hierRoot1" presStyleCnt="0"/>
      <dgm:spPr/>
    </dgm:pt>
    <dgm:pt modelId="{033409C5-1714-4ECD-AAFA-0AD604A99ACB}" type="pres">
      <dgm:prSet presAssocID="{E8F5EFB7-FDB9-40D9-A66B-4C1628C72452}" presName="composite" presStyleCnt="0"/>
      <dgm:spPr/>
    </dgm:pt>
    <dgm:pt modelId="{9F974142-D4C2-4664-9A27-F6A82C036FEC}" type="pres">
      <dgm:prSet presAssocID="{E8F5EFB7-FDB9-40D9-A66B-4C1628C72452}" presName="background" presStyleLbl="node0" presStyleIdx="0" presStyleCnt="1"/>
      <dgm:spPr/>
    </dgm:pt>
    <dgm:pt modelId="{E99B0981-BF8E-4ECD-9B74-58451280E5D5}" type="pres">
      <dgm:prSet presAssocID="{E8F5EFB7-FDB9-40D9-A66B-4C1628C72452}" presName="text" presStyleLbl="fgAcc0" presStyleIdx="0" presStyleCnt="1" custScaleX="414567" custScaleY="339678" custLinFactNeighborX="-4571" custLinFactNeighborY="-428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ED389B-5FE0-47B5-8367-387D0A3DDEFC}" type="pres">
      <dgm:prSet presAssocID="{E8F5EFB7-FDB9-40D9-A66B-4C1628C72452}" presName="hierChild2" presStyleCnt="0"/>
      <dgm:spPr/>
    </dgm:pt>
    <dgm:pt modelId="{6C56125F-AC87-41EC-8D98-B3EED601E786}" type="pres">
      <dgm:prSet presAssocID="{28DD67EB-FC87-484B-814F-1D96308D3894}" presName="Name10" presStyleLbl="parChTrans1D2" presStyleIdx="0" presStyleCnt="4"/>
      <dgm:spPr/>
      <dgm:t>
        <a:bodyPr/>
        <a:lstStyle/>
        <a:p>
          <a:endParaRPr lang="ru-RU"/>
        </a:p>
      </dgm:t>
    </dgm:pt>
    <dgm:pt modelId="{C920F419-51FE-45DF-9027-9B0613D7D6EE}" type="pres">
      <dgm:prSet presAssocID="{284EB9F5-8665-4BC6-AE54-DDB34BF9F6F7}" presName="hierRoot2" presStyleCnt="0"/>
      <dgm:spPr/>
    </dgm:pt>
    <dgm:pt modelId="{ACB02C15-F4A3-4FA3-A92C-AFCFE12908CE}" type="pres">
      <dgm:prSet presAssocID="{284EB9F5-8665-4BC6-AE54-DDB34BF9F6F7}" presName="composite2" presStyleCnt="0"/>
      <dgm:spPr/>
    </dgm:pt>
    <dgm:pt modelId="{2794ADC3-185B-46B4-B3E4-B9BA8E68FAB5}" type="pres">
      <dgm:prSet presAssocID="{284EB9F5-8665-4BC6-AE54-DDB34BF9F6F7}" presName="background2" presStyleLbl="node2" presStyleIdx="0" presStyleCnt="4"/>
      <dgm:spPr/>
    </dgm:pt>
    <dgm:pt modelId="{7695E3AC-6FCC-4DF2-99E1-7B861465D20F}" type="pres">
      <dgm:prSet presAssocID="{284EB9F5-8665-4BC6-AE54-DDB34BF9F6F7}" presName="text2" presStyleLbl="fgAcc2" presStyleIdx="0" presStyleCnt="4" custScaleX="395680" custScaleY="4435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DA14B42-EBF4-48F9-B9EB-0B19C03E585C}" type="pres">
      <dgm:prSet presAssocID="{284EB9F5-8665-4BC6-AE54-DDB34BF9F6F7}" presName="hierChild3" presStyleCnt="0"/>
      <dgm:spPr/>
    </dgm:pt>
    <dgm:pt modelId="{7179CCC9-8737-4CE1-8614-097C478A3497}" type="pres">
      <dgm:prSet presAssocID="{1AC68443-1C3E-40C4-A65C-7B1677BD1ADB}" presName="Name10" presStyleLbl="parChTrans1D2" presStyleIdx="1" presStyleCnt="4"/>
      <dgm:spPr/>
      <dgm:t>
        <a:bodyPr/>
        <a:lstStyle/>
        <a:p>
          <a:endParaRPr lang="ru-RU"/>
        </a:p>
      </dgm:t>
    </dgm:pt>
    <dgm:pt modelId="{F94A0FB2-28A7-4B6D-88D9-AF25EB2B468F}" type="pres">
      <dgm:prSet presAssocID="{08A0474E-741B-4014-9A21-B1282BA2C20D}" presName="hierRoot2" presStyleCnt="0"/>
      <dgm:spPr/>
    </dgm:pt>
    <dgm:pt modelId="{23D6FF8C-C597-4AA2-9F92-F2EAD96AA132}" type="pres">
      <dgm:prSet presAssocID="{08A0474E-741B-4014-9A21-B1282BA2C20D}" presName="composite2" presStyleCnt="0"/>
      <dgm:spPr/>
    </dgm:pt>
    <dgm:pt modelId="{D07C63CB-BC59-4C51-A619-0D7485B7268D}" type="pres">
      <dgm:prSet presAssocID="{08A0474E-741B-4014-9A21-B1282BA2C20D}" presName="background2" presStyleLbl="node2" presStyleIdx="1" presStyleCnt="4"/>
      <dgm:spPr/>
    </dgm:pt>
    <dgm:pt modelId="{EDEE375F-33C8-4338-BD8A-8D81688634ED}" type="pres">
      <dgm:prSet presAssocID="{08A0474E-741B-4014-9A21-B1282BA2C20D}" presName="text2" presStyleLbl="fgAcc2" presStyleIdx="1" presStyleCnt="4" custScaleX="265483" custScaleY="306979" custLinFactNeighborX="-15624" custLinFactNeighborY="175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EDFD86D-694F-4F63-B93C-03750A366B9E}" type="pres">
      <dgm:prSet presAssocID="{08A0474E-741B-4014-9A21-B1282BA2C20D}" presName="hierChild3" presStyleCnt="0"/>
      <dgm:spPr/>
    </dgm:pt>
    <dgm:pt modelId="{CF5E4137-CED0-41A9-B541-F099C65453D4}" type="pres">
      <dgm:prSet presAssocID="{1125DD73-4482-42A2-9798-34DAF3ABBCB0}" presName="Name10" presStyleLbl="parChTrans1D2" presStyleIdx="2" presStyleCnt="4"/>
      <dgm:spPr/>
      <dgm:t>
        <a:bodyPr/>
        <a:lstStyle/>
        <a:p>
          <a:endParaRPr lang="ru-RU"/>
        </a:p>
      </dgm:t>
    </dgm:pt>
    <dgm:pt modelId="{AB6F5BBB-E2C9-4ACE-8DEA-CF042248889A}" type="pres">
      <dgm:prSet presAssocID="{042ADFD1-55F9-42D9-B837-7CFB0EB667F9}" presName="hierRoot2" presStyleCnt="0"/>
      <dgm:spPr/>
    </dgm:pt>
    <dgm:pt modelId="{54E08B08-07D5-4766-90D0-2D15353E7537}" type="pres">
      <dgm:prSet presAssocID="{042ADFD1-55F9-42D9-B837-7CFB0EB667F9}" presName="composite2" presStyleCnt="0"/>
      <dgm:spPr/>
    </dgm:pt>
    <dgm:pt modelId="{5AF1470C-4479-4F14-A2D1-160737178A8B}" type="pres">
      <dgm:prSet presAssocID="{042ADFD1-55F9-42D9-B837-7CFB0EB667F9}" presName="background2" presStyleLbl="node2" presStyleIdx="2" presStyleCnt="4"/>
      <dgm:spPr/>
    </dgm:pt>
    <dgm:pt modelId="{3D4A420A-5539-40BB-97A1-B6B3EB800F60}" type="pres">
      <dgm:prSet presAssocID="{042ADFD1-55F9-42D9-B837-7CFB0EB667F9}" presName="text2" presStyleLbl="fgAcc2" presStyleIdx="2" presStyleCnt="4" custScaleX="356904" custScaleY="368913" custLinFactNeighborX="-12443" custLinFactNeighborY="8176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F9C01A0-1F1A-43D2-8162-9178EA5358AC}" type="pres">
      <dgm:prSet presAssocID="{042ADFD1-55F9-42D9-B837-7CFB0EB667F9}" presName="hierChild3" presStyleCnt="0"/>
      <dgm:spPr/>
    </dgm:pt>
    <dgm:pt modelId="{04926FD8-77E2-4A49-9A97-2889AA5BF5A5}" type="pres">
      <dgm:prSet presAssocID="{6125F127-1688-46BF-90B2-8CE7C9B1CD3B}" presName="Name10" presStyleLbl="parChTrans1D2" presStyleIdx="3" presStyleCnt="4"/>
      <dgm:spPr/>
      <dgm:t>
        <a:bodyPr/>
        <a:lstStyle/>
        <a:p>
          <a:endParaRPr lang="ru-RU"/>
        </a:p>
      </dgm:t>
    </dgm:pt>
    <dgm:pt modelId="{5AE68867-5616-48EF-B1D6-283DA72D4D1D}" type="pres">
      <dgm:prSet presAssocID="{E06E4BC9-2E13-4039-8DC9-483E0396C5F0}" presName="hierRoot2" presStyleCnt="0"/>
      <dgm:spPr/>
    </dgm:pt>
    <dgm:pt modelId="{5F2271F4-2EA2-4C98-AF10-C3DE904AF2B0}" type="pres">
      <dgm:prSet presAssocID="{E06E4BC9-2E13-4039-8DC9-483E0396C5F0}" presName="composite2" presStyleCnt="0"/>
      <dgm:spPr/>
    </dgm:pt>
    <dgm:pt modelId="{37B0FD51-3D56-4A89-8484-1ECEA9DE66FE}" type="pres">
      <dgm:prSet presAssocID="{E06E4BC9-2E13-4039-8DC9-483E0396C5F0}" presName="background2" presStyleLbl="node2" presStyleIdx="3" presStyleCnt="4"/>
      <dgm:spPr/>
    </dgm:pt>
    <dgm:pt modelId="{6F2067A8-8ACC-4BE4-B860-A27DAFD0C403}" type="pres">
      <dgm:prSet presAssocID="{E06E4BC9-2E13-4039-8DC9-483E0396C5F0}" presName="text2" presStyleLbl="fgAcc2" presStyleIdx="3" presStyleCnt="4" custScaleX="376314" custScaleY="33621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1F7862-3FBF-4875-8416-7B3CE44342BC}" type="pres">
      <dgm:prSet presAssocID="{E06E4BC9-2E13-4039-8DC9-483E0396C5F0}" presName="hierChild3" presStyleCnt="0"/>
      <dgm:spPr/>
    </dgm:pt>
  </dgm:ptLst>
  <dgm:cxnLst>
    <dgm:cxn modelId="{408157FE-A944-4947-9723-13DCA4C23251}" type="presOf" srcId="{1125DD73-4482-42A2-9798-34DAF3ABBCB0}" destId="{CF5E4137-CED0-41A9-B541-F099C65453D4}" srcOrd="0" destOrd="0" presId="urn:microsoft.com/office/officeart/2005/8/layout/hierarchy1"/>
    <dgm:cxn modelId="{846416D7-CAC2-480C-99DA-ABE40342E680}" type="presOf" srcId="{E8F5EFB7-FDB9-40D9-A66B-4C1628C72452}" destId="{E99B0981-BF8E-4ECD-9B74-58451280E5D5}" srcOrd="0" destOrd="0" presId="urn:microsoft.com/office/officeart/2005/8/layout/hierarchy1"/>
    <dgm:cxn modelId="{B5392F4F-BD5F-49CB-969B-65FC6E110E2E}" type="presOf" srcId="{6125F127-1688-46BF-90B2-8CE7C9B1CD3B}" destId="{04926FD8-77E2-4A49-9A97-2889AA5BF5A5}" srcOrd="0" destOrd="0" presId="urn:microsoft.com/office/officeart/2005/8/layout/hierarchy1"/>
    <dgm:cxn modelId="{A0FE4CE6-1E2B-4C85-9010-7A72790059CA}" type="presOf" srcId="{08A0474E-741B-4014-9A21-B1282BA2C20D}" destId="{EDEE375F-33C8-4338-BD8A-8D81688634ED}" srcOrd="0" destOrd="0" presId="urn:microsoft.com/office/officeart/2005/8/layout/hierarchy1"/>
    <dgm:cxn modelId="{23BE6B4F-AC7C-4EC6-80DA-3FE4C257A8DD}" srcId="{E8F5EFB7-FDB9-40D9-A66B-4C1628C72452}" destId="{08A0474E-741B-4014-9A21-B1282BA2C20D}" srcOrd="1" destOrd="0" parTransId="{1AC68443-1C3E-40C4-A65C-7B1677BD1ADB}" sibTransId="{3092B100-696F-40AC-90EA-E0B5EED33047}"/>
    <dgm:cxn modelId="{28680A65-3F5D-4ACF-BAEC-981C56F9E31A}" type="presOf" srcId="{1AC68443-1C3E-40C4-A65C-7B1677BD1ADB}" destId="{7179CCC9-8737-4CE1-8614-097C478A3497}" srcOrd="0" destOrd="0" presId="urn:microsoft.com/office/officeart/2005/8/layout/hierarchy1"/>
    <dgm:cxn modelId="{C9C2DEDE-0542-45D9-8577-366E5C99F368}" type="presOf" srcId="{042ADFD1-55F9-42D9-B837-7CFB0EB667F9}" destId="{3D4A420A-5539-40BB-97A1-B6B3EB800F60}" srcOrd="0" destOrd="0" presId="urn:microsoft.com/office/officeart/2005/8/layout/hierarchy1"/>
    <dgm:cxn modelId="{FBA019CC-4112-4444-B22A-80913F78F955}" srcId="{E8F5EFB7-FDB9-40D9-A66B-4C1628C72452}" destId="{E06E4BC9-2E13-4039-8DC9-483E0396C5F0}" srcOrd="3" destOrd="0" parTransId="{6125F127-1688-46BF-90B2-8CE7C9B1CD3B}" sibTransId="{D04B1ECC-ED32-4295-A086-727AB5E8CF6A}"/>
    <dgm:cxn modelId="{5816F820-CC17-4D87-9119-F4B141572146}" srcId="{E8F5EFB7-FDB9-40D9-A66B-4C1628C72452}" destId="{284EB9F5-8665-4BC6-AE54-DDB34BF9F6F7}" srcOrd="0" destOrd="0" parTransId="{28DD67EB-FC87-484B-814F-1D96308D3894}" sibTransId="{E16AD170-DFA8-436D-AF7A-C29873DF550A}"/>
    <dgm:cxn modelId="{F04A05A3-D7A4-4DB3-A49A-2C1E3009094A}" type="presOf" srcId="{28DD67EB-FC87-484B-814F-1D96308D3894}" destId="{6C56125F-AC87-41EC-8D98-B3EED601E786}" srcOrd="0" destOrd="0" presId="urn:microsoft.com/office/officeart/2005/8/layout/hierarchy1"/>
    <dgm:cxn modelId="{A7EB66E0-4E17-4847-9BA4-4CF594FE5121}" type="presOf" srcId="{284EB9F5-8665-4BC6-AE54-DDB34BF9F6F7}" destId="{7695E3AC-6FCC-4DF2-99E1-7B861465D20F}" srcOrd="0" destOrd="0" presId="urn:microsoft.com/office/officeart/2005/8/layout/hierarchy1"/>
    <dgm:cxn modelId="{61F87AAC-D41A-43F3-AA1D-0047BDFB4BF0}" srcId="{5DBA2505-C3BC-41E9-8AFA-2A26A359F890}" destId="{E8F5EFB7-FDB9-40D9-A66B-4C1628C72452}" srcOrd="0" destOrd="0" parTransId="{72C3C026-FC8D-4436-BEEE-30CF4270B68E}" sibTransId="{82777C74-D1B7-4869-A9BC-5C693149B777}"/>
    <dgm:cxn modelId="{C19CECDC-CE2E-4BED-9B4D-49FB31223DBC}" type="presOf" srcId="{5DBA2505-C3BC-41E9-8AFA-2A26A359F890}" destId="{8E7C653F-99A3-4DAA-B8DA-EFC2E44CFB5D}" srcOrd="0" destOrd="0" presId="urn:microsoft.com/office/officeart/2005/8/layout/hierarchy1"/>
    <dgm:cxn modelId="{3207395F-BC1A-4FF6-98FE-571C1F9C1795}" srcId="{E8F5EFB7-FDB9-40D9-A66B-4C1628C72452}" destId="{042ADFD1-55F9-42D9-B837-7CFB0EB667F9}" srcOrd="2" destOrd="0" parTransId="{1125DD73-4482-42A2-9798-34DAF3ABBCB0}" sibTransId="{20215112-B067-48CB-BF51-3317CFED859D}"/>
    <dgm:cxn modelId="{9387A3E2-B475-4C0E-A672-15C34F7C6DBB}" type="presOf" srcId="{E06E4BC9-2E13-4039-8DC9-483E0396C5F0}" destId="{6F2067A8-8ACC-4BE4-B860-A27DAFD0C403}" srcOrd="0" destOrd="0" presId="urn:microsoft.com/office/officeart/2005/8/layout/hierarchy1"/>
    <dgm:cxn modelId="{F20564CB-9453-4FAC-B164-E69FEF0F330C}" type="presParOf" srcId="{8E7C653F-99A3-4DAA-B8DA-EFC2E44CFB5D}" destId="{06C59F27-EB26-4FDD-9E2F-A1687C14C752}" srcOrd="0" destOrd="0" presId="urn:microsoft.com/office/officeart/2005/8/layout/hierarchy1"/>
    <dgm:cxn modelId="{CA0CA130-B1A2-49D0-AB5B-875F9DCD9F80}" type="presParOf" srcId="{06C59F27-EB26-4FDD-9E2F-A1687C14C752}" destId="{033409C5-1714-4ECD-AAFA-0AD604A99ACB}" srcOrd="0" destOrd="0" presId="urn:microsoft.com/office/officeart/2005/8/layout/hierarchy1"/>
    <dgm:cxn modelId="{B73246D3-F78C-478A-8A7D-CB7B05CB1367}" type="presParOf" srcId="{033409C5-1714-4ECD-AAFA-0AD604A99ACB}" destId="{9F974142-D4C2-4664-9A27-F6A82C036FEC}" srcOrd="0" destOrd="0" presId="urn:microsoft.com/office/officeart/2005/8/layout/hierarchy1"/>
    <dgm:cxn modelId="{AB21D007-DD50-48E6-9A8A-87DD4897A015}" type="presParOf" srcId="{033409C5-1714-4ECD-AAFA-0AD604A99ACB}" destId="{E99B0981-BF8E-4ECD-9B74-58451280E5D5}" srcOrd="1" destOrd="0" presId="urn:microsoft.com/office/officeart/2005/8/layout/hierarchy1"/>
    <dgm:cxn modelId="{87BD61CA-E080-4C54-A81B-78AC12291B26}" type="presParOf" srcId="{06C59F27-EB26-4FDD-9E2F-A1687C14C752}" destId="{4EED389B-5FE0-47B5-8367-387D0A3DDEFC}" srcOrd="1" destOrd="0" presId="urn:microsoft.com/office/officeart/2005/8/layout/hierarchy1"/>
    <dgm:cxn modelId="{BD6F5B5A-F725-4873-BFDC-53DF3598DEF2}" type="presParOf" srcId="{4EED389B-5FE0-47B5-8367-387D0A3DDEFC}" destId="{6C56125F-AC87-41EC-8D98-B3EED601E786}" srcOrd="0" destOrd="0" presId="urn:microsoft.com/office/officeart/2005/8/layout/hierarchy1"/>
    <dgm:cxn modelId="{E921F70E-5128-4921-9CC1-AE5CE33A6B8F}" type="presParOf" srcId="{4EED389B-5FE0-47B5-8367-387D0A3DDEFC}" destId="{C920F419-51FE-45DF-9027-9B0613D7D6EE}" srcOrd="1" destOrd="0" presId="urn:microsoft.com/office/officeart/2005/8/layout/hierarchy1"/>
    <dgm:cxn modelId="{BDABF50D-6C3D-4EF9-8E33-04F5896761EA}" type="presParOf" srcId="{C920F419-51FE-45DF-9027-9B0613D7D6EE}" destId="{ACB02C15-F4A3-4FA3-A92C-AFCFE12908CE}" srcOrd="0" destOrd="0" presId="urn:microsoft.com/office/officeart/2005/8/layout/hierarchy1"/>
    <dgm:cxn modelId="{23FE58F1-FDC2-4F9B-95F8-CE413A7191C4}" type="presParOf" srcId="{ACB02C15-F4A3-4FA3-A92C-AFCFE12908CE}" destId="{2794ADC3-185B-46B4-B3E4-B9BA8E68FAB5}" srcOrd="0" destOrd="0" presId="urn:microsoft.com/office/officeart/2005/8/layout/hierarchy1"/>
    <dgm:cxn modelId="{59FA9B87-EE3E-483F-A05C-4D52564E43A0}" type="presParOf" srcId="{ACB02C15-F4A3-4FA3-A92C-AFCFE12908CE}" destId="{7695E3AC-6FCC-4DF2-99E1-7B861465D20F}" srcOrd="1" destOrd="0" presId="urn:microsoft.com/office/officeart/2005/8/layout/hierarchy1"/>
    <dgm:cxn modelId="{6DC9BBFD-1702-416D-BF24-68F29C9AE02C}" type="presParOf" srcId="{C920F419-51FE-45DF-9027-9B0613D7D6EE}" destId="{ADA14B42-EBF4-48F9-B9EB-0B19C03E585C}" srcOrd="1" destOrd="0" presId="urn:microsoft.com/office/officeart/2005/8/layout/hierarchy1"/>
    <dgm:cxn modelId="{D9B0F333-7CFA-4F63-90B6-7EFC2C9077B4}" type="presParOf" srcId="{4EED389B-5FE0-47B5-8367-387D0A3DDEFC}" destId="{7179CCC9-8737-4CE1-8614-097C478A3497}" srcOrd="2" destOrd="0" presId="urn:microsoft.com/office/officeart/2005/8/layout/hierarchy1"/>
    <dgm:cxn modelId="{EDCADCED-D462-42EE-B55A-D1594F59AB5E}" type="presParOf" srcId="{4EED389B-5FE0-47B5-8367-387D0A3DDEFC}" destId="{F94A0FB2-28A7-4B6D-88D9-AF25EB2B468F}" srcOrd="3" destOrd="0" presId="urn:microsoft.com/office/officeart/2005/8/layout/hierarchy1"/>
    <dgm:cxn modelId="{82E2D464-E715-4212-B593-2D03C922A9BB}" type="presParOf" srcId="{F94A0FB2-28A7-4B6D-88D9-AF25EB2B468F}" destId="{23D6FF8C-C597-4AA2-9F92-F2EAD96AA132}" srcOrd="0" destOrd="0" presId="urn:microsoft.com/office/officeart/2005/8/layout/hierarchy1"/>
    <dgm:cxn modelId="{03E4CE5A-765C-4C3D-B784-583FA57512D8}" type="presParOf" srcId="{23D6FF8C-C597-4AA2-9F92-F2EAD96AA132}" destId="{D07C63CB-BC59-4C51-A619-0D7485B7268D}" srcOrd="0" destOrd="0" presId="urn:microsoft.com/office/officeart/2005/8/layout/hierarchy1"/>
    <dgm:cxn modelId="{C3130A14-76C4-453E-BB6B-8355CEA7F490}" type="presParOf" srcId="{23D6FF8C-C597-4AA2-9F92-F2EAD96AA132}" destId="{EDEE375F-33C8-4338-BD8A-8D81688634ED}" srcOrd="1" destOrd="0" presId="urn:microsoft.com/office/officeart/2005/8/layout/hierarchy1"/>
    <dgm:cxn modelId="{B2FDC6F3-6386-4146-B56D-ACADDDFFAA25}" type="presParOf" srcId="{F94A0FB2-28A7-4B6D-88D9-AF25EB2B468F}" destId="{AEDFD86D-694F-4F63-B93C-03750A366B9E}" srcOrd="1" destOrd="0" presId="urn:microsoft.com/office/officeart/2005/8/layout/hierarchy1"/>
    <dgm:cxn modelId="{D7B6E4E5-AC32-49A9-945E-4A73005AEF5D}" type="presParOf" srcId="{4EED389B-5FE0-47B5-8367-387D0A3DDEFC}" destId="{CF5E4137-CED0-41A9-B541-F099C65453D4}" srcOrd="4" destOrd="0" presId="urn:microsoft.com/office/officeart/2005/8/layout/hierarchy1"/>
    <dgm:cxn modelId="{1CABBAD4-5F4A-463E-9A09-08C5E0840C0F}" type="presParOf" srcId="{4EED389B-5FE0-47B5-8367-387D0A3DDEFC}" destId="{AB6F5BBB-E2C9-4ACE-8DEA-CF042248889A}" srcOrd="5" destOrd="0" presId="urn:microsoft.com/office/officeart/2005/8/layout/hierarchy1"/>
    <dgm:cxn modelId="{ADEB9A12-EE73-4972-A9B7-49CB6403D3B5}" type="presParOf" srcId="{AB6F5BBB-E2C9-4ACE-8DEA-CF042248889A}" destId="{54E08B08-07D5-4766-90D0-2D15353E7537}" srcOrd="0" destOrd="0" presId="urn:microsoft.com/office/officeart/2005/8/layout/hierarchy1"/>
    <dgm:cxn modelId="{591DB7FE-8B69-49EE-93F0-1EAC8BBA029E}" type="presParOf" srcId="{54E08B08-07D5-4766-90D0-2D15353E7537}" destId="{5AF1470C-4479-4F14-A2D1-160737178A8B}" srcOrd="0" destOrd="0" presId="urn:microsoft.com/office/officeart/2005/8/layout/hierarchy1"/>
    <dgm:cxn modelId="{6CC7EDD9-07A1-4ACF-96FC-74CC8DAD108D}" type="presParOf" srcId="{54E08B08-07D5-4766-90D0-2D15353E7537}" destId="{3D4A420A-5539-40BB-97A1-B6B3EB800F60}" srcOrd="1" destOrd="0" presId="urn:microsoft.com/office/officeart/2005/8/layout/hierarchy1"/>
    <dgm:cxn modelId="{E45FF23B-7F1F-46AE-A2E8-E71E56F0507E}" type="presParOf" srcId="{AB6F5BBB-E2C9-4ACE-8DEA-CF042248889A}" destId="{6F9C01A0-1F1A-43D2-8162-9178EA5358AC}" srcOrd="1" destOrd="0" presId="urn:microsoft.com/office/officeart/2005/8/layout/hierarchy1"/>
    <dgm:cxn modelId="{4D7544B1-AFAE-4933-930E-D10129449838}" type="presParOf" srcId="{4EED389B-5FE0-47B5-8367-387D0A3DDEFC}" destId="{04926FD8-77E2-4A49-9A97-2889AA5BF5A5}" srcOrd="6" destOrd="0" presId="urn:microsoft.com/office/officeart/2005/8/layout/hierarchy1"/>
    <dgm:cxn modelId="{19189D87-9B73-41A3-9589-B956C74BD6ED}" type="presParOf" srcId="{4EED389B-5FE0-47B5-8367-387D0A3DDEFC}" destId="{5AE68867-5616-48EF-B1D6-283DA72D4D1D}" srcOrd="7" destOrd="0" presId="urn:microsoft.com/office/officeart/2005/8/layout/hierarchy1"/>
    <dgm:cxn modelId="{2B0431DC-8923-4AD9-A8D3-CF4964461675}" type="presParOf" srcId="{5AE68867-5616-48EF-B1D6-283DA72D4D1D}" destId="{5F2271F4-2EA2-4C98-AF10-C3DE904AF2B0}" srcOrd="0" destOrd="0" presId="urn:microsoft.com/office/officeart/2005/8/layout/hierarchy1"/>
    <dgm:cxn modelId="{B739BA18-7343-465E-BB22-3FB9AEA29953}" type="presParOf" srcId="{5F2271F4-2EA2-4C98-AF10-C3DE904AF2B0}" destId="{37B0FD51-3D56-4A89-8484-1ECEA9DE66FE}" srcOrd="0" destOrd="0" presId="urn:microsoft.com/office/officeart/2005/8/layout/hierarchy1"/>
    <dgm:cxn modelId="{A9E0CAAD-F76A-45AF-A83D-6BCCBA6F3EC0}" type="presParOf" srcId="{5F2271F4-2EA2-4C98-AF10-C3DE904AF2B0}" destId="{6F2067A8-8ACC-4BE4-B860-A27DAFD0C403}" srcOrd="1" destOrd="0" presId="urn:microsoft.com/office/officeart/2005/8/layout/hierarchy1"/>
    <dgm:cxn modelId="{B0EEF3BB-3B7D-41D4-8552-E74F33FB5012}" type="presParOf" srcId="{5AE68867-5616-48EF-B1D6-283DA72D4D1D}" destId="{6D1F7862-3FBF-4875-8416-7B3CE44342BC}" srcOrd="1" destOrd="0" presId="urn:microsoft.com/office/officeart/2005/8/layout/hierarchy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BD75ADB-681A-485A-8240-E3289EB0E234}">
      <dsp:nvSpPr>
        <dsp:cNvPr id="0" name=""/>
        <dsp:cNvSpPr/>
      </dsp:nvSpPr>
      <dsp:spPr>
        <a:xfrm>
          <a:off x="3350144" y="2060860"/>
          <a:ext cx="3054254" cy="315472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Современные технологии обучения английского языка</a:t>
          </a:r>
          <a:endParaRPr lang="ru-RU" sz="2700" kern="1200" dirty="0"/>
        </a:p>
      </dsp:txBody>
      <dsp:txXfrm>
        <a:off x="3350144" y="2060860"/>
        <a:ext cx="3054254" cy="3154725"/>
      </dsp:txXfrm>
    </dsp:sp>
    <dsp:sp modelId="{37F00726-C354-41CD-A2F0-70715263A458}">
      <dsp:nvSpPr>
        <dsp:cNvPr id="0" name=""/>
        <dsp:cNvSpPr/>
      </dsp:nvSpPr>
      <dsp:spPr>
        <a:xfrm>
          <a:off x="2990094" y="335118"/>
          <a:ext cx="3509491" cy="1972344"/>
        </a:xfrm>
        <a:prstGeom prst="ellipse">
          <a:avLst/>
        </a:prstGeom>
        <a:solidFill>
          <a:srgbClr val="FFFF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sng" kern="1200" dirty="0" smtClean="0">
              <a:latin typeface="Arial" panose="020B0604020202020204" pitchFamily="34" charset="0"/>
              <a:cs typeface="Arial" panose="020B0604020202020204" pitchFamily="34" charset="0"/>
            </a:rPr>
            <a:t>Проектная методика-</a:t>
          </a:r>
          <a:r>
            <a:rPr lang="ru-RU" sz="1800" b="0" u="none" kern="1200" dirty="0" smtClean="0">
              <a:latin typeface="Arial" panose="020B0604020202020204" pitchFamily="34" charset="0"/>
              <a:cs typeface="Arial" panose="020B0604020202020204" pitchFamily="34" charset="0"/>
            </a:rPr>
            <a:t>развитие </a:t>
          </a:r>
          <a:r>
            <a:rPr lang="ru-RU" sz="1800" kern="1200" dirty="0" smtClean="0">
              <a:latin typeface="Arial" panose="020B0604020202020204" pitchFamily="34" charset="0"/>
              <a:cs typeface="Arial" panose="020B0604020202020204" pitchFamily="34" charset="0"/>
            </a:rPr>
            <a:t>активного самостоятельного мышления обучающихся</a:t>
          </a:r>
          <a:endParaRPr lang="ru-RU" sz="1800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990094" y="335118"/>
        <a:ext cx="3509491" cy="1972344"/>
      </dsp:txXfrm>
    </dsp:sp>
    <dsp:sp modelId="{3ED74739-C58E-4C06-8261-1469E1607C5E}">
      <dsp:nvSpPr>
        <dsp:cNvPr id="0" name=""/>
        <dsp:cNvSpPr/>
      </dsp:nvSpPr>
      <dsp:spPr>
        <a:xfrm>
          <a:off x="5908205" y="1916839"/>
          <a:ext cx="3092794" cy="1972384"/>
        </a:xfrm>
        <a:prstGeom prst="ellipse">
          <a:avLst/>
        </a:prstGeom>
        <a:solidFill>
          <a:srgbClr val="FFFF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u="sng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ИГРОВЫЕ ТЕХНОЛОГИИ</a:t>
          </a:r>
        </a:p>
      </dsp:txBody>
      <dsp:txXfrm>
        <a:off x="5908205" y="1916839"/>
        <a:ext cx="3092794" cy="1972384"/>
      </dsp:txXfrm>
    </dsp:sp>
    <dsp:sp modelId="{B280F8CC-AD0C-4576-83D1-DE87EE914AD4}">
      <dsp:nvSpPr>
        <dsp:cNvPr id="0" name=""/>
        <dsp:cNvSpPr/>
      </dsp:nvSpPr>
      <dsp:spPr>
        <a:xfrm>
          <a:off x="5184573" y="4149077"/>
          <a:ext cx="3623946" cy="1871735"/>
        </a:xfrm>
        <a:prstGeom prst="ellipse">
          <a:avLst/>
        </a:prstGeom>
        <a:solidFill>
          <a:srgbClr val="FFFF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sng" kern="1200" dirty="0" smtClean="0">
              <a:latin typeface="Arial" panose="020B0604020202020204" pitchFamily="34" charset="0"/>
              <a:cs typeface="Arial" panose="020B0604020202020204" pitchFamily="34" charset="0"/>
            </a:rPr>
            <a:t>Развитие критического мышления –</a:t>
          </a:r>
          <a:r>
            <a:rPr lang="ru-RU" sz="1800" b="0" u="none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мышления,развивающиеся</a:t>
          </a:r>
          <a:r>
            <a:rPr lang="ru-RU" sz="1800" b="0" u="none" kern="1200" dirty="0" smtClean="0">
              <a:latin typeface="Arial" panose="020B0604020202020204" pitchFamily="34" charset="0"/>
              <a:cs typeface="Arial" panose="020B0604020202020204" pitchFamily="34" charset="0"/>
            </a:rPr>
            <a:t> путем наложения новой информации на жизненный опыт</a:t>
          </a:r>
          <a:endParaRPr lang="ru-RU" sz="1800" b="1" u="sng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184573" y="4149077"/>
        <a:ext cx="3623946" cy="1871735"/>
      </dsp:txXfrm>
    </dsp:sp>
    <dsp:sp modelId="{A86C1792-B9D5-43F5-8161-500249041093}">
      <dsp:nvSpPr>
        <dsp:cNvPr id="0" name=""/>
        <dsp:cNvSpPr/>
      </dsp:nvSpPr>
      <dsp:spPr>
        <a:xfrm>
          <a:off x="325796" y="4151529"/>
          <a:ext cx="3804830" cy="1972344"/>
        </a:xfrm>
        <a:prstGeom prst="ellipse">
          <a:avLst/>
        </a:prstGeom>
        <a:solidFill>
          <a:srgbClr val="FFFF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u="sng" kern="1200" dirty="0" smtClean="0">
              <a:latin typeface="Arial" panose="020B0604020202020204" pitchFamily="34" charset="0"/>
              <a:cs typeface="Arial" panose="020B0604020202020204" pitchFamily="34" charset="0"/>
            </a:rPr>
            <a:t>Использование новых информационных </a:t>
          </a:r>
          <a:r>
            <a:rPr lang="ru-RU" sz="1800" b="1" u="sng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технологий,интернет</a:t>
          </a:r>
          <a:r>
            <a:rPr lang="ru-RU" sz="1800" b="1" u="sng" kern="1200" dirty="0" smtClean="0">
              <a:latin typeface="Arial" panose="020B0604020202020204" pitchFamily="34" charset="0"/>
              <a:cs typeface="Arial" panose="020B0604020202020204" pitchFamily="34" charset="0"/>
            </a:rPr>
            <a:t> ресурсов</a:t>
          </a:r>
          <a:endParaRPr lang="ru-RU" sz="1800" b="1" u="sng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5796" y="4151529"/>
        <a:ext cx="3804830" cy="1972344"/>
      </dsp:txXfrm>
    </dsp:sp>
    <dsp:sp modelId="{B82D7961-04EA-46A0-8B9D-7378D3CE1E77}">
      <dsp:nvSpPr>
        <dsp:cNvPr id="0" name=""/>
        <dsp:cNvSpPr/>
      </dsp:nvSpPr>
      <dsp:spPr>
        <a:xfrm>
          <a:off x="74298" y="1700807"/>
          <a:ext cx="3647319" cy="1972325"/>
        </a:xfrm>
        <a:prstGeom prst="ellipse">
          <a:avLst/>
        </a:prstGeom>
        <a:solidFill>
          <a:srgbClr val="FFFF00">
            <a:alpha val="50000"/>
          </a:srgb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1" u="sng" kern="1200" dirty="0" err="1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Здоровьесберегающие</a:t>
          </a:r>
          <a:r>
            <a:rPr lang="ru-RU" sz="1800" b="1" i="1" u="sng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 технологии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Данная технология направлена на сохранение и укрепление здоровья детей</a:t>
          </a:r>
          <a:endParaRPr lang="ru-RU" sz="1800" kern="1200" dirty="0">
            <a:solidFill>
              <a:schemeClr val="tx1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74298" y="1700807"/>
        <a:ext cx="3647319" cy="1972325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4926FD8-77E2-4A49-9A97-2889AA5BF5A5}">
      <dsp:nvSpPr>
        <dsp:cNvPr id="0" name=""/>
        <dsp:cNvSpPr/>
      </dsp:nvSpPr>
      <dsp:spPr>
        <a:xfrm>
          <a:off x="4150946" y="1482987"/>
          <a:ext cx="3125860" cy="1817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812"/>
              </a:lnTo>
              <a:lnTo>
                <a:pt x="3125860" y="128812"/>
              </a:lnTo>
              <a:lnTo>
                <a:pt x="3125860" y="1817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5E4137-CED0-41A9-B541-F099C65453D4}">
      <dsp:nvSpPr>
        <dsp:cNvPr id="0" name=""/>
        <dsp:cNvSpPr/>
      </dsp:nvSpPr>
      <dsp:spPr>
        <a:xfrm>
          <a:off x="4150946" y="1482987"/>
          <a:ext cx="832496" cy="47849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5549"/>
              </a:lnTo>
              <a:lnTo>
                <a:pt x="832496" y="425549"/>
              </a:lnTo>
              <a:lnTo>
                <a:pt x="832496" y="47849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179CCC9-8737-4CE1-8614-097C478A3497}">
      <dsp:nvSpPr>
        <dsp:cNvPr id="0" name=""/>
        <dsp:cNvSpPr/>
      </dsp:nvSpPr>
      <dsp:spPr>
        <a:xfrm>
          <a:off x="3059725" y="1482987"/>
          <a:ext cx="1091221" cy="188126"/>
        </a:xfrm>
        <a:custGeom>
          <a:avLst/>
          <a:gdLst/>
          <a:ahLst/>
          <a:cxnLst/>
          <a:rect l="0" t="0" r="0" b="0"/>
          <a:pathLst>
            <a:path>
              <a:moveTo>
                <a:pt x="1091221" y="0"/>
              </a:moveTo>
              <a:lnTo>
                <a:pt x="1091221" y="135181"/>
              </a:lnTo>
              <a:lnTo>
                <a:pt x="0" y="135181"/>
              </a:lnTo>
              <a:lnTo>
                <a:pt x="0" y="1881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C56125F-AC87-41EC-8D98-B3EED601E786}">
      <dsp:nvSpPr>
        <dsp:cNvPr id="0" name=""/>
        <dsp:cNvSpPr/>
      </dsp:nvSpPr>
      <dsp:spPr>
        <a:xfrm>
          <a:off x="1132675" y="1482987"/>
          <a:ext cx="3018271" cy="181757"/>
        </a:xfrm>
        <a:custGeom>
          <a:avLst/>
          <a:gdLst/>
          <a:ahLst/>
          <a:cxnLst/>
          <a:rect l="0" t="0" r="0" b="0"/>
          <a:pathLst>
            <a:path>
              <a:moveTo>
                <a:pt x="3018271" y="0"/>
              </a:moveTo>
              <a:lnTo>
                <a:pt x="3018271" y="128812"/>
              </a:lnTo>
              <a:lnTo>
                <a:pt x="0" y="128812"/>
              </a:lnTo>
              <a:lnTo>
                <a:pt x="0" y="1817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974142-D4C2-4664-9A27-F6A82C036FEC}">
      <dsp:nvSpPr>
        <dsp:cNvPr id="0" name=""/>
        <dsp:cNvSpPr/>
      </dsp:nvSpPr>
      <dsp:spPr>
        <a:xfrm>
          <a:off x="2966279" y="250243"/>
          <a:ext cx="2369334" cy="123274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9B0981-BF8E-4ECD-9B74-58451280E5D5}">
      <dsp:nvSpPr>
        <dsp:cNvPr id="0" name=""/>
        <dsp:cNvSpPr/>
      </dsp:nvSpPr>
      <dsp:spPr>
        <a:xfrm>
          <a:off x="3029781" y="310570"/>
          <a:ext cx="2369334" cy="123274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5740" tIns="205740" rIns="205740" bIns="20574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5400" b="1" i="0" u="none" strike="noStrike" kern="1200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ИГРА</a:t>
          </a:r>
        </a:p>
      </dsp:txBody>
      <dsp:txXfrm>
        <a:off x="3029781" y="310570"/>
        <a:ext cx="2369334" cy="1232743"/>
      </dsp:txXfrm>
    </dsp:sp>
    <dsp:sp modelId="{2794ADC3-185B-46B4-B3E4-B9BA8E68FAB5}">
      <dsp:nvSpPr>
        <dsp:cNvPr id="0" name=""/>
        <dsp:cNvSpPr/>
      </dsp:nvSpPr>
      <dsp:spPr>
        <a:xfrm>
          <a:off x="1979" y="1664744"/>
          <a:ext cx="2261391" cy="16095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95E3AC-6FCC-4DF2-99E1-7B861465D20F}">
      <dsp:nvSpPr>
        <dsp:cNvPr id="0" name=""/>
        <dsp:cNvSpPr/>
      </dsp:nvSpPr>
      <dsp:spPr>
        <a:xfrm>
          <a:off x="65481" y="1725071"/>
          <a:ext cx="2261391" cy="160954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СРЕДСТВО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 РАЗВИТИЯ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МОТИВАЦИОННО-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ПОТРЕБНОСТНОЙ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 СФЕРЫ </a:t>
          </a:r>
        </a:p>
      </dsp:txBody>
      <dsp:txXfrm>
        <a:off x="65481" y="1725071"/>
        <a:ext cx="2261391" cy="1609544"/>
      </dsp:txXfrm>
    </dsp:sp>
    <dsp:sp modelId="{D07C63CB-BC59-4C51-A619-0D7485B7268D}">
      <dsp:nvSpPr>
        <dsp:cNvPr id="0" name=""/>
        <dsp:cNvSpPr/>
      </dsp:nvSpPr>
      <dsp:spPr>
        <a:xfrm>
          <a:off x="2301080" y="1671113"/>
          <a:ext cx="1517289" cy="11140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EE375F-33C8-4338-BD8A-8D81688634ED}">
      <dsp:nvSpPr>
        <dsp:cNvPr id="0" name=""/>
        <dsp:cNvSpPr/>
      </dsp:nvSpPr>
      <dsp:spPr>
        <a:xfrm>
          <a:off x="2364583" y="1731440"/>
          <a:ext cx="1517289" cy="111407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СРЕДСТВО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ПОЗНАНИЯ</a:t>
          </a:r>
        </a:p>
      </dsp:txBody>
      <dsp:txXfrm>
        <a:off x="2364583" y="1731440"/>
        <a:ext cx="1517289" cy="1114073"/>
      </dsp:txXfrm>
    </dsp:sp>
    <dsp:sp modelId="{5AF1470C-4479-4F14-A2D1-160737178A8B}">
      <dsp:nvSpPr>
        <dsp:cNvPr id="0" name=""/>
        <dsp:cNvSpPr/>
      </dsp:nvSpPr>
      <dsp:spPr>
        <a:xfrm>
          <a:off x="3963554" y="1961481"/>
          <a:ext cx="2039778" cy="133884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4A420A-5539-40BB-97A1-B6B3EB800F60}">
      <dsp:nvSpPr>
        <dsp:cNvPr id="0" name=""/>
        <dsp:cNvSpPr/>
      </dsp:nvSpPr>
      <dsp:spPr>
        <a:xfrm>
          <a:off x="4027056" y="2021809"/>
          <a:ext cx="2039778" cy="133884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СРЕДСТВО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РАЗВИТИЯ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 УМСТВЕННЫХ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СПОСОБНОСТЕЙ</a:t>
          </a:r>
        </a:p>
      </dsp:txBody>
      <dsp:txXfrm>
        <a:off x="4027056" y="2021809"/>
        <a:ext cx="2039778" cy="1338841"/>
      </dsp:txXfrm>
    </dsp:sp>
    <dsp:sp modelId="{37B0FD51-3D56-4A89-8484-1ECEA9DE66FE}">
      <dsp:nvSpPr>
        <dsp:cNvPr id="0" name=""/>
        <dsp:cNvSpPr/>
      </dsp:nvSpPr>
      <dsp:spPr>
        <a:xfrm>
          <a:off x="6201451" y="1664744"/>
          <a:ext cx="2150710" cy="12201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2067A8-8ACC-4BE4-B860-A27DAFD0C403}">
      <dsp:nvSpPr>
        <dsp:cNvPr id="0" name=""/>
        <dsp:cNvSpPr/>
      </dsp:nvSpPr>
      <dsp:spPr>
        <a:xfrm>
          <a:off x="6264953" y="1725071"/>
          <a:ext cx="2150710" cy="12201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СРЕДСТВО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 РАЗВИТИЯ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ПРОИЗВОЛЬНОГО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600" b="1" i="0" u="none" strike="noStrike" kern="1200" cap="none" normalizeH="0" baseline="0" dirty="0" smtClean="0">
              <a:ln/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rPr>
            <a:t>ПОВЕДЕНИЯ </a:t>
          </a:r>
        </a:p>
      </dsp:txBody>
      <dsp:txXfrm>
        <a:off x="6264953" y="1725071"/>
        <a:ext cx="2150710" cy="12201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8DC10-1BCF-4905-91D5-72F71B2E32E3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62A75E-418D-44EE-9AF2-4098E97F82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35441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62A75E-418D-44EE-9AF2-4098E97F820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85818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29B75E-25AD-43FC-A05B-1ECD89FD293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54581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6144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144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C320F8C-FED1-4FBC-96C2-788C12835336}" type="slidenum">
              <a:rPr lang="ru-RU" altLang="ru-RU"/>
              <a:pPr>
                <a:spcBef>
                  <a:spcPct val="0"/>
                </a:spcBef>
              </a:pPr>
              <a:t>14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244827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5A984-5C72-48DD-9902-745C044EE5BB}" type="slidenum">
              <a:rPr lang="ru-RU" altLang="en-US"/>
              <a:pPr>
                <a:defRPr/>
              </a:pPr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xmlns="" val="3299352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9663E9-1108-4491-AC74-B33DC30A2E16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41E3-B1DA-4C5E-8C25-C3C3189392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7443657"/>
      </p:ext>
    </p:extLst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Box 14"/>
          <p:cNvSpPr txBox="1"/>
          <p:nvPr userDrawn="1"/>
        </p:nvSpPr>
        <p:spPr>
          <a:xfrm>
            <a:off x="7653673" y="179348"/>
            <a:ext cx="878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вопрос</a:t>
            </a:r>
            <a:endParaRPr lang="ru-RU" dirty="0"/>
          </a:p>
        </p:txBody>
      </p:sp>
      <p:pic>
        <p:nvPicPr>
          <p:cNvPr id="5" name="Picture 8" descr="C:\projects\99\sh2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16000" y="180000"/>
            <a:ext cx="543306" cy="383381"/>
          </a:xfrm>
          <a:prstGeom prst="rect">
            <a:avLst/>
          </a:prstGeom>
          <a:noFill/>
        </p:spPr>
      </p:pic>
      <p:pic>
        <p:nvPicPr>
          <p:cNvPr id="6" name="Picture 8" descr="C:\projects\99\sh2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84800" y="180000"/>
            <a:ext cx="543306" cy="383381"/>
          </a:xfrm>
          <a:prstGeom prst="rect">
            <a:avLst/>
          </a:prstGeom>
          <a:noFill/>
        </p:spPr>
      </p:pic>
      <p:pic>
        <p:nvPicPr>
          <p:cNvPr id="7" name="Picture 8" descr="C:\projects\99\sh2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353600" y="180000"/>
            <a:ext cx="543306" cy="383381"/>
          </a:xfrm>
          <a:prstGeom prst="rect">
            <a:avLst/>
          </a:prstGeom>
          <a:noFill/>
        </p:spPr>
      </p:pic>
      <p:pic>
        <p:nvPicPr>
          <p:cNvPr id="8" name="Picture 8" descr="C:\projects\99\sh2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922400" y="180000"/>
            <a:ext cx="543306" cy="383381"/>
          </a:xfrm>
          <a:prstGeom prst="rect">
            <a:avLst/>
          </a:prstGeom>
          <a:noFill/>
        </p:spPr>
      </p:pic>
      <p:pic>
        <p:nvPicPr>
          <p:cNvPr id="9" name="Picture 8" descr="C:\projects\99\sh2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91200" y="180000"/>
            <a:ext cx="543306" cy="383381"/>
          </a:xfrm>
          <a:prstGeom prst="rect">
            <a:avLst/>
          </a:prstGeom>
          <a:noFill/>
        </p:spPr>
      </p:pic>
      <p:pic>
        <p:nvPicPr>
          <p:cNvPr id="10" name="Picture 8" descr="C:\projects\99\sh2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060000" y="180000"/>
            <a:ext cx="543306" cy="383381"/>
          </a:xfrm>
          <a:prstGeom prst="rect">
            <a:avLst/>
          </a:prstGeom>
          <a:noFill/>
        </p:spPr>
      </p:pic>
      <p:pic>
        <p:nvPicPr>
          <p:cNvPr id="11" name="Picture 8" descr="C:\projects\99\sh2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628800" y="180000"/>
            <a:ext cx="543306" cy="383381"/>
          </a:xfrm>
          <a:prstGeom prst="rect">
            <a:avLst/>
          </a:prstGeom>
          <a:noFill/>
        </p:spPr>
      </p:pic>
      <p:pic>
        <p:nvPicPr>
          <p:cNvPr id="12" name="Picture 8" descr="C:\projects\99\sh2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197600" y="180000"/>
            <a:ext cx="543306" cy="383381"/>
          </a:xfrm>
          <a:prstGeom prst="rect">
            <a:avLst/>
          </a:prstGeom>
          <a:noFill/>
        </p:spPr>
      </p:pic>
      <p:pic>
        <p:nvPicPr>
          <p:cNvPr id="13" name="Picture 8" descr="C:\projects\99\sh2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766400" y="180000"/>
            <a:ext cx="543306" cy="383381"/>
          </a:xfrm>
          <a:prstGeom prst="rect">
            <a:avLst/>
          </a:prstGeom>
          <a:noFill/>
        </p:spPr>
      </p:pic>
      <p:pic>
        <p:nvPicPr>
          <p:cNvPr id="14" name="Picture 8" descr="C:\projects\99\sh2.png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335200" y="180000"/>
            <a:ext cx="543306" cy="383381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 userDrawn="1"/>
        </p:nvSpPr>
        <p:spPr>
          <a:xfrm>
            <a:off x="1678561" y="908720"/>
            <a:ext cx="5845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>Щелкните левой кнопкой мыши по карте, чтобы ответить</a:t>
            </a:r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8812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4985-046F-4A46-8436-2D8AB4E73325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24985-046F-4A46-8436-2D8AB4E73325}" type="datetimeFigureOut">
              <a:rPr lang="en-US" smtClean="0"/>
              <a:pPr/>
              <a:t>12/22/2019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DA222F-C9FB-40C1-8FC4-4AD07F82AFC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56" r:id="rId9"/>
    <p:sldLayoutId id="2147483657" r:id="rId10"/>
    <p:sldLayoutId id="2147483658" r:id="rId11"/>
    <p:sldLayoutId id="2147483659" r:id="rId12"/>
    <p:sldLayoutId id="2147483662" r:id="rId13"/>
    <p:sldLayoutId id="2147483663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Segoe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635896" y="1628800"/>
            <a:ext cx="5400600" cy="2448272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Современные </a:t>
            </a:r>
            <a:b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образовательные технологии </a:t>
            </a:r>
            <a:b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обучения английскому языку</a:t>
            </a:r>
            <a:b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i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4365104"/>
            <a:ext cx="8229600" cy="216024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0B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«Скажи  мне    - и  я забуду.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B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Покажи  мне  – и  я  запомню.</a:t>
            </a:r>
          </a:p>
          <a:p>
            <a:pPr marL="0" indent="0">
              <a:buNone/>
            </a:pPr>
            <a:r>
              <a:rPr lang="ru-RU" b="1" i="1" dirty="0">
                <a:solidFill>
                  <a:srgbClr val="0B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b="1" i="1" dirty="0" smtClean="0">
                <a:solidFill>
                  <a:srgbClr val="0B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Дай </a:t>
            </a:r>
            <a:r>
              <a:rPr lang="ru-RU" b="1" i="1" dirty="0">
                <a:solidFill>
                  <a:srgbClr val="0B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мне  действовать  самому     –    </a:t>
            </a:r>
            <a:r>
              <a:rPr lang="ru-RU" b="1" i="1" dirty="0" smtClean="0">
                <a:solidFill>
                  <a:srgbClr val="0B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и </a:t>
            </a:r>
            <a:r>
              <a:rPr lang="ru-RU" b="1" i="1" dirty="0">
                <a:solidFill>
                  <a:srgbClr val="0B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я  научусь.»</a:t>
            </a:r>
          </a:p>
          <a:p>
            <a:pPr marL="0" indent="0" algn="r">
              <a:buNone/>
            </a:pPr>
            <a:r>
              <a:rPr lang="ru-RU" b="1" i="1" dirty="0">
                <a:solidFill>
                  <a:srgbClr val="0B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Китайская  мудрость</a:t>
            </a:r>
          </a:p>
          <a:p>
            <a:pPr>
              <a:buNone/>
            </a:pPr>
            <a:endParaRPr lang="ru-RU" b="1" i="1" dirty="0">
              <a:solidFill>
                <a:srgbClr val="0B2060"/>
              </a:solidFill>
            </a:endParaRPr>
          </a:p>
        </p:txBody>
      </p:sp>
      <p:pic>
        <p:nvPicPr>
          <p:cNvPr id="4" name="Picture 2" descr="C:\Users\я\Desktop\шапаренко\front_page_flags_glob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476672" y="-18559"/>
            <a:ext cx="6797676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428233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Технология развития критического мышления</a:t>
            </a:r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556792"/>
            <a:ext cx="7344816" cy="1944216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4200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В данной технологии принципиально меняется роль учителя. Он становится партнером, активизирующим и направляющим учебный процесс. </a:t>
            </a:r>
          </a:p>
          <a:p>
            <a:pPr>
              <a:buNone/>
            </a:pPr>
            <a:endParaRPr lang="ru-RU" sz="3600" dirty="0" smtClean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ru-RU" altLang="ru-RU" sz="6000" dirty="0" smtClean="0">
                <a:solidFill>
                  <a:srgbClr val="C00000"/>
                </a:solidFill>
              </a:rPr>
              <a:t>Данная технология способствует формированию следующих умений:</a:t>
            </a:r>
            <a:r>
              <a:rPr lang="ru-RU" altLang="ru-RU" sz="6000" dirty="0" smtClean="0">
                <a:solidFill>
                  <a:srgbClr val="FF0000"/>
                </a:solidFill>
              </a:rPr>
              <a:t/>
            </a:r>
            <a:br>
              <a:rPr lang="ru-RU" altLang="ru-RU" sz="6000" dirty="0" smtClean="0">
                <a:solidFill>
                  <a:srgbClr val="FF0000"/>
                </a:solidFill>
              </a:rPr>
            </a:b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3318570"/>
            <a:ext cx="626469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altLang="ru-RU" sz="2800" dirty="0" smtClean="0"/>
              <a:t> </a:t>
            </a:r>
            <a:r>
              <a:rPr lang="ru-RU" altLang="ru-RU" sz="2400" dirty="0" smtClean="0"/>
              <a:t>мыслить логично;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altLang="ru-RU" sz="2400" dirty="0" smtClean="0"/>
              <a:t>выражать свою мысль, своё мнение  связно, четко;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altLang="ru-RU" sz="2400" dirty="0" smtClean="0"/>
              <a:t>запоминать и оценивать факты;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altLang="ru-RU" sz="2400" dirty="0" smtClean="0"/>
              <a:t>формировать свою точку зрения, мнение, самостоятельно работая над новым материалом;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altLang="ru-RU" sz="2400" dirty="0" smtClean="0"/>
              <a:t>уметь отстаивать свою позицию </a:t>
            </a: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4083707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>
          <a:xfrm>
            <a:off x="107653" y="103311"/>
            <a:ext cx="4320480" cy="1209552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1800" b="1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технологии «Критическое мышление</a:t>
            </a:r>
            <a:r>
              <a:rPr lang="ru-RU" sz="1800" i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используется модульный урок, состоящий из трех этапов:</a:t>
            </a:r>
          </a:p>
        </p:txBody>
      </p:sp>
      <p:grpSp>
        <p:nvGrpSpPr>
          <p:cNvPr id="24578" name="Группа 11"/>
          <p:cNvGrpSpPr>
            <a:grpSpLocks/>
          </p:cNvGrpSpPr>
          <p:nvPr/>
        </p:nvGrpSpPr>
        <p:grpSpPr bwMode="auto">
          <a:xfrm>
            <a:off x="755576" y="1484784"/>
            <a:ext cx="2663825" cy="4537075"/>
            <a:chOff x="1403648" y="908720"/>
            <a:chExt cx="2664296" cy="4536504"/>
          </a:xfrm>
        </p:grpSpPr>
        <p:sp>
          <p:nvSpPr>
            <p:cNvPr id="11" name="Стрелка вниз 10"/>
            <p:cNvSpPr/>
            <p:nvPr/>
          </p:nvSpPr>
          <p:spPr>
            <a:xfrm>
              <a:off x="2483339" y="3645226"/>
              <a:ext cx="504914" cy="792063"/>
            </a:xfrm>
            <a:prstGeom prst="downArrow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Стрелка вниз 9"/>
            <p:cNvSpPr/>
            <p:nvPr/>
          </p:nvSpPr>
          <p:spPr>
            <a:xfrm>
              <a:off x="2483339" y="1916656"/>
              <a:ext cx="504914" cy="720634"/>
            </a:xfrm>
            <a:prstGeom prst="downArrow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Скругленный прямоугольник 5"/>
            <p:cNvSpPr/>
            <p:nvPr/>
          </p:nvSpPr>
          <p:spPr>
            <a:xfrm>
              <a:off x="1403648" y="908720"/>
              <a:ext cx="2664296" cy="1008112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Первая стадия – </a:t>
              </a:r>
              <a:r>
                <a:rPr lang="ru-RU" b="1" dirty="0"/>
                <a:t>«вызов»</a:t>
              </a:r>
              <a:endParaRPr lang="ru-RU" dirty="0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1403648" y="2636912"/>
              <a:ext cx="2664296" cy="1008112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Вторая стадия – </a:t>
              </a:r>
              <a:r>
                <a:rPr lang="ru-RU" b="1" dirty="0"/>
                <a:t>«осмысление»</a:t>
              </a:r>
              <a:r>
                <a:rPr lang="ru-RU" dirty="0"/>
                <a:t> </a:t>
              </a: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1403648" y="4437112"/>
              <a:ext cx="2664296" cy="1008112"/>
            </a:xfrm>
            <a:prstGeom prst="round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/>
                <a:t>Третья стадия </a:t>
              </a:r>
              <a:r>
                <a:rPr lang="ru-RU" b="1" dirty="0"/>
                <a:t>– «рефлексия»</a:t>
              </a:r>
              <a:endParaRPr lang="ru-RU" dirty="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3444590" y="1033292"/>
            <a:ext cx="4608512" cy="1819917"/>
            <a:chOff x="1152116" y="0"/>
            <a:chExt cx="4608512" cy="1819917"/>
          </a:xfrm>
        </p:grpSpPr>
        <p:sp>
          <p:nvSpPr>
            <p:cNvPr id="22" name="Прямоугольник с двумя скругленными соседними углами 21"/>
            <p:cNvSpPr/>
            <p:nvPr/>
          </p:nvSpPr>
          <p:spPr>
            <a:xfrm rot="5400000">
              <a:off x="2546413" y="-1394297"/>
              <a:ext cx="1819917" cy="4608512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TextBox 22"/>
            <p:cNvSpPr txBox="1"/>
            <p:nvPr/>
          </p:nvSpPr>
          <p:spPr>
            <a:xfrm>
              <a:off x="1171346" y="11896"/>
              <a:ext cx="4519671" cy="16422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1440" tIns="45720" rIns="91440" bIns="45720" numCol="1" spcCol="1270" anchor="ctr" anchorCtr="0">
              <a:noAutofit/>
            </a:bodyPr>
            <a:lstStyle/>
            <a:p>
              <a:pPr marL="171450" lvl="1" indent="-171450" algn="l" defTabSz="8001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altLang="ru-RU" sz="1800" i="1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 активизировать слабых и сильных,</a:t>
              </a:r>
              <a:br>
                <a:rPr lang="ru-RU" altLang="ru-RU" sz="1800" i="1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ru-RU" altLang="ru-RU" sz="1800" i="1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 формировать мотивацию на учебную деятельность, </a:t>
              </a:r>
              <a:br>
                <a:rPr lang="ru-RU" altLang="ru-RU" sz="1800" i="1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ru-RU" altLang="ru-RU" sz="1800" i="1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-настраивает на воспроизведение изучаемого материала через мотивацию своей жизненной позиции </a:t>
              </a:r>
              <a:endParaRPr lang="ru-RU" sz="1800" i="1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419401" y="2942992"/>
            <a:ext cx="4608512" cy="1819917"/>
            <a:chOff x="2525614" y="1934356"/>
            <a:chExt cx="4608512" cy="1819917"/>
          </a:xfrm>
        </p:grpSpPr>
        <p:sp>
          <p:nvSpPr>
            <p:cNvPr id="25" name="Прямоугольник с двумя скругленными соседними углами 24"/>
            <p:cNvSpPr/>
            <p:nvPr/>
          </p:nvSpPr>
          <p:spPr>
            <a:xfrm rot="5400000">
              <a:off x="3919911" y="540059"/>
              <a:ext cx="1819917" cy="4608512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TextBox 25"/>
            <p:cNvSpPr txBox="1"/>
            <p:nvPr/>
          </p:nvSpPr>
          <p:spPr>
            <a:xfrm>
              <a:off x="2525614" y="2023198"/>
              <a:ext cx="4519671" cy="16422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b="1" i="1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получение новой информации;</a:t>
              </a:r>
              <a:endParaRPr lang="ru-RU" sz="1600" b="1" i="1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b="1" i="1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корректировку учеником поставленных целей обучения.       </a:t>
              </a:r>
              <a:endParaRPr lang="ru-RU" sz="1600" b="1" i="1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b="1" i="1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Цель: сохранение интереса к теме при непосредственной работе с новой информацией, постепенное продвижение от знания «старого» к «новому». </a:t>
              </a:r>
              <a:endParaRPr lang="ru-RU" sz="1600" b="1" i="1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3419401" y="4941604"/>
            <a:ext cx="4608512" cy="1819917"/>
            <a:chOff x="2541608" y="3868019"/>
            <a:chExt cx="4608512" cy="1819917"/>
          </a:xfrm>
        </p:grpSpPr>
        <p:sp>
          <p:nvSpPr>
            <p:cNvPr id="28" name="Прямоугольник с двумя скругленными соседними углами 27"/>
            <p:cNvSpPr/>
            <p:nvPr/>
          </p:nvSpPr>
          <p:spPr>
            <a:xfrm rot="5400000">
              <a:off x="3935905" y="2473722"/>
              <a:ext cx="1819917" cy="4608512"/>
            </a:xfrm>
            <a:prstGeom prst="round2SameRect">
              <a:avLst/>
            </a:pr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9" name="TextBox 28"/>
            <p:cNvSpPr txBox="1"/>
            <p:nvPr/>
          </p:nvSpPr>
          <p:spPr>
            <a:xfrm>
              <a:off x="2541608" y="3956861"/>
              <a:ext cx="4519671" cy="164223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30480" rIns="60960" bIns="30480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ru-RU" sz="1600" b="1" i="1" kern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прояснение смысла нового материала, анализ достижения поставленных целей и решение возникших в процессе знакомства с новым материалом проблем. </a:t>
              </a:r>
              <a:endParaRPr lang="ru-RU" sz="1600" b="1" i="1" kern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031150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>
          <a:xfrm>
            <a:off x="1042988" y="836613"/>
            <a:ext cx="7024687" cy="6477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>
                <a:solidFill>
                  <a:srgbClr val="C00000"/>
                </a:solidFill>
              </a:rPr>
              <a:t>Методические приемы</a:t>
            </a:r>
          </a:p>
        </p:txBody>
      </p:sp>
      <p:sp>
        <p:nvSpPr>
          <p:cNvPr id="28674" name="Rectangle 3"/>
          <p:cNvSpPr>
            <a:spLocks noGrp="1"/>
          </p:cNvSpPr>
          <p:nvPr>
            <p:ph sz="quarter" idx="4294967295"/>
          </p:nvPr>
        </p:nvSpPr>
        <p:spPr>
          <a:xfrm>
            <a:off x="900113" y="1557338"/>
            <a:ext cx="3635375" cy="34925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чтение с остановками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зигзаг 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err="1" smtClean="0"/>
              <a:t>синквейн</a:t>
            </a:r>
            <a:r>
              <a:rPr lang="ru-RU" sz="20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за и против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преимущества и недостатки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сводная таблица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кластер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составление схем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i="1" dirty="0" smtClean="0"/>
              <a:t>знаю</a:t>
            </a:r>
            <a:r>
              <a:rPr lang="ru-RU" sz="2000" dirty="0" smtClean="0"/>
              <a:t> </a:t>
            </a:r>
            <a:r>
              <a:rPr lang="ru-RU" sz="2000" i="1" dirty="0" smtClean="0"/>
              <a:t>(не знаю)/ хочу знать/узнал</a:t>
            </a:r>
            <a:r>
              <a:rPr lang="ru-RU" sz="2000" dirty="0" smtClean="0"/>
              <a:t> 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r>
              <a:rPr lang="ru-RU" sz="2000" i="1" dirty="0" smtClean="0"/>
              <a:t>вопросы «Верите ли Вы?»</a:t>
            </a:r>
            <a:endParaRPr lang="ru-RU" sz="2000" dirty="0" smtClean="0"/>
          </a:p>
          <a:p>
            <a:pPr eaLnBrk="1" hangingPunct="1">
              <a:lnSpc>
                <a:spcPct val="90000"/>
              </a:lnSpc>
            </a:pPr>
            <a:endParaRPr lang="ru-RU" sz="2000" dirty="0" smtClean="0"/>
          </a:p>
        </p:txBody>
      </p:sp>
      <p:sp>
        <p:nvSpPr>
          <p:cNvPr id="28675" name="Объект 1"/>
          <p:cNvSpPr>
            <a:spLocks noGrp="1"/>
          </p:cNvSpPr>
          <p:nvPr>
            <p:ph sz="quarter" idx="4294967295"/>
          </p:nvPr>
        </p:nvSpPr>
        <p:spPr>
          <a:xfrm>
            <a:off x="4500563" y="1484313"/>
            <a:ext cx="3743325" cy="3494087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концептуальное колесо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INSERT</a:t>
            </a:r>
            <a:endParaRPr lang="ru-RU" sz="2000" dirty="0" smtClean="0"/>
          </a:p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«тонкие» и «толстые» вопросы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стратегия решения проблем «ИДЕАЛ»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err="1" smtClean="0"/>
              <a:t>Фишбоун</a:t>
            </a:r>
            <a:endParaRPr lang="ru-RU" sz="2000" dirty="0" smtClean="0"/>
          </a:p>
          <a:p>
            <a:pPr eaLnBrk="1" hangingPunct="1">
              <a:lnSpc>
                <a:spcPct val="90000"/>
              </a:lnSpc>
            </a:pPr>
            <a:r>
              <a:rPr lang="ru-RU" sz="2000" dirty="0" err="1" smtClean="0"/>
              <a:t>ромашка,кубик</a:t>
            </a:r>
            <a:r>
              <a:rPr lang="ru-RU" sz="2000" dirty="0" smtClean="0"/>
              <a:t> </a:t>
            </a:r>
            <a:r>
              <a:rPr lang="ru-RU" sz="2000" dirty="0" err="1" smtClean="0"/>
              <a:t>Блума</a:t>
            </a:r>
            <a:endParaRPr lang="ru-RU" sz="2000" dirty="0" smtClean="0"/>
          </a:p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KWL </a:t>
            </a:r>
            <a:r>
              <a:rPr lang="ru-RU" sz="2000" dirty="0" err="1" smtClean="0"/>
              <a:t>Chart</a:t>
            </a:r>
            <a:endParaRPr lang="ru-RU" sz="2000" dirty="0" smtClean="0"/>
          </a:p>
          <a:p>
            <a:pPr eaLnBrk="1" hangingPunct="1">
              <a:lnSpc>
                <a:spcPct val="90000"/>
              </a:lnSpc>
            </a:pPr>
            <a:r>
              <a:rPr lang="ru-RU" sz="2000" i="1" dirty="0" smtClean="0"/>
              <a:t>эссе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/>
              <a:t>true/false</a:t>
            </a:r>
          </a:p>
          <a:p>
            <a:pPr eaLnBrk="1" hangingPunct="1">
              <a:lnSpc>
                <a:spcPct val="90000"/>
              </a:lnSpc>
            </a:pPr>
            <a:endParaRPr lang="ru-RU" sz="2000" dirty="0" smtClean="0"/>
          </a:p>
          <a:p>
            <a:pPr eaLnBrk="1" hangingPunct="1">
              <a:lnSpc>
                <a:spcPct val="90000"/>
              </a:lnSpc>
            </a:pPr>
            <a:endParaRPr lang="ru-RU" sz="2000" dirty="0" smtClean="0"/>
          </a:p>
          <a:p>
            <a:pPr eaLnBrk="1" hangingPunct="1">
              <a:lnSpc>
                <a:spcPct val="90000"/>
              </a:lnSpc>
            </a:pPr>
            <a:endParaRPr lang="ru-RU" sz="2000" dirty="0" smtClean="0"/>
          </a:p>
          <a:p>
            <a:pPr eaLnBrk="1" hangingPunct="1"/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341272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altLang="ru-RU" sz="3100" dirty="0" smtClean="0">
                <a:solidFill>
                  <a:srgbClr val="C00000"/>
                </a:solidFill>
              </a:rPr>
              <a:t>1. </a:t>
            </a:r>
            <a:r>
              <a:rPr lang="ru-RU" altLang="ru-RU" sz="3100" b="1" dirty="0" smtClean="0">
                <a:solidFill>
                  <a:srgbClr val="C00000"/>
                </a:solidFill>
              </a:rPr>
              <a:t>Прием «Кластер»</a:t>
            </a:r>
            <a:r>
              <a:rPr lang="ru-RU" altLang="ru-RU" sz="3100" b="1" dirty="0">
                <a:solidFill>
                  <a:srgbClr val="C00000"/>
                </a:solidFill>
              </a:rPr>
              <a:t> </a:t>
            </a:r>
            <a:r>
              <a:rPr lang="ru-RU" altLang="ru-RU" sz="3100" dirty="0" smtClean="0"/>
              <a:t/>
            </a:r>
            <a:br>
              <a:rPr lang="ru-RU" altLang="ru-RU" sz="3100" dirty="0" smtClean="0"/>
            </a:br>
            <a:r>
              <a:rPr lang="ru-RU" altLang="ru-RU" sz="3100" dirty="0" smtClean="0"/>
              <a:t>Учащимся </a:t>
            </a:r>
            <a:r>
              <a:rPr lang="ru-RU" altLang="ru-RU" sz="3100" dirty="0"/>
              <a:t>необходимо озвучить слова, которые у них ассоциируются со словом.</a:t>
            </a:r>
            <a:r>
              <a:rPr lang="ru-RU" altLang="ru-RU" dirty="0"/>
              <a:t/>
            </a:r>
            <a:br>
              <a:rPr lang="ru-RU" altLang="ru-RU" dirty="0"/>
            </a:br>
            <a:endParaRPr lang="ru-RU" altLang="ru-RU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1" y="1268760"/>
            <a:ext cx="6587009" cy="1440160"/>
          </a:xfrm>
        </p:spPr>
        <p:txBody>
          <a:bodyPr>
            <a:normAutofit/>
          </a:bodyPr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dirty="0" smtClean="0"/>
              <a:t> 		</a:t>
            </a:r>
          </a:p>
        </p:txBody>
      </p:sp>
      <p:pic>
        <p:nvPicPr>
          <p:cNvPr id="3074" name="Picture 2" descr="Технология составления кластера An armchair a sofa a picture A hall  a living room a TV set A house wall furniture A bedroom A kitchen A bed A lamp  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7416824" cy="52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9335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Содержимое 2"/>
          <p:cNvSpPr>
            <a:spLocks noGrp="1"/>
          </p:cNvSpPr>
          <p:nvPr>
            <p:ph idx="1"/>
          </p:nvPr>
        </p:nvSpPr>
        <p:spPr>
          <a:xfrm>
            <a:off x="107504" y="116633"/>
            <a:ext cx="7776864" cy="4320479"/>
          </a:xfrm>
        </p:spPr>
        <p:txBody>
          <a:bodyPr rtlCol="0">
            <a:normAutofit fontScale="92500" lnSpcReduction="20000"/>
          </a:bodyPr>
          <a:lstStyle/>
          <a:p>
            <a:pPr marL="265176" indent="-265176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altLang="ru-RU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Возможности использования: </a:t>
            </a:r>
          </a:p>
          <a:p>
            <a:pPr marL="265176" indent="-265176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altLang="ru-RU" sz="32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5176" indent="-265176"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систематизации, повторении материала; </a:t>
            </a:r>
          </a:p>
          <a:p>
            <a:pPr marL="265176" indent="-265176"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с текстом; </a:t>
            </a:r>
          </a:p>
          <a:p>
            <a:pPr marL="265176" indent="-265176"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повторении в начале урока; </a:t>
            </a:r>
          </a:p>
          <a:p>
            <a:pPr marL="265176" indent="-265176"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введении в тему; </a:t>
            </a:r>
          </a:p>
          <a:p>
            <a:pPr marL="265176" indent="-265176"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сборе необходимого языкового материала; </a:t>
            </a:r>
          </a:p>
          <a:p>
            <a:pPr marL="265176" indent="-265176" fontAlgn="auto">
              <a:spcAft>
                <a:spcPts val="0"/>
              </a:spcAft>
              <a:buFont typeface="Wingdings" panose="05000000000000000000" pitchFamily="2" charset="2"/>
              <a:buChar char="ü"/>
              <a:defRPr/>
            </a:pPr>
            <a:r>
              <a:rPr lang="ru-RU" altLang="ru-RU" dirty="0" smtClean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контроле. </a:t>
            </a:r>
          </a:p>
          <a:p>
            <a:pPr marL="265176" indent="-265176" fontAlgn="auto">
              <a:spcAft>
                <a:spcPts val="0"/>
              </a:spcAft>
              <a:buFont typeface="Wingdings 3" charset="2"/>
              <a:buChar char=""/>
              <a:defRPr/>
            </a:pPr>
            <a:endParaRPr lang="ru-RU" altLang="ru-RU" dirty="0" smtClean="0">
              <a:solidFill>
                <a:schemeClr val="accent4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8" name="Picture 4" descr="https://bigslide.ru/images/24/23234/389/img1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7793"/>
          <a:stretch/>
        </p:blipFill>
        <p:spPr bwMode="auto">
          <a:xfrm>
            <a:off x="4355976" y="3573016"/>
            <a:ext cx="4614623" cy="3183027"/>
          </a:xfrm>
          <a:prstGeom prst="snip1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4372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ru-RU" altLang="ru-RU" sz="3600" b="1" dirty="0" smtClean="0">
                <a:solidFill>
                  <a:srgbClr val="C00000"/>
                </a:solidFill>
              </a:rPr>
              <a:t>2. Прием «Круги по воде»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altLang="ru-RU" dirty="0" smtClean="0"/>
              <a:t>Учащимся необходимо написать одно или несколько слов, которые ассоциируются у них с данным предметом, к каждой букве слова, например:</a:t>
            </a:r>
            <a:endParaRPr lang="en-US" altLang="ru-RU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ru-RU" dirty="0" smtClean="0">
                <a:solidFill>
                  <a:srgbClr val="FF0000"/>
                </a:solidFill>
              </a:rPr>
              <a:t>H - huge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dirty="0" smtClean="0">
                <a:solidFill>
                  <a:srgbClr val="FF0000"/>
                </a:solidFill>
              </a:rPr>
              <a:t>O - old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dirty="0" smtClean="0">
                <a:solidFill>
                  <a:srgbClr val="FF0000"/>
                </a:solidFill>
              </a:rPr>
              <a:t>U – unusual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dirty="0" smtClean="0">
                <a:solidFill>
                  <a:srgbClr val="FF0000"/>
                </a:solidFill>
              </a:rPr>
              <a:t>S</a:t>
            </a:r>
            <a:r>
              <a:rPr lang="ru-RU" altLang="ru-RU" dirty="0" smtClean="0">
                <a:solidFill>
                  <a:srgbClr val="FF0000"/>
                </a:solidFill>
              </a:rPr>
              <a:t> - </a:t>
            </a:r>
            <a:r>
              <a:rPr lang="en-US" altLang="ru-RU" dirty="0" smtClean="0">
                <a:solidFill>
                  <a:srgbClr val="FF0000"/>
                </a:solidFill>
              </a:rPr>
              <a:t>small</a:t>
            </a:r>
          </a:p>
          <a:p>
            <a:pPr eaLnBrk="1" hangingPunct="1">
              <a:lnSpc>
                <a:spcPct val="90000"/>
              </a:lnSpc>
            </a:pPr>
            <a:r>
              <a:rPr lang="en-US" altLang="ru-RU" dirty="0" smtClean="0">
                <a:solidFill>
                  <a:srgbClr val="FF0000"/>
                </a:solidFill>
              </a:rPr>
              <a:t>E</a:t>
            </a:r>
            <a:r>
              <a:rPr lang="ru-RU" altLang="ru-RU" dirty="0" smtClean="0">
                <a:solidFill>
                  <a:srgbClr val="FF0000"/>
                </a:solidFill>
              </a:rPr>
              <a:t> – </a:t>
            </a:r>
            <a:r>
              <a:rPr lang="en-US" altLang="ru-RU" dirty="0" smtClean="0">
                <a:solidFill>
                  <a:srgbClr val="FF0000"/>
                </a:solidFill>
              </a:rPr>
              <a:t>English</a:t>
            </a:r>
            <a:endParaRPr lang="ru-RU" altLang="ru-RU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638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65187"/>
          </a:xfrm>
        </p:spPr>
        <p:txBody>
          <a:bodyPr>
            <a:normAutofit/>
          </a:bodyPr>
          <a:lstStyle/>
          <a:p>
            <a:pPr eaLnBrk="1" hangingPunct="1"/>
            <a:r>
              <a:rPr lang="ru-RU" altLang="ru-RU" sz="3600" b="1" dirty="0" smtClean="0">
                <a:solidFill>
                  <a:srgbClr val="C00000"/>
                </a:solidFill>
              </a:rPr>
              <a:t>3. Прием  «</a:t>
            </a:r>
            <a:r>
              <a:rPr lang="ru-RU" altLang="ru-RU" sz="3600" b="1" dirty="0" err="1" smtClean="0">
                <a:solidFill>
                  <a:srgbClr val="C00000"/>
                </a:solidFill>
              </a:rPr>
              <a:t>Синквейн</a:t>
            </a:r>
            <a:r>
              <a:rPr lang="ru-RU" altLang="ru-RU" sz="3600" b="1" dirty="0" smtClean="0">
                <a:solidFill>
                  <a:srgbClr val="C00000"/>
                </a:solidFill>
              </a:rPr>
              <a:t>»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077200" cy="12954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r>
              <a:rPr lang="ru-RU" altLang="ru-RU" sz="2600" dirty="0" smtClean="0"/>
              <a:t> 	Учащимся предлагался текст</a:t>
            </a:r>
            <a:r>
              <a:rPr lang="en-US" altLang="ru-RU" sz="2600" dirty="0" smtClean="0"/>
              <a:t>,</a:t>
            </a:r>
            <a:r>
              <a:rPr lang="ru-RU" altLang="ru-RU" sz="2600" dirty="0" smtClean="0"/>
              <a:t> в котором описывается комната. Ученики должны заполнить таблицу: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sz="2600" dirty="0" smtClean="0"/>
          </a:p>
        </p:txBody>
      </p:sp>
      <p:graphicFrame>
        <p:nvGraphicFramePr>
          <p:cNvPr id="56362" name="Group 42"/>
          <p:cNvGraphicFramePr>
            <a:graphicFrameLocks noGrp="1"/>
          </p:cNvGraphicFramePr>
          <p:nvPr>
            <p:ph sz="half" idx="2"/>
          </p:nvPr>
        </p:nvGraphicFramePr>
        <p:xfrm>
          <a:off x="609600" y="3124200"/>
          <a:ext cx="8077200" cy="2995743"/>
        </p:xfrm>
        <a:graphic>
          <a:graphicData uri="http://schemas.openxmlformats.org/drawingml/2006/table">
            <a:tbl>
              <a:tblPr/>
              <a:tblGrid>
                <a:gridCol w="533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3175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1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Название помещения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Bedroom</a:t>
                      </a: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009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Два прилагательных описывающих помещение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Great, big</a:t>
                      </a: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3016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Описание действий (3 глагола)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Like, call, spend</a:t>
                      </a: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0096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Фраза из 4 слов, которые выражают сущность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My bedroom is great!</a:t>
                      </a: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3175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T="45715" marB="4571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Синоним первого слова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Sleeping room</a:t>
                      </a: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45715" marB="4571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46879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3600" b="1" dirty="0" smtClean="0">
                <a:solidFill>
                  <a:srgbClr val="C00000"/>
                </a:solidFill>
              </a:rPr>
              <a:t>4. </a:t>
            </a:r>
            <a:r>
              <a:rPr lang="ru-RU" altLang="ru-RU" sz="3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 «</a:t>
            </a:r>
            <a:r>
              <a:rPr lang="en-US" altLang="ru-RU" sz="3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ru-RU" altLang="ru-RU" sz="3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en-US" altLang="ru-RU" sz="36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altLang="ru-RU" sz="3600" b="1" dirty="0" smtClean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I – </a:t>
            </a:r>
            <a:r>
              <a:rPr lang="ru-RU" dirty="0" err="1" smtClean="0"/>
              <a:t>interactive</a:t>
            </a:r>
            <a:r>
              <a:rPr lang="ru-RU" dirty="0" smtClean="0"/>
              <a:t>: </a:t>
            </a:r>
            <a:r>
              <a:rPr lang="ru-RU" dirty="0" err="1" smtClean="0"/>
              <a:t>самоактивизирующая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(интерактивная) </a:t>
            </a:r>
          </a:p>
          <a:p>
            <a:r>
              <a:rPr lang="ru-RU" dirty="0" smtClean="0"/>
              <a:t>N – </a:t>
            </a:r>
            <a:r>
              <a:rPr lang="ru-RU" dirty="0" err="1" smtClean="0"/>
              <a:t>noting</a:t>
            </a:r>
            <a:r>
              <a:rPr lang="ru-RU" dirty="0" smtClean="0"/>
              <a:t>: системная разметка </a:t>
            </a:r>
          </a:p>
          <a:p>
            <a:r>
              <a:rPr lang="ru-RU" b="1" dirty="0" smtClean="0"/>
              <a:t>S</a:t>
            </a:r>
            <a:r>
              <a:rPr lang="ru-RU" dirty="0" smtClean="0"/>
              <a:t> – </a:t>
            </a:r>
            <a:r>
              <a:rPr lang="ru-RU" dirty="0" err="1" smtClean="0"/>
              <a:t>system</a:t>
            </a:r>
            <a:r>
              <a:rPr lang="ru-RU" dirty="0" smtClean="0"/>
              <a:t>: система для эффективного чтения и размышления</a:t>
            </a:r>
          </a:p>
          <a:p>
            <a:r>
              <a:rPr lang="ru-RU" b="1" dirty="0" smtClean="0"/>
              <a:t>E</a:t>
            </a:r>
            <a:r>
              <a:rPr lang="ru-RU" dirty="0" smtClean="0"/>
              <a:t> – </a:t>
            </a:r>
            <a:r>
              <a:rPr lang="ru-RU" dirty="0" err="1" smtClean="0"/>
              <a:t>effective</a:t>
            </a:r>
            <a:r>
              <a:rPr lang="ru-RU" dirty="0" smtClean="0"/>
              <a:t> </a:t>
            </a:r>
          </a:p>
          <a:p>
            <a:r>
              <a:rPr lang="ru-RU" b="1" dirty="0" smtClean="0"/>
              <a:t>R</a:t>
            </a:r>
            <a:r>
              <a:rPr lang="ru-RU" dirty="0" smtClean="0"/>
              <a:t> – </a:t>
            </a:r>
            <a:r>
              <a:rPr lang="ru-RU" dirty="0" err="1" smtClean="0"/>
              <a:t>reading</a:t>
            </a:r>
            <a:endParaRPr lang="ru-RU" dirty="0" smtClean="0"/>
          </a:p>
          <a:p>
            <a:r>
              <a:rPr lang="ru-RU" b="1" dirty="0" smtClean="0"/>
              <a:t>T</a:t>
            </a:r>
            <a:r>
              <a:rPr lang="ru-RU" dirty="0" smtClean="0"/>
              <a:t> – </a:t>
            </a:r>
            <a:r>
              <a:rPr lang="ru-RU" dirty="0" err="1" smtClean="0"/>
              <a:t>thinking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"У" – уже знал;</a:t>
            </a:r>
          </a:p>
          <a:p>
            <a:endParaRPr lang="ru-RU" dirty="0" smtClean="0"/>
          </a:p>
          <a:p>
            <a:r>
              <a:rPr lang="ru-RU" dirty="0" smtClean="0"/>
              <a:t>"+" – новое</a:t>
            </a:r>
          </a:p>
          <a:p>
            <a:r>
              <a:rPr lang="ru-RU" dirty="0" smtClean="0"/>
              <a:t>"–" – думал иначе;</a:t>
            </a:r>
          </a:p>
          <a:p>
            <a:r>
              <a:rPr lang="ru-RU" dirty="0" smtClean="0"/>
              <a:t>"?" –не понял, есть вопросы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35660539"/>
              </p:ext>
            </p:extLst>
          </p:nvPr>
        </p:nvGraphicFramePr>
        <p:xfrm>
          <a:off x="251520" y="725929"/>
          <a:ext cx="8568952" cy="2201371"/>
        </p:xfrm>
        <a:graphic>
          <a:graphicData uri="http://schemas.openxmlformats.org/drawingml/2006/table">
            <a:tbl>
              <a:tblPr/>
              <a:tblGrid>
                <a:gridCol w="187332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7332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7332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94897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20137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Уже </a:t>
                      </a:r>
                      <a:r>
                        <a:rPr lang="ru-RU" sz="3200" dirty="0" smtClean="0">
                          <a:latin typeface="Calibri"/>
                          <a:ea typeface="Calibri"/>
                          <a:cs typeface="Times New Roman"/>
                        </a:rPr>
                        <a:t>знал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Calibri"/>
                          <a:ea typeface="Calibri"/>
                          <a:cs typeface="Times New Roman"/>
                        </a:rPr>
                        <a:t>Это меня </a:t>
                      </a:r>
                      <a:r>
                        <a:rPr lang="ru-RU" sz="2800" dirty="0" smtClean="0">
                          <a:latin typeface="Calibri"/>
                          <a:ea typeface="Calibri"/>
                          <a:cs typeface="Times New Roman"/>
                        </a:rPr>
                        <a:t>удивило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3200" dirty="0">
                          <a:latin typeface="Calibri"/>
                          <a:ea typeface="Calibri"/>
                          <a:cs typeface="Times New Roman"/>
                        </a:rPr>
                        <a:t>+</a:t>
                      </a: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Calibri"/>
                          <a:ea typeface="Calibri"/>
                          <a:cs typeface="Times New Roman"/>
                        </a:rPr>
                        <a:t>Новое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Непонятно или хотите более подробной </a:t>
                      </a:r>
                      <a:r>
                        <a:rPr lang="ru-RU" sz="2400" dirty="0" smtClean="0">
                          <a:latin typeface="Calibri"/>
                          <a:ea typeface="Calibri"/>
                          <a:cs typeface="Times New Roman"/>
                        </a:rPr>
                        <a:t>информации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22552" name="Rectangle 1"/>
          <p:cNvSpPr>
            <a:spLocks noChangeArrowheads="1"/>
          </p:cNvSpPr>
          <p:nvPr/>
        </p:nvSpPr>
        <p:spPr bwMode="auto">
          <a:xfrm>
            <a:off x="2195736" y="137057"/>
            <a:ext cx="363484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anose="030F0702030302020204" pitchFamily="66" charset="0"/>
              </a:defRPr>
            </a:lvl9pPr>
          </a:lstStyle>
          <a:p>
            <a:pPr eaLnBrk="1" hangingPunct="1"/>
            <a:r>
              <a:rPr lang="ru-RU" altLang="ru-RU" sz="2800" b="1" dirty="0" smtClean="0">
                <a:solidFill>
                  <a:srgbClr val="C00000"/>
                </a:solidFill>
              </a:rPr>
              <a:t>4</a:t>
            </a:r>
            <a:r>
              <a:rPr lang="ru-RU" altLang="ru-RU" sz="2800" b="1" dirty="0">
                <a:solidFill>
                  <a:srgbClr val="C00000"/>
                </a:solidFill>
              </a:rPr>
              <a:t>. </a:t>
            </a:r>
            <a:r>
              <a:rPr lang="ru-RU" altLang="ru-RU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Метод «</a:t>
            </a:r>
            <a:r>
              <a:rPr lang="en-US" altLang="ru-RU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ru-RU" altLang="ru-RU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en-US" altLang="ru-RU" sz="2800" b="1" dirty="0">
              <a:solidFill>
                <a:srgbClr val="C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Group 2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597910177"/>
              </p:ext>
            </p:extLst>
          </p:nvPr>
        </p:nvGraphicFramePr>
        <p:xfrm>
          <a:off x="323528" y="3789040"/>
          <a:ext cx="8568951" cy="2623879"/>
        </p:xfrm>
        <a:graphic>
          <a:graphicData uri="http://schemas.openxmlformats.org/drawingml/2006/table">
            <a:tbl>
              <a:tblPr/>
              <a:tblGrid>
                <a:gridCol w="237781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06371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06371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6371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00811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 have already known it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It was surprising for me</a:t>
                      </a: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It was new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 want to get more information</a:t>
                      </a: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1576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Taj Mahal is in India.</a:t>
                      </a: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45729" marB="45729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It is one of the Eight Wonders of the Modern World.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The palace is made of white marble and precious stones.</a:t>
                      </a:r>
                      <a:r>
                        <a:rPr kumimoji="0" lang="ru-RU" alt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6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 marL="34448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60000"/>
                        <a:buFont typeface="Wingdings" panose="05000000000000000000" pitchFamily="2" charset="2"/>
                        <a:defRPr sz="22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 marL="671513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 marL="1023938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 marL="1341438"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marL="17986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marL="22558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marL="27130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marL="3170238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5000"/>
                        <a:buFont typeface="Wingdings" panose="05000000000000000000" pitchFamily="2" charset="2"/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0" lang="en-US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 want to get more information about history of this building.</a:t>
                      </a:r>
                      <a:r>
                        <a:rPr kumimoji="0" lang="ru-RU" alt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 </a:t>
                      </a:r>
                    </a:p>
                  </a:txBody>
                  <a:tcPr marT="45729" marB="45729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3241411" y="2988240"/>
            <a:ext cx="25891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en-US" alt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Taj Mahal</a:t>
            </a:r>
            <a:r>
              <a:rPr lang="ru-RU" altLang="ru-RU" sz="3200" b="1" dirty="0">
                <a:latin typeface="Arial" panose="020B0604020202020204" pitchFamily="34" charset="0"/>
                <a:cs typeface="Arial" panose="020B0604020202020204" pitchFamily="34" charset="0"/>
              </a:rPr>
              <a:t>».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3830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278033"/>
            <a:ext cx="7346447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i="1" smtClean="0">
                <a:latin typeface="Arial" panose="020B0604020202020204" pitchFamily="34" charset="0"/>
                <a:cs typeface="Arial" panose="020B0604020202020204" pitchFamily="34" charset="0"/>
              </a:rPr>
              <a:t>Стратегия </a:t>
            </a:r>
            <a:r>
              <a:rPr lang="ru-RU" altLang="ru-RU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altLang="ru-RU" sz="2000" b="1" i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Fishbone</a:t>
            </a:r>
            <a:r>
              <a:rPr lang="ru-RU" altLang="ru-RU" sz="20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altLang="ru-RU" sz="20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это модель постановки и решения проблемы, которая позволяет описать и попытаться решить целый круг проблем (поле проблем).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3" descr="http://festival.1september.ru/articles/622536/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11552" y="2314241"/>
            <a:ext cx="4032448" cy="1863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209881"/>
            <a:ext cx="734481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Прием</a:t>
            </a:r>
            <a:r>
              <a:rPr lang="en-US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«</a:t>
            </a: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Дискуссия</a:t>
            </a:r>
            <a:r>
              <a:rPr lang="en-US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учащимся</a:t>
            </a: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было</a:t>
            </a: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предложено</a:t>
            </a: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обсудить</a:t>
            </a: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следующий</a:t>
            </a: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вопрос</a:t>
            </a:r>
            <a:r>
              <a:rPr lang="en-US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«Where is better to live in the house or in the flat».</a:t>
            </a: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1256" y="2276872"/>
            <a:ext cx="71990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Учащиеся, овладевающие стратегией</a:t>
            </a:r>
            <a:b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altLang="ru-RU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Fishbone</a:t>
            </a: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», приобретают такие </a:t>
            </a:r>
            <a:b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altLang="ru-RU" sz="20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метапредметные</a:t>
            </a:r>
            <a:r>
              <a:rPr lang="ru-RU" alt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компетенции как</a:t>
            </a:r>
          </a:p>
          <a:p>
            <a: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altLang="ru-RU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критическое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мышление;</a:t>
            </a:r>
            <a:b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-взаимодействие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 группах;</a:t>
            </a:r>
            <a:b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-планирование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 осуществление </a:t>
            </a:r>
            <a:endParaRPr lang="ru-RU" alt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исследовательской деятельности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b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-истолкование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прочитанного и формулирование своей позиции, адекватное понимание текста;</a:t>
            </a:r>
            <a:b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-осознанное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чтение текстов вслух и про себя с извлечением необходимой информации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7251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Цели обучения иностранному языку по ФГОС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3" name="Picture 2" descr="http://languageworld9.com/wp-content/uploads/2016/04/English-courses-for-kids-North-Lond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43465" y="3933056"/>
            <a:ext cx="3800535" cy="2533690"/>
          </a:xfrm>
          <a:prstGeom prst="snip1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1443840"/>
            <a:ext cx="639045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Согласно </a:t>
            </a:r>
            <a:r>
              <a:rPr lang="ru-RU" altLang="ru-RU" sz="2400" b="1" dirty="0" smtClean="0">
                <a:latin typeface="Times New Roman" panose="02020603050405020304" pitchFamily="18" charset="0"/>
              </a:rPr>
              <a:t>образовательному стандарту основного общего образования </a:t>
            </a:r>
            <a:r>
              <a:rPr lang="ru-RU" altLang="ru-RU" sz="24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</a:rPr>
              <a:t>по иностранному языку, обучение английскому языку преследует две основные цели:</a:t>
            </a:r>
            <a:r>
              <a:rPr lang="ru-RU" altLang="ru-RU" sz="2400" b="1" dirty="0" smtClean="0">
                <a:latin typeface="Times New Roman" panose="02020603050405020304" pitchFamily="18" charset="0"/>
              </a:rPr>
              <a:t/>
            </a:r>
            <a:br>
              <a:rPr lang="ru-RU" altLang="ru-RU" sz="2400" b="1" dirty="0" smtClean="0">
                <a:latin typeface="Times New Roman" panose="02020603050405020304" pitchFamily="18" charset="0"/>
              </a:rPr>
            </a:br>
            <a:r>
              <a:rPr lang="ru-RU" altLang="ru-RU" sz="2400" b="1" dirty="0" smtClean="0">
                <a:latin typeface="Times New Roman" panose="02020603050405020304" pitchFamily="18" charset="0"/>
              </a:rPr>
              <a:t/>
            </a:r>
            <a:br>
              <a:rPr lang="ru-RU" altLang="ru-RU" sz="2400" b="1" dirty="0" smtClean="0">
                <a:latin typeface="Times New Roman" panose="02020603050405020304" pitchFamily="18" charset="0"/>
              </a:rPr>
            </a:br>
            <a:r>
              <a:rPr lang="ru-RU" altLang="ru-RU" sz="2400" b="1" dirty="0" smtClean="0">
                <a:latin typeface="Times New Roman" panose="02020603050405020304" pitchFamily="18" charset="0"/>
              </a:rPr>
              <a:t>1.Развитие иноязычной коммуникативной компетенции.</a:t>
            </a:r>
            <a:br>
              <a:rPr lang="ru-RU" altLang="ru-RU" sz="2400" b="1" dirty="0" smtClean="0">
                <a:latin typeface="Times New Roman" panose="02020603050405020304" pitchFamily="18" charset="0"/>
              </a:rPr>
            </a:br>
            <a:r>
              <a:rPr lang="ru-RU" altLang="ru-RU" sz="2400" dirty="0" smtClean="0">
                <a:latin typeface="Times New Roman" panose="02020603050405020304" pitchFamily="18" charset="0"/>
              </a:rPr>
              <a:t/>
            </a:r>
            <a:br>
              <a:rPr lang="ru-RU" altLang="ru-RU" sz="2400" dirty="0" smtClean="0">
                <a:latin typeface="Times New Roman" panose="02020603050405020304" pitchFamily="18" charset="0"/>
              </a:rPr>
            </a:br>
            <a:r>
              <a:rPr lang="ru-RU" altLang="ru-RU" sz="2400" b="1" dirty="0" smtClean="0">
                <a:latin typeface="Times New Roman" panose="02020603050405020304" pitchFamily="18" charset="0"/>
              </a:rPr>
              <a:t>2. Развитие и воспитание способности и готовности к самостоятельному и непрерывному изучению иностранного языка.</a:t>
            </a:r>
            <a:br>
              <a:rPr lang="ru-RU" altLang="ru-RU" sz="2400" b="1" dirty="0" smtClean="0">
                <a:latin typeface="Times New Roman" panose="02020603050405020304" pitchFamily="18" charset="0"/>
              </a:rPr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AutoShape 32"/>
          <p:cNvSpPr>
            <a:spLocks noChangeArrowheads="1"/>
          </p:cNvSpPr>
          <p:nvPr/>
        </p:nvSpPr>
        <p:spPr bwMode="auto">
          <a:xfrm rot="-5208230">
            <a:off x="6228556" y="2851944"/>
            <a:ext cx="2735263" cy="2447925"/>
          </a:xfrm>
          <a:prstGeom prst="flowChartExtract">
            <a:avLst/>
          </a:prstGeom>
          <a:solidFill>
            <a:schemeClr val="hlink"/>
          </a:solidFill>
          <a:ln w="38100">
            <a:solidFill>
              <a:schemeClr val="hlink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5059" name="AutoShape 19"/>
          <p:cNvSpPr>
            <a:spLocks noChangeArrowheads="1"/>
          </p:cNvSpPr>
          <p:nvPr/>
        </p:nvSpPr>
        <p:spPr bwMode="auto">
          <a:xfrm rot="2505219">
            <a:off x="938213" y="2203450"/>
            <a:ext cx="3090862" cy="3241675"/>
          </a:xfrm>
          <a:prstGeom prst="rtTriangle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827088" y="3105150"/>
            <a:ext cx="158750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sz="2400" b="1" i="1" dirty="0">
                <a:solidFill>
                  <a:schemeClr val="bg1"/>
                </a:solidFill>
                <a:latin typeface="Arial" panose="020B0604020202020204" pitchFamily="34" charset="0"/>
              </a:rPr>
              <a:t>What’s your </a:t>
            </a:r>
          </a:p>
          <a:p>
            <a:pPr algn="ctr" eaLnBrk="1" hangingPunct="1"/>
            <a:r>
              <a:rPr lang="en-US" altLang="ru-RU" sz="2400" b="1" i="1" dirty="0" err="1">
                <a:solidFill>
                  <a:schemeClr val="bg1"/>
                </a:solidFill>
                <a:latin typeface="Arial" panose="020B0604020202020204" pitchFamily="34" charset="0"/>
              </a:rPr>
              <a:t>favourite</a:t>
            </a:r>
            <a:r>
              <a:rPr lang="en-US" altLang="ru-RU" sz="2400" b="1" i="1" dirty="0">
                <a:solidFill>
                  <a:schemeClr val="bg1"/>
                </a:solidFill>
                <a:latin typeface="Arial" panose="020B0604020202020204" pitchFamily="34" charset="0"/>
              </a:rPr>
              <a:t> season?</a:t>
            </a:r>
            <a:endParaRPr lang="ru-RU" altLang="ru-RU" sz="2400" b="1" i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3059113" y="2708275"/>
            <a:ext cx="8651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 rot="-9236887">
            <a:off x="3244850" y="2662238"/>
            <a:ext cx="554038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altLang="ru-RU" sz="2400" dirty="0">
                <a:solidFill>
                  <a:srgbClr val="7030A0"/>
                </a:solidFill>
              </a:rPr>
              <a:t>winter</a:t>
            </a:r>
            <a:endParaRPr lang="ru-RU" altLang="ru-RU" sz="2400" dirty="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 rot="-3704996">
            <a:off x="3792537" y="2984501"/>
            <a:ext cx="11525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400">
                <a:solidFill>
                  <a:srgbClr val="7030A0"/>
                </a:solidFill>
                <a:latin typeface="Arial" panose="020B0604020202020204" pitchFamily="34" charset="0"/>
              </a:rPr>
              <a:t>spring</a:t>
            </a:r>
            <a:endParaRPr lang="ru-RU" altLang="ru-RU" sz="24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 rot="-3878353">
            <a:off x="4505325" y="2965450"/>
            <a:ext cx="1460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2400">
                <a:solidFill>
                  <a:srgbClr val="7030A0"/>
                </a:solidFill>
                <a:latin typeface="Arial" panose="020B0604020202020204" pitchFamily="34" charset="0"/>
              </a:rPr>
              <a:t>summer</a:t>
            </a:r>
            <a:endParaRPr lang="ru-RU" altLang="ru-RU" sz="24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 rot="-3962131">
            <a:off x="5265738" y="2867025"/>
            <a:ext cx="16383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 sz="2400">
                <a:solidFill>
                  <a:srgbClr val="7030A0"/>
                </a:solidFill>
                <a:latin typeface="Arial" panose="020B0604020202020204" pitchFamily="34" charset="0"/>
              </a:rPr>
              <a:t>au</a:t>
            </a:r>
            <a:r>
              <a:rPr lang="en-US" altLang="ru-RU">
                <a:solidFill>
                  <a:srgbClr val="7030A0"/>
                </a:solidFill>
                <a:latin typeface="Arial" panose="020B0604020202020204" pitchFamily="34" charset="0"/>
              </a:rPr>
              <a:t>tumn</a:t>
            </a:r>
            <a:endParaRPr lang="ru-RU" altLang="ru-RU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3276600" y="4005263"/>
            <a:ext cx="1582738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4140200" y="5589588"/>
            <a:ext cx="129698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45068" name="Text Box 12"/>
          <p:cNvSpPr txBox="1">
            <a:spLocks noChangeArrowheads="1"/>
          </p:cNvSpPr>
          <p:nvPr/>
        </p:nvSpPr>
        <p:spPr bwMode="auto">
          <a:xfrm rot="-1041350">
            <a:off x="2843213" y="4292600"/>
            <a:ext cx="935037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>
                <a:solidFill>
                  <a:srgbClr val="7030A0"/>
                </a:solidFill>
                <a:latin typeface="Arial" panose="020B0604020202020204" pitchFamily="34" charset="0"/>
              </a:rPr>
              <a:t>Cold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ru-RU">
                <a:solidFill>
                  <a:srgbClr val="7030A0"/>
                </a:solidFill>
                <a:latin typeface="Arial" panose="020B0604020202020204" pitchFamily="34" charset="0"/>
              </a:rPr>
              <a:t>Snowy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ru-RU">
                <a:solidFill>
                  <a:srgbClr val="7030A0"/>
                </a:solidFill>
                <a:latin typeface="Arial" panose="020B0604020202020204" pitchFamily="34" charset="0"/>
              </a:rPr>
              <a:t>Windy</a:t>
            </a:r>
            <a:endParaRPr lang="ru-RU" altLang="ru-RU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45069" name="Text Box 13"/>
          <p:cNvSpPr txBox="1">
            <a:spLocks noChangeArrowheads="1"/>
          </p:cNvSpPr>
          <p:nvPr/>
        </p:nvSpPr>
        <p:spPr bwMode="auto">
          <a:xfrm rot="-730639">
            <a:off x="3851275" y="4149725"/>
            <a:ext cx="935038" cy="119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>
                <a:solidFill>
                  <a:srgbClr val="7030A0"/>
                </a:solidFill>
                <a:latin typeface="Arial" panose="020B0604020202020204" pitchFamily="34" charset="0"/>
              </a:rPr>
              <a:t>Sunny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ru-RU">
                <a:solidFill>
                  <a:srgbClr val="7030A0"/>
                </a:solidFill>
                <a:latin typeface="Arial" panose="020B0604020202020204" pitchFamily="34" charset="0"/>
              </a:rPr>
              <a:t>Green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ru-RU">
                <a:solidFill>
                  <a:srgbClr val="7030A0"/>
                </a:solidFill>
                <a:latin typeface="Arial" panose="020B0604020202020204" pitchFamily="34" charset="0"/>
              </a:rPr>
              <a:t>Warm</a:t>
            </a:r>
            <a:endParaRPr lang="ru-RU" altLang="ru-RU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45070" name="Text Box 14"/>
          <p:cNvSpPr txBox="1">
            <a:spLocks noChangeArrowheads="1"/>
          </p:cNvSpPr>
          <p:nvPr/>
        </p:nvSpPr>
        <p:spPr bwMode="auto">
          <a:xfrm rot="-738528">
            <a:off x="4613275" y="4144963"/>
            <a:ext cx="9683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600">
                <a:solidFill>
                  <a:srgbClr val="7030A0"/>
                </a:solidFill>
                <a:latin typeface="Arial" panose="020B0604020202020204" pitchFamily="34" charset="0"/>
              </a:rPr>
              <a:t>Hot</a:t>
            </a:r>
          </a:p>
          <a:p>
            <a:pPr eaLnBrk="1" hangingPunct="1"/>
            <a:endParaRPr lang="en-US" altLang="ru-RU" sz="160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en-US" altLang="ru-RU" sz="1600">
                <a:solidFill>
                  <a:srgbClr val="7030A0"/>
                </a:solidFill>
                <a:latin typeface="Arial" panose="020B0604020202020204" pitchFamily="34" charset="0"/>
              </a:rPr>
              <a:t>Flowers</a:t>
            </a:r>
          </a:p>
          <a:p>
            <a:pPr eaLnBrk="1" hangingPunct="1"/>
            <a:endParaRPr lang="en-US" altLang="ru-RU" sz="1600">
              <a:solidFill>
                <a:srgbClr val="7030A0"/>
              </a:solidFill>
              <a:latin typeface="Arial" panose="020B0604020202020204" pitchFamily="34" charset="0"/>
            </a:endParaRPr>
          </a:p>
          <a:p>
            <a:pPr eaLnBrk="1" hangingPunct="1"/>
            <a:r>
              <a:rPr lang="en-US" altLang="ru-RU" sz="1600">
                <a:solidFill>
                  <a:srgbClr val="7030A0"/>
                </a:solidFill>
                <a:latin typeface="Arial" panose="020B0604020202020204" pitchFamily="34" charset="0"/>
              </a:rPr>
              <a:t>Holidays</a:t>
            </a:r>
            <a:endParaRPr lang="ru-RU" altLang="ru-RU" sz="1600">
              <a:solidFill>
                <a:srgbClr val="7030A0"/>
              </a:solidFill>
              <a:latin typeface="Arial" panose="020B0604020202020204" pitchFamily="34" charset="0"/>
            </a:endParaRPr>
          </a:p>
        </p:txBody>
      </p:sp>
      <p:sp>
        <p:nvSpPr>
          <p:cNvPr id="45071" name="Text Box 15"/>
          <p:cNvSpPr txBox="1">
            <a:spLocks noChangeArrowheads="1"/>
          </p:cNvSpPr>
          <p:nvPr/>
        </p:nvSpPr>
        <p:spPr bwMode="auto">
          <a:xfrm rot="-921456">
            <a:off x="5507038" y="4008438"/>
            <a:ext cx="1176337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ru-RU">
                <a:solidFill>
                  <a:srgbClr val="7030A0"/>
                </a:solidFill>
                <a:latin typeface="Arial" panose="020B0604020202020204" pitchFamily="34" charset="0"/>
              </a:rPr>
              <a:t>Rainy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ru-RU">
                <a:solidFill>
                  <a:srgbClr val="7030A0"/>
                </a:solidFill>
                <a:latin typeface="Arial" panose="020B0604020202020204" pitchFamily="34" charset="0"/>
              </a:rPr>
              <a:t>Wet</a:t>
            </a:r>
          </a:p>
          <a:p>
            <a:pPr eaLnBrk="1" hangingPunct="1">
              <a:spcBef>
                <a:spcPct val="50000"/>
              </a:spcBef>
            </a:pPr>
            <a:r>
              <a:rPr lang="en-US" altLang="ru-RU">
                <a:solidFill>
                  <a:srgbClr val="7030A0"/>
                </a:solidFill>
                <a:latin typeface="Arial" panose="020B0604020202020204" pitchFamily="34" charset="0"/>
              </a:rPr>
              <a:t>Yellow</a:t>
            </a:r>
          </a:p>
          <a:p>
            <a:pPr eaLnBrk="1" hangingPunct="1">
              <a:spcBef>
                <a:spcPct val="50000"/>
              </a:spcBef>
            </a:pPr>
            <a:endParaRPr lang="ru-RU" altLang="ru-RU">
              <a:solidFill>
                <a:srgbClr val="FFFF00"/>
              </a:solidFill>
              <a:latin typeface="Arial" panose="020B0604020202020204" pitchFamily="34" charset="0"/>
            </a:endParaRPr>
          </a:p>
        </p:txBody>
      </p:sp>
      <p:sp>
        <p:nvSpPr>
          <p:cNvPr id="45072" name="Text Box 16"/>
          <p:cNvSpPr txBox="1">
            <a:spLocks noChangeArrowheads="1"/>
          </p:cNvSpPr>
          <p:nvPr/>
        </p:nvSpPr>
        <p:spPr bwMode="auto">
          <a:xfrm>
            <a:off x="7164388" y="3141663"/>
            <a:ext cx="158432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>
              <a:latin typeface="Arial" panose="020B0604020202020204" pitchFamily="34" charset="0"/>
            </a:endParaRPr>
          </a:p>
        </p:txBody>
      </p:sp>
      <p:sp>
        <p:nvSpPr>
          <p:cNvPr id="45073" name="Text Box 17"/>
          <p:cNvSpPr txBox="1">
            <a:spLocks noChangeArrowheads="1"/>
          </p:cNvSpPr>
          <p:nvPr/>
        </p:nvSpPr>
        <p:spPr bwMode="auto">
          <a:xfrm>
            <a:off x="7235825" y="3357563"/>
            <a:ext cx="17653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en-US" altLang="ru-RU" b="1" i="1">
                <a:solidFill>
                  <a:schemeClr val="bg1"/>
                </a:solidFill>
                <a:latin typeface="Arial" panose="020B0604020202020204" pitchFamily="34" charset="0"/>
              </a:rPr>
              <a:t>My favourite</a:t>
            </a:r>
          </a:p>
          <a:p>
            <a:pPr algn="ctr" eaLnBrk="1" hangingPunct="1"/>
            <a:r>
              <a:rPr lang="en-US" altLang="ru-RU" b="1" i="1">
                <a:solidFill>
                  <a:schemeClr val="bg1"/>
                </a:solidFill>
                <a:latin typeface="Arial" panose="020B0604020202020204" pitchFamily="34" charset="0"/>
              </a:rPr>
              <a:t>season is </a:t>
            </a:r>
            <a:r>
              <a:rPr lang="en-US" altLang="ru-RU" b="1">
                <a:solidFill>
                  <a:schemeClr val="bg1"/>
                </a:solidFill>
                <a:latin typeface="Arial" panose="020B0604020202020204" pitchFamily="34" charset="0"/>
              </a:rPr>
              <a:t>summer</a:t>
            </a:r>
          </a:p>
          <a:p>
            <a:pPr algn="ctr" eaLnBrk="1" hangingPunct="1"/>
            <a:r>
              <a:rPr lang="en-US" altLang="ru-RU" b="1" i="1">
                <a:solidFill>
                  <a:schemeClr val="bg1"/>
                </a:solidFill>
                <a:latin typeface="Arial" panose="020B0604020202020204" pitchFamily="34" charset="0"/>
              </a:rPr>
              <a:t>because I like flowers.</a:t>
            </a:r>
          </a:p>
          <a:p>
            <a:pPr algn="ctr" eaLnBrk="1" hangingPunct="1"/>
            <a:endParaRPr lang="ru-RU" altLang="ru-RU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45074" name="Line 21"/>
          <p:cNvSpPr>
            <a:spLocks noChangeShapeType="1"/>
          </p:cNvSpPr>
          <p:nvPr/>
        </p:nvSpPr>
        <p:spPr bwMode="auto">
          <a:xfrm>
            <a:off x="2195513" y="4005263"/>
            <a:ext cx="4968875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75" name="Line 23"/>
          <p:cNvSpPr>
            <a:spLocks noChangeShapeType="1"/>
          </p:cNvSpPr>
          <p:nvPr/>
        </p:nvSpPr>
        <p:spPr bwMode="auto">
          <a:xfrm flipV="1">
            <a:off x="4500563" y="2565400"/>
            <a:ext cx="719137" cy="143986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76" name="Line 25"/>
          <p:cNvSpPr>
            <a:spLocks noChangeShapeType="1"/>
          </p:cNvSpPr>
          <p:nvPr/>
        </p:nvSpPr>
        <p:spPr bwMode="auto">
          <a:xfrm flipV="1">
            <a:off x="5292725" y="2565400"/>
            <a:ext cx="576263" cy="1366838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77" name="Line 26"/>
          <p:cNvSpPr>
            <a:spLocks noChangeShapeType="1"/>
          </p:cNvSpPr>
          <p:nvPr/>
        </p:nvSpPr>
        <p:spPr bwMode="auto">
          <a:xfrm flipV="1">
            <a:off x="6084888" y="2636838"/>
            <a:ext cx="576262" cy="13684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78" name="Line 27"/>
          <p:cNvSpPr>
            <a:spLocks noChangeShapeType="1"/>
          </p:cNvSpPr>
          <p:nvPr/>
        </p:nvSpPr>
        <p:spPr bwMode="auto">
          <a:xfrm flipV="1">
            <a:off x="3635375" y="2675890"/>
            <a:ext cx="647700" cy="1439863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79" name="Line 28"/>
          <p:cNvSpPr>
            <a:spLocks noChangeShapeType="1"/>
          </p:cNvSpPr>
          <p:nvPr/>
        </p:nvSpPr>
        <p:spPr bwMode="auto">
          <a:xfrm>
            <a:off x="3635375" y="4005263"/>
            <a:ext cx="431800" cy="15843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80" name="Line 29"/>
          <p:cNvSpPr>
            <a:spLocks noChangeShapeType="1"/>
          </p:cNvSpPr>
          <p:nvPr/>
        </p:nvSpPr>
        <p:spPr bwMode="auto">
          <a:xfrm>
            <a:off x="4500563" y="4005263"/>
            <a:ext cx="358775" cy="15843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81" name="Line 30"/>
          <p:cNvSpPr>
            <a:spLocks noChangeShapeType="1"/>
          </p:cNvSpPr>
          <p:nvPr/>
        </p:nvSpPr>
        <p:spPr bwMode="auto">
          <a:xfrm>
            <a:off x="5292725" y="4005263"/>
            <a:ext cx="431800" cy="15843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82" name="Line 31"/>
          <p:cNvSpPr>
            <a:spLocks noChangeShapeType="1"/>
          </p:cNvSpPr>
          <p:nvPr/>
        </p:nvSpPr>
        <p:spPr bwMode="auto">
          <a:xfrm>
            <a:off x="6084888" y="4005263"/>
            <a:ext cx="431800" cy="1439862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83" name="TextBox 28"/>
          <p:cNvSpPr txBox="1">
            <a:spLocks noChangeArrowheads="1"/>
          </p:cNvSpPr>
          <p:nvPr/>
        </p:nvSpPr>
        <p:spPr bwMode="auto">
          <a:xfrm>
            <a:off x="3203848" y="765175"/>
            <a:ext cx="3816077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8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6. </a:t>
            </a:r>
            <a:r>
              <a:rPr lang="en-US" altLang="ru-RU" sz="48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Fishbone</a:t>
            </a:r>
            <a:endParaRPr lang="ru-RU" altLang="ru-RU" sz="4800" b="1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003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199" y="428604"/>
            <a:ext cx="8147249" cy="57367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7.Прием "Кубик </a:t>
            </a:r>
            <a:r>
              <a:rPr lang="ru-RU" b="1" dirty="0" err="1">
                <a:solidFill>
                  <a:srgbClr val="C00000"/>
                </a:solidFill>
              </a:rPr>
              <a:t>Блума</a:t>
            </a:r>
            <a:r>
              <a:rPr lang="ru-RU" b="1" dirty="0">
                <a:solidFill>
                  <a:srgbClr val="C00000"/>
                </a:solidFill>
              </a:rPr>
              <a:t>" </a:t>
            </a:r>
            <a:endParaRPr lang="ru-RU" b="1" dirty="0" smtClean="0">
              <a:solidFill>
                <a:srgbClr val="C00000"/>
              </a:solidFill>
            </a:endParaRPr>
          </a:p>
          <a:p>
            <a:pPr lvl="0" algn="ctr"/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172" name="Picture 4" descr="http://900igr.net/up/datas/86349/04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455" t="23018" r="20352"/>
          <a:stretch/>
        </p:blipFill>
        <p:spPr bwMode="auto">
          <a:xfrm>
            <a:off x="2987824" y="2060848"/>
            <a:ext cx="424847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26854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9001156" cy="6500858"/>
          </a:xfrm>
        </p:spPr>
        <p:txBody>
          <a:bodyPr>
            <a:noAutofit/>
          </a:bodyPr>
          <a:lstStyle/>
          <a:p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b="1" i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Вопросы на знания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Кто, что, назови, где, когда, перечисли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i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Вопросы на понимание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Опиши, расскажи своими словами, подчеркни, объясни,  обсуди, сравни.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i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Вопросы на применение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Примени, используй, продемонстрируй, объясни, выбери, интерпретируй.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4.   </a:t>
            </a:r>
            <a:r>
              <a:rPr lang="ru-RU" sz="2800" b="1" i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Вопросы на анализ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Почему, проанализируйте, разложите, сделайте диаграмму, упростите, проведите опрос, сравните.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5.  </a:t>
            </a:r>
            <a:r>
              <a:rPr lang="ru-RU" sz="2800" b="1" i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Вопросы на синтез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Составьте, постройте, придумайте, пересмотрите, формулируйте, сделайте, спланируйте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i="1" u="sng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800" b="1" i="1" u="sng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  Вопросы на оценку</a:t>
            </a: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Оцените, сравните, что самое хорошее, кто прав, почему это самое важное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6238" y="0"/>
            <a:ext cx="7497762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7838898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</a:rPr>
              <a:t>вопросы на гранях</a:t>
            </a:r>
            <a:endParaRPr lang="ru-RU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8572560" cy="5500726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sz="3300" b="1" dirty="0">
                <a:solidFill>
                  <a:srgbClr val="C00000"/>
                </a:solidFill>
              </a:rPr>
              <a:t>Опиши. </a:t>
            </a:r>
            <a:r>
              <a:rPr lang="ru-RU" sz="3300" b="1" dirty="0"/>
              <a:t>Форму, размер, цвет, назови по имени, и т.д.</a:t>
            </a:r>
          </a:p>
          <a:p>
            <a:pPr lvl="0"/>
            <a:r>
              <a:rPr lang="ru-RU" sz="3300" b="1" dirty="0">
                <a:solidFill>
                  <a:srgbClr val="C00000"/>
                </a:solidFill>
              </a:rPr>
              <a:t>Сравни. </a:t>
            </a:r>
            <a:r>
              <a:rPr lang="ru-RU" sz="3300" b="1" dirty="0"/>
              <a:t>То есть, сравни заданный предмет или явление с подобными, укажи сходства и различия.</a:t>
            </a:r>
          </a:p>
          <a:p>
            <a:pPr lvl="0"/>
            <a:r>
              <a:rPr lang="ru-RU" sz="3300" b="1" dirty="0">
                <a:solidFill>
                  <a:srgbClr val="C00000"/>
                </a:solidFill>
              </a:rPr>
              <a:t>Назови ассоциацию. </a:t>
            </a:r>
            <a:r>
              <a:rPr lang="ru-RU" sz="3300" b="1" dirty="0"/>
              <a:t>С чем ассоциируется у тебя данный предмет, явление?</a:t>
            </a:r>
          </a:p>
          <a:p>
            <a:pPr lvl="0"/>
            <a:r>
              <a:rPr lang="ru-RU" sz="3300" b="1" dirty="0">
                <a:solidFill>
                  <a:srgbClr val="C00000"/>
                </a:solidFill>
              </a:rPr>
              <a:t>Сделай анализ. </a:t>
            </a:r>
            <a:r>
              <a:rPr lang="ru-RU" sz="3300" b="1" dirty="0"/>
              <a:t>То есть, расскажи, из чего это состоит, как сделано и пр.</a:t>
            </a:r>
          </a:p>
          <a:p>
            <a:pPr lvl="0"/>
            <a:r>
              <a:rPr lang="ru-RU" sz="3300" b="1" dirty="0">
                <a:solidFill>
                  <a:srgbClr val="C00000"/>
                </a:solidFill>
              </a:rPr>
              <a:t>Примени. </a:t>
            </a:r>
            <a:r>
              <a:rPr lang="ru-RU" sz="3300" b="1" dirty="0"/>
              <a:t>Приведи примеры использования или покажи применение.</a:t>
            </a:r>
          </a:p>
          <a:p>
            <a:pPr lvl="0"/>
            <a:r>
              <a:rPr lang="ru-RU" sz="3300" b="1" dirty="0">
                <a:solidFill>
                  <a:srgbClr val="C00000"/>
                </a:solidFill>
              </a:rPr>
              <a:t>Оцени. </a:t>
            </a:r>
            <a:r>
              <a:rPr lang="ru-RU" sz="3300" b="1" dirty="0"/>
              <a:t>То есть, укажи все "плюсы" и "минусы".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64091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86800" cy="9906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4000" b="1" dirty="0" smtClean="0"/>
              <a:t/>
            </a:r>
            <a:br>
              <a:rPr lang="ru-RU" altLang="ru-RU" sz="4000" b="1" dirty="0" smtClean="0"/>
            </a:br>
            <a:r>
              <a:rPr lang="ru-RU" altLang="ru-RU" sz="4000" b="1" dirty="0" smtClean="0">
                <a:solidFill>
                  <a:srgbClr val="C00000"/>
                </a:solidFill>
              </a:rPr>
              <a:t>«Толстый и тонкий вопросы»</a:t>
            </a:r>
            <a:r>
              <a:rPr lang="ru-RU" altLang="ru-RU" sz="4000" dirty="0" smtClean="0">
                <a:solidFill>
                  <a:srgbClr val="C00000"/>
                </a:solidFill>
              </a:rPr>
              <a:t/>
            </a:r>
            <a:br>
              <a:rPr lang="ru-RU" altLang="ru-RU" sz="4000" dirty="0" smtClean="0">
                <a:solidFill>
                  <a:srgbClr val="C00000"/>
                </a:solidFill>
              </a:rPr>
            </a:br>
            <a:endParaRPr lang="ru-RU" altLang="ru-RU" sz="4000" dirty="0" smtClean="0">
              <a:solidFill>
                <a:srgbClr val="C00000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752600"/>
            <a:ext cx="7239000" cy="4648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ru-RU" sz="1200" b="1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72830587"/>
              </p:ext>
            </p:extLst>
          </p:nvPr>
        </p:nvGraphicFramePr>
        <p:xfrm>
          <a:off x="500063" y="1196752"/>
          <a:ext cx="8215312" cy="5204048"/>
        </p:xfrm>
        <a:graphic>
          <a:graphicData uri="http://schemas.openxmlformats.org/drawingml/2006/table">
            <a:tbl>
              <a:tblPr/>
              <a:tblGrid>
                <a:gridCol w="43195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957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8134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Толстый вопрос</a:t>
                      </a:r>
                      <a:endParaRPr kumimoji="0" lang="ru-RU" sz="4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8575" marR="28575" marT="28575" marB="2857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E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6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?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Тонкий вопрос</a:t>
                      </a:r>
                      <a:endParaRPr kumimoji="0" lang="ru-RU" sz="4000" b="1" i="0" u="none" strike="noStrike" cap="none" normalizeH="0" baseline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8575" marR="28575" marT="28575" marB="28575" horzOverflow="overflow">
                    <a:lnL w="12700" cap="flat" cmpd="sng" algn="ctr">
                      <a:solidFill>
                        <a:srgbClr val="FFE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390585">
                <a:tc>
                  <a:txBody>
                    <a:bodyPr/>
                    <a:lstStyle/>
                    <a:p>
                      <a:pPr marL="0" marR="0" lvl="0" indent="17938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эту графу мы записываем те вопросы, на которые предполагается развернутый, «долгий», обстоятельный ответ. Например, «какова связь между временем года и поведением человека?»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8575" marR="28575" marT="28575" marB="28575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E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F5E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17938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D0D0D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эту графу мы записываем вопросы, на которые предполагается однозначный, «фактический» ответ. Например, «который сейчас час?».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0D0D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28575" marR="28575" marT="28575" marB="28575" horzOverflow="overflow">
                    <a:lnL w="12700" cap="flat" cmpd="sng" algn="ctr">
                      <a:solidFill>
                        <a:srgbClr val="FFEC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F5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90330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3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555166"/>
            <a:ext cx="9144000" cy="63028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16632"/>
            <a:ext cx="8686800" cy="86409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Выводы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14400"/>
            <a:ext cx="8991600" cy="516572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заключении хочется  отметить, чем шире используются  педагогом разнообразные приемы и технологии, тем лучше ученики усваивают материал, ведь еще К.Д.Ушинский сказал, что 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«Ребенок устает не от деятельности, а от односторонности и однообразия…"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Использование разнообразных коммуникативных технологий  на уроках ИЯ способствуют формированию иноязычной коммуникативной компетентности, которая направлена на практику общения.        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Применение вышеуказанных методов на уроках ИЯ  повышают мотивацию  и результативность обучения, развивают творческие способности обучающихся, способствуют формированию и развитию поликультурной языковой личности.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santalingua.ru/uploads/s/k/b/k/kbkxhako7fys/img/full_DN97ke2Q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254518"/>
            <a:ext cx="3219838" cy="1569351"/>
          </a:xfrm>
          <a:prstGeom prst="snip1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92279749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39" name="Group 6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60488581"/>
              </p:ext>
            </p:extLst>
          </p:nvPr>
        </p:nvGraphicFramePr>
        <p:xfrm>
          <a:off x="251520" y="1138892"/>
          <a:ext cx="8064895" cy="5719106"/>
        </p:xfrm>
        <a:graphic>
          <a:graphicData uri="http://schemas.openxmlformats.org/drawingml/2006/table">
            <a:tbl>
              <a:tblPr/>
              <a:tblGrid>
                <a:gridCol w="806489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841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33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541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Развивающее обучение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541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Личностно-ориентированное обучение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41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Здоровьесберегающие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технологии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541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Коммуникативное обучение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541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Проблемное обучение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541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Технология развития критического мышления</a:t>
                      </a:r>
                      <a:endParaRPr kumimoji="0" lang="ru-RU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541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Обучение в сотрудничестве (командная, групповая работа)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541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Исследовательский  метод  в обучении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541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Проектные методы обучения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541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Педагогика сотрудничества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541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Технология индивидуализации обучения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6082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Технология использования в обучении игровых методов: ролевых, деловых  и другие   видов обучающих игр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8312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kumimoji="0" lang="ru-RU" sz="16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Информационно-коммуникационные технологии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endParaRPr kumimoji="0" lang="ru-RU" sz="160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2">
                            <a:lumMod val="50000"/>
                          </a:schemeClr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86800" cy="79208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Виды образовательных технологий</a:t>
            </a:r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6080971"/>
      </p:ext>
    </p:extLst>
  </p:cSld>
  <p:clrMapOvr>
    <a:masterClrMapping/>
  </p:clrMapOvr>
  <p:transition spd="slow">
    <p:plu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247089947"/>
              </p:ext>
            </p:extLst>
          </p:nvPr>
        </p:nvGraphicFramePr>
        <p:xfrm>
          <a:off x="-108520" y="0"/>
          <a:ext cx="9001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131343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7"/>
          <p:cNvSpPr txBox="1">
            <a:spLocks noChangeArrowheads="1"/>
          </p:cNvSpPr>
          <p:nvPr/>
        </p:nvSpPr>
        <p:spPr bwMode="auto">
          <a:xfrm>
            <a:off x="395536" y="1052736"/>
            <a:ext cx="8497639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ru-RU" b="1" dirty="0" smtClean="0">
                <a:latin typeface="Times New Roman" pitchFamily="18" charset="0"/>
              </a:rPr>
              <a:t>Проект </a:t>
            </a:r>
            <a:r>
              <a:rPr lang="ru-RU" b="1" dirty="0">
                <a:latin typeface="Times New Roman" pitchFamily="18" charset="0"/>
              </a:rPr>
              <a:t>- </a:t>
            </a:r>
            <a:r>
              <a:rPr lang="ru-RU" dirty="0">
                <a:latin typeface="Times New Roman" pitchFamily="18" charset="0"/>
              </a:rPr>
              <a:t>это возможность учащимся выразить свои собственные идеи в удобной для них творчески продуманной форме: изготовление коллажей, афиш, объявлений, проведение интервью и исследований, демонстрация моделей с необходимыми </a:t>
            </a:r>
            <a:r>
              <a:rPr lang="ru-RU" dirty="0" smtClean="0">
                <a:latin typeface="Times New Roman" pitchFamily="18" charset="0"/>
              </a:rPr>
              <a:t>комментариями и др.</a:t>
            </a:r>
            <a:endParaRPr lang="ru-RU" dirty="0">
              <a:latin typeface="Times New Roman" pitchFamily="18" charset="0"/>
            </a:endParaRPr>
          </a:p>
          <a:p>
            <a:pPr algn="just">
              <a:lnSpc>
                <a:spcPct val="120000"/>
              </a:lnSpc>
            </a:pPr>
            <a:endParaRPr lang="ru-RU" dirty="0">
              <a:solidFill>
                <a:srgbClr val="003300"/>
              </a:solidFill>
              <a:latin typeface="Times New Roman" pitchFamily="18" charset="0"/>
            </a:endParaRPr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611560" y="332656"/>
            <a:ext cx="8380040" cy="72008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Метод проектов</a:t>
            </a:r>
            <a:endParaRPr lang="ru-RU" sz="3600" b="1" dirty="0">
              <a:solidFill>
                <a:srgbClr val="C00000"/>
              </a:solidFill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3" cstate="screen"/>
          <a:stretch>
            <a:fillRect/>
          </a:stretch>
        </p:blipFill>
        <p:spPr>
          <a:xfrm>
            <a:off x="6191672" y="2564904"/>
            <a:ext cx="2628800" cy="2016224"/>
          </a:xfrm>
          <a:prstGeom prst="snip1Rect">
            <a:avLst/>
          </a:prstGeom>
        </p:spPr>
      </p:pic>
      <p:pic>
        <p:nvPicPr>
          <p:cNvPr id="1026" name="Picture 2" descr="C:\Users\ПК10\Downloads\проект 4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83568" y="2564904"/>
            <a:ext cx="2376264" cy="2112235"/>
          </a:xfrm>
          <a:prstGeom prst="rect">
            <a:avLst/>
          </a:prstGeom>
          <a:noFill/>
        </p:spPr>
      </p:pic>
      <p:pic>
        <p:nvPicPr>
          <p:cNvPr id="1027" name="Picture 3" descr="C:\Users\ПК10\Downloads\проект 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47864" y="2564904"/>
            <a:ext cx="2723795" cy="2042846"/>
          </a:xfrm>
          <a:prstGeom prst="rect">
            <a:avLst/>
          </a:prstGeom>
          <a:noFill/>
        </p:spPr>
      </p:pic>
      <p:pic>
        <p:nvPicPr>
          <p:cNvPr id="1028" name="Picture 4" descr="C:\Users\ПК10\Downloads\проект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131840" y="4725144"/>
            <a:ext cx="3257754" cy="18306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180587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332656"/>
            <a:ext cx="8534400" cy="10801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ИКТ  технологии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sz="1800" dirty="0"/>
              <a:t/>
            </a:r>
            <a:br>
              <a:rPr lang="ru-RU" sz="1800" dirty="0"/>
            </a:b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3140968"/>
            <a:ext cx="8534400" cy="29851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</p:txBody>
      </p:sp>
      <p:pic>
        <p:nvPicPr>
          <p:cNvPr id="12290" name="Picture 2" descr="http://d27v8envyltg3v.cloudfront.net/tackk/6710964/1403914226903/cove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-3699792"/>
            <a:ext cx="1835696" cy="146855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908720"/>
            <a:ext cx="82912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dirty="0"/>
          </a:p>
        </p:txBody>
      </p:sp>
      <p:pic>
        <p:nvPicPr>
          <p:cNvPr id="2051" name="Picture 3" descr="C:\Users\ПК10\Downloads\img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24744"/>
            <a:ext cx="8280920" cy="54632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3570016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0"/>
            <a:ext cx="8352928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latin typeface="Monotype Corsiva" pitchFamily="66" charset="0"/>
            </a:endParaRPr>
          </a:p>
          <a:p>
            <a:pPr algn="ctr"/>
            <a:r>
              <a:rPr lang="ru-RU" sz="4000" b="1" dirty="0">
                <a:solidFill>
                  <a:srgbClr val="C00000"/>
                </a:solidFill>
              </a:rPr>
              <a:t>ИГРОВЫЕ </a:t>
            </a:r>
            <a:r>
              <a:rPr lang="ru-RU" sz="4000" b="1" dirty="0" smtClean="0">
                <a:solidFill>
                  <a:srgbClr val="C00000"/>
                </a:solidFill>
              </a:rPr>
              <a:t>ТЕХНОЛОГИИ</a:t>
            </a: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Игра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– это искра, зажигающая огонек пытливости и любознательности.  В.А. Сухомлинский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Включение учащихся в игровую  деятельность приводит к естественному желанию говорить на языке, не вызывает скуки и утомления, так как игра-это…..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xmlns="" val="1655036833"/>
              </p:ext>
            </p:extLst>
          </p:nvPr>
        </p:nvGraphicFramePr>
        <p:xfrm>
          <a:off x="474836" y="2636913"/>
          <a:ext cx="8417644" cy="36003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27705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57741"/>
            <a:ext cx="3456384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Функции игровой </a:t>
            </a:r>
            <a:endParaRPr lang="ru-RU" sz="28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</a:t>
            </a: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еятельности:</a:t>
            </a: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0B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Обучающая</a:t>
            </a:r>
            <a:br>
              <a:rPr lang="ru-RU" sz="2400" dirty="0">
                <a:solidFill>
                  <a:srgbClr val="0B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rgbClr val="0B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Воспитательная</a:t>
            </a:r>
            <a:br>
              <a:rPr lang="ru-RU" sz="2400" dirty="0">
                <a:solidFill>
                  <a:srgbClr val="0B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rgbClr val="0B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Релаксационная</a:t>
            </a:r>
            <a:br>
              <a:rPr lang="ru-RU" sz="2400" dirty="0">
                <a:solidFill>
                  <a:srgbClr val="0B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rgbClr val="0B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Развивающая</a:t>
            </a:r>
            <a:br>
              <a:rPr lang="ru-RU" sz="2400" dirty="0">
                <a:solidFill>
                  <a:srgbClr val="0B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rgbClr val="0B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Развлекательная</a:t>
            </a:r>
            <a:br>
              <a:rPr lang="ru-RU" sz="2400" dirty="0">
                <a:solidFill>
                  <a:srgbClr val="0B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rgbClr val="0B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Психологическая</a:t>
            </a:r>
            <a:br>
              <a:rPr lang="ru-RU" sz="2400" dirty="0">
                <a:solidFill>
                  <a:srgbClr val="0B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solidFill>
                  <a:srgbClr val="0B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Коммуникативная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1">
                    <a:lumMod val="75000"/>
                  </a:schemeClr>
                </a:solidFill>
              </a:rPr>
            </a:b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51920" y="404664"/>
            <a:ext cx="468052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Разновидности   игр:</a:t>
            </a:r>
            <a:r>
              <a:rPr lang="ru-RU" b="1" dirty="0">
                <a:solidFill>
                  <a:srgbClr val="C00000"/>
                </a:solidFill>
              </a:rPr>
              <a:t/>
            </a:r>
            <a:br>
              <a:rPr lang="ru-RU" b="1" dirty="0">
                <a:solidFill>
                  <a:srgbClr val="C00000"/>
                </a:solidFill>
              </a:rPr>
            </a:br>
            <a:r>
              <a:rPr lang="ru-RU" sz="2400" dirty="0" smtClean="0">
                <a:solidFill>
                  <a:srgbClr val="0B2060"/>
                </a:solidFill>
              </a:rPr>
              <a:t>Фонетические</a:t>
            </a:r>
            <a:r>
              <a:rPr lang="ru-RU" sz="2400" dirty="0">
                <a:solidFill>
                  <a:srgbClr val="0B2060"/>
                </a:solidFill>
              </a:rPr>
              <a:t/>
            </a:r>
            <a:br>
              <a:rPr lang="ru-RU" sz="2400" dirty="0">
                <a:solidFill>
                  <a:srgbClr val="0B2060"/>
                </a:solidFill>
              </a:rPr>
            </a:br>
            <a:r>
              <a:rPr lang="ru-RU" sz="2400" dirty="0">
                <a:solidFill>
                  <a:srgbClr val="0B2060"/>
                </a:solidFill>
              </a:rPr>
              <a:t>Лексические</a:t>
            </a:r>
            <a:br>
              <a:rPr lang="ru-RU" sz="2400" dirty="0">
                <a:solidFill>
                  <a:srgbClr val="0B2060"/>
                </a:solidFill>
              </a:rPr>
            </a:br>
            <a:r>
              <a:rPr lang="ru-RU" sz="2400" dirty="0">
                <a:solidFill>
                  <a:srgbClr val="0B2060"/>
                </a:solidFill>
              </a:rPr>
              <a:t>Грамматические</a:t>
            </a:r>
            <a:br>
              <a:rPr lang="ru-RU" sz="2400" dirty="0">
                <a:solidFill>
                  <a:srgbClr val="0B2060"/>
                </a:solidFill>
              </a:rPr>
            </a:br>
            <a:r>
              <a:rPr lang="ru-RU" sz="2400" dirty="0">
                <a:solidFill>
                  <a:srgbClr val="0B2060"/>
                </a:solidFill>
              </a:rPr>
              <a:t>Орфографические</a:t>
            </a:r>
            <a:br>
              <a:rPr lang="ru-RU" sz="2400" dirty="0">
                <a:solidFill>
                  <a:srgbClr val="0B2060"/>
                </a:solidFill>
              </a:rPr>
            </a:br>
            <a:r>
              <a:rPr lang="ru-RU" sz="2400" dirty="0">
                <a:solidFill>
                  <a:srgbClr val="0B2060"/>
                </a:solidFill>
              </a:rPr>
              <a:t>Ролевые</a:t>
            </a:r>
            <a:br>
              <a:rPr lang="ru-RU" sz="2400" dirty="0">
                <a:solidFill>
                  <a:srgbClr val="0B2060"/>
                </a:solidFill>
              </a:rPr>
            </a:br>
            <a:r>
              <a:rPr lang="ru-RU" sz="2400" dirty="0">
                <a:solidFill>
                  <a:srgbClr val="0B2060"/>
                </a:solidFill>
              </a:rPr>
              <a:t>Игры на развитие мышления</a:t>
            </a:r>
            <a:br>
              <a:rPr lang="ru-RU" sz="2400" dirty="0">
                <a:solidFill>
                  <a:srgbClr val="0B2060"/>
                </a:solidFill>
              </a:rPr>
            </a:br>
            <a:r>
              <a:rPr lang="ru-RU" sz="2400" dirty="0">
                <a:solidFill>
                  <a:srgbClr val="0B2060"/>
                </a:solidFill>
              </a:rPr>
              <a:t>Игры на развитие памяти и внимания</a:t>
            </a:r>
            <a:br>
              <a:rPr lang="ru-RU" sz="2400" dirty="0">
                <a:solidFill>
                  <a:srgbClr val="0B2060"/>
                </a:solidFill>
              </a:rPr>
            </a:br>
            <a:r>
              <a:rPr lang="ru-RU" sz="2400" dirty="0">
                <a:solidFill>
                  <a:srgbClr val="0B2060"/>
                </a:solidFill>
              </a:rPr>
              <a:t>Подвижные игры</a:t>
            </a:r>
            <a:br>
              <a:rPr lang="ru-RU" sz="2400" dirty="0">
                <a:solidFill>
                  <a:srgbClr val="0B2060"/>
                </a:solidFill>
              </a:rPr>
            </a:br>
            <a:r>
              <a:rPr lang="ru-RU" sz="2400" dirty="0">
                <a:solidFill>
                  <a:srgbClr val="0B2060"/>
                </a:solidFill>
              </a:rPr>
              <a:t>Игры-соревнования</a:t>
            </a:r>
            <a:br>
              <a:rPr lang="ru-RU" sz="2400" dirty="0">
                <a:solidFill>
                  <a:srgbClr val="0B2060"/>
                </a:solidFill>
              </a:rPr>
            </a:br>
            <a:r>
              <a:rPr lang="ru-RU" sz="2400" dirty="0">
                <a:solidFill>
                  <a:srgbClr val="0B2060"/>
                </a:solidFill>
              </a:rPr>
              <a:t>Настольные игры</a:t>
            </a:r>
          </a:p>
        </p:txBody>
      </p:sp>
      <p:pic>
        <p:nvPicPr>
          <p:cNvPr id="4104" name="Picture 8" descr="http://ck-school12.ucoz.ru/_ph/1/1861710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093" y="4166503"/>
            <a:ext cx="3255232" cy="2385475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englishcity.ucoz.ru/_ph/2/1878222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72200" y="908720"/>
            <a:ext cx="2506673" cy="1880005"/>
          </a:xfrm>
          <a:prstGeom prst="round2Diag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436096" y="5022490"/>
            <a:ext cx="2808312" cy="1827983"/>
          </a:xfrm>
          <a:prstGeom prst="round2Diag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2856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686800" cy="110676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Здоровьесберегающие технологии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052737"/>
            <a:ext cx="8686800" cy="36003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Данная технология направлена на сохранение и укрепление здоровья детей. Организация уроков обучения иностранному языку должна проходить с привлечением большого количества игровых моментов, двигательных упражнений.</a:t>
            </a:r>
          </a:p>
          <a:p>
            <a:pPr>
              <a:buNone/>
            </a:pP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Смена видов активности, включение игровой деятельности, стимулирование творческого отношения к теме урока, наличие соревновательных моментов повышает умственную работоспособность, познавательную активность, мотивацию к изучению языка.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24" name="Picture 4" descr="http://vgn.21308s09.edusite.ru/images/p3_dsc048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509120"/>
            <a:ext cx="3240360" cy="2155418"/>
          </a:xfrm>
          <a:prstGeom prst="snip1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i.ytimg.com/vi/kFQXlc3PJyc/hqdefault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3612" r="8127" b="16066"/>
          <a:stretch/>
        </p:blipFill>
        <p:spPr bwMode="auto">
          <a:xfrm>
            <a:off x="4680509" y="4432290"/>
            <a:ext cx="3888432" cy="2232248"/>
          </a:xfrm>
          <a:prstGeom prst="snip1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81259449"/>
      </p:ext>
    </p:extLst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C_RU-RU_GeographyContest_withmacro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057D6D0-1E69-4089-B438-91A647D1CD1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1643</TotalTime>
  <Words>1141</Words>
  <Application>Microsoft Office PowerPoint</Application>
  <PresentationFormat>Экран (4:3)</PresentationFormat>
  <Paragraphs>222</Paragraphs>
  <Slides>26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MSC_RU-RU_GeographyContest_withmacros</vt:lpstr>
      <vt:lpstr>Современные  образовательные технологии  обучения английскому языку   </vt:lpstr>
      <vt:lpstr>Цели обучения иностранному языку по ФГОС</vt:lpstr>
      <vt:lpstr>Виды образовательных технологий</vt:lpstr>
      <vt:lpstr>Слайд 4</vt:lpstr>
      <vt:lpstr>Метод проектов</vt:lpstr>
      <vt:lpstr>ИКТ  технологии  </vt:lpstr>
      <vt:lpstr>Слайд 7</vt:lpstr>
      <vt:lpstr>Слайд 8</vt:lpstr>
      <vt:lpstr>Здоровьесберегающие технологии</vt:lpstr>
      <vt:lpstr>Технология развития критического мышления</vt:lpstr>
      <vt:lpstr>По технологии «Критическое мышление» используется модульный урок, состоящий из трех этапов:</vt:lpstr>
      <vt:lpstr>Методические приемы</vt:lpstr>
      <vt:lpstr>1. Прием «Кластер»  Учащимся необходимо озвучить слова, которые у них ассоциируются со словом. </vt:lpstr>
      <vt:lpstr>Слайд 14</vt:lpstr>
      <vt:lpstr>2. Прием «Круги по воде»</vt:lpstr>
      <vt:lpstr>3. Прием  «Синквейн»</vt:lpstr>
      <vt:lpstr>4. Метод «INSERT» </vt:lpstr>
      <vt:lpstr>Слайд 18</vt:lpstr>
      <vt:lpstr>Слайд 19</vt:lpstr>
      <vt:lpstr>Слайд 20</vt:lpstr>
      <vt:lpstr>Слайд 21</vt:lpstr>
      <vt:lpstr> </vt:lpstr>
      <vt:lpstr>вопросы на гранях</vt:lpstr>
      <vt:lpstr> «Толстый и тонкий вопросы» </vt:lpstr>
      <vt:lpstr>Слайд 25</vt:lpstr>
      <vt:lpstr>Выводы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Викторина по географии</dc:subject>
  <dc:creator>Пользователь</dc:creator>
  <dc:description>Корпорация Майкрософт
Викторина по географии</dc:description>
  <cp:lastModifiedBy>МБОУ СОШ 4</cp:lastModifiedBy>
  <cp:revision>141</cp:revision>
  <dcterms:created xsi:type="dcterms:W3CDTF">2012-05-20T10:34:45Z</dcterms:created>
  <dcterms:modified xsi:type="dcterms:W3CDTF">2019-12-22T14:58:01Z</dcterms:modified>
  <cp:category>Викторина по географии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TC027022799991</vt:lpwstr>
  </property>
</Properties>
</file>