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udio/wav" Extension="wav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90" r:id="rId6"/>
    <p:sldId id="260" r:id="rId7"/>
    <p:sldId id="261" r:id="rId8"/>
    <p:sldId id="262" r:id="rId9"/>
    <p:sldId id="291" r:id="rId10"/>
    <p:sldId id="263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7" r:id="rId19"/>
    <p:sldId id="273" r:id="rId20"/>
    <p:sldId id="276" r:id="rId21"/>
    <p:sldId id="274" r:id="rId22"/>
    <p:sldId id="275" r:id="rId23"/>
    <p:sldId id="278" r:id="rId24"/>
    <p:sldId id="292" r:id="rId25"/>
    <p:sldId id="279" r:id="rId26"/>
    <p:sldId id="280" r:id="rId27"/>
    <p:sldId id="281" r:id="rId28"/>
    <p:sldId id="293" r:id="rId29"/>
    <p:sldId id="282" r:id="rId30"/>
    <p:sldId id="283" r:id="rId31"/>
    <p:sldId id="286" r:id="rId32"/>
    <p:sldId id="288" r:id="rId33"/>
    <p:sldId id="294" r:id="rId34"/>
    <p:sldId id="289" r:id="rId35"/>
    <p:sldId id="287" r:id="rId36"/>
    <p:sldId id="296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explod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explod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1" name="explod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4BAC557-7E63-471C-B8F8-36E0E7B9022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7E4B10-A08D-416A-A406-CF864D624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ndAc>
      <p:stSnd>
        <p:snd r:embed="rId13" name="explode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5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  Ученик 9Б</a:t>
            </a:r>
          </a:p>
          <a:p>
            <a:r>
              <a:rPr lang="ru-RU" dirty="0" smtClean="0"/>
              <a:t>Смирнов Владислав</a:t>
            </a:r>
          </a:p>
          <a:p>
            <a:r>
              <a:rPr lang="ru-RU" dirty="0" smtClean="0"/>
              <a:t>Научный руководитель</a:t>
            </a:r>
            <a:r>
              <a:rPr lang="en-US" dirty="0" smtClean="0"/>
              <a:t>:</a:t>
            </a:r>
          </a:p>
          <a:p>
            <a:r>
              <a:rPr lang="ru-RU" dirty="0" smtClean="0"/>
              <a:t>Парамонова Анастасия 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СТРАНЫ АЗИИ И АФРИКИ:ОСВОБОЖДЕНИЕ И ВЫБОР ПУТЕЙ РАЗВИТИЯ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Освободившиеся страны в современном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Одна из основных задач, вставших перед молодыми государствами Азии и Африки во второй половине XX в., — достижение экономической и культурной независимости. С этим связана проблема противостояние неоколониализму.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Экономическая деятельность иностранных монополий в странах Азии и Африки носит избирательный характер. Одной из острых проблем этих стран является внешний долг. Обретение независимости привело эти страны к активному участию в международном политическом и экономическом сотрудничестве.</a:t>
            </a:r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Япония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От поражения — к лидерству. Так можно назвать путь, пройденный Японией во второй половине XX в. Страна, потерпевшая разгром в войне, лишившаяся всех завоёванных ранее территорий, подвергнутая атомной бомбардировке, за несколько десятилетий превратилась в одно из ведущих государств индустриального мира.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Основой этого успеха была способность к модернизации на базе традиционных отношений.  Продукция японской промышленности стала эталоном качества.</a:t>
            </a:r>
          </a:p>
          <a:p>
            <a:r>
              <a:rPr lang="ru-RU" dirty="0" smtClean="0"/>
              <a:t>При монархической форме государства в Японии сложилась система многопартийной парламентской демократии.</a:t>
            </a:r>
          </a:p>
          <a:p>
            <a:r>
              <a:rPr lang="ru-RU" dirty="0" smtClean="0"/>
              <a:t>Внешняя политика Японии придерживалась «трёх неядерных принципов»: не иметь, не производить и не ввозить ядерное оружие. 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Пути развития стран Восточной, Юго-Восточной и Южной Азии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Китай. </a:t>
            </a:r>
          </a:p>
          <a:p>
            <a:pPr>
              <a:buNone/>
            </a:pPr>
            <a:r>
              <a:rPr lang="ru-RU" b="1" dirty="0" smtClean="0"/>
              <a:t>1 октября 1949 г.</a:t>
            </a:r>
            <a:r>
              <a:rPr lang="ru-RU" dirty="0" smtClean="0"/>
              <a:t> была провозглашена Китайская Народная Республика, которая приняла курс на построение социализма по советскому образцу. Но поднять страну из разрухи и бедности было непросто. А терпения на долгий путь у китайского лидера Мао Цзэдуна не хватало. В мае 1958 г. был провозглашён курс «трёх красных знамён».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Главной движущей силой культурной революции стала студенческая и рабочая молодёжь — оснащённые цитатниками Мао Цзэдуна </a:t>
            </a:r>
            <a:r>
              <a:rPr lang="ru-RU" dirty="0" err="1" smtClean="0"/>
              <a:t>хунвэйбины</a:t>
            </a:r>
            <a:r>
              <a:rPr lang="ru-RU" dirty="0" smtClean="0"/>
              <a:t> («красные охранники») и цзаофани («бунтари»).</a:t>
            </a:r>
            <a:endParaRPr lang="ru-RU" dirty="0"/>
          </a:p>
        </p:txBody>
      </p:sp>
      <p:pic>
        <p:nvPicPr>
          <p:cNvPr id="5" name="Содержимое 4" descr="hotlink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498848" y="1562100"/>
            <a:ext cx="2889504" cy="3657600"/>
          </a:xfr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85860"/>
            <a:ext cx="8805672" cy="5500702"/>
          </a:xfrm>
        </p:spPr>
        <p:txBody>
          <a:bodyPr>
            <a:normAutofit/>
          </a:bodyPr>
          <a:lstStyle/>
          <a:p>
            <a:r>
              <a:rPr lang="ru-RU" dirty="0" smtClean="0"/>
              <a:t>После смерти Мао Цзэдуна в 1976 году к власти пришел один из старейших деятелей компартии Дэн Сяопин, которые удалось совершить поворот в развитии страны. С 1979 г. под лозунгом                                        «социалистической                                          модернизации» в                                                                    Китае началось                                                      проведение                                                       экономических и                                                         социальных реформ,                                                                      которые принесли                                                            положительные                                                               результаты.</a:t>
            </a:r>
          </a:p>
        </p:txBody>
      </p:sp>
      <p:pic>
        <p:nvPicPr>
          <p:cNvPr id="6146" name="Picture 2" descr="D:\инфа с диска с\для презинтаций инфа\alg_deng_xiaop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000372"/>
            <a:ext cx="4433926" cy="342828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2786050" y="5143512"/>
            <a:ext cx="3571900" cy="1357322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2714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588"/>
            <a:ext cx="850392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           Вьетнам</a:t>
            </a:r>
          </a:p>
          <a:p>
            <a:pPr>
              <a:buNone/>
            </a:pPr>
            <a:r>
              <a:rPr lang="ru-RU" dirty="0" smtClean="0"/>
              <a:t>                                По 17-ой параллели</a:t>
            </a:r>
          </a:p>
          <a:p>
            <a:pPr>
              <a:buNone/>
            </a:pPr>
            <a:r>
              <a:rPr lang="ru-RU" dirty="0" smtClean="0"/>
              <a:t>Северный                          1954                        Республика</a:t>
            </a:r>
          </a:p>
          <a:p>
            <a:pPr>
              <a:buNone/>
            </a:pPr>
            <a:r>
              <a:rPr lang="ru-RU" dirty="0" smtClean="0"/>
              <a:t>Вьетнам                                                                Вьетнам</a:t>
            </a:r>
          </a:p>
          <a:p>
            <a:pPr>
              <a:buNone/>
            </a:pPr>
            <a:r>
              <a:rPr lang="ru-RU" dirty="0" smtClean="0"/>
              <a:t>(Хо </a:t>
            </a:r>
            <a:r>
              <a:rPr lang="ru-RU" dirty="0" err="1" smtClean="0"/>
              <a:t>Ши</a:t>
            </a:r>
            <a:r>
              <a:rPr lang="ru-RU" dirty="0" smtClean="0"/>
              <a:t> Мин)                  Война</a:t>
            </a:r>
          </a:p>
          <a:p>
            <a:pPr>
              <a:buNone/>
            </a:pPr>
            <a:r>
              <a:rPr lang="ru-RU" dirty="0" smtClean="0"/>
              <a:t>                             (вмешательство США)</a:t>
            </a:r>
          </a:p>
          <a:p>
            <a:pPr>
              <a:buNone/>
            </a:pPr>
            <a:r>
              <a:rPr lang="ru-RU" dirty="0" smtClean="0"/>
              <a:t>                                         1964-1973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Социалистическая </a:t>
            </a:r>
          </a:p>
          <a:p>
            <a:pPr>
              <a:buNone/>
            </a:pPr>
            <a:r>
              <a:rPr lang="ru-RU" dirty="0" smtClean="0"/>
              <a:t>                                республика Вьетнам</a:t>
            </a:r>
          </a:p>
          <a:p>
            <a:pPr>
              <a:buNone/>
            </a:pPr>
            <a:r>
              <a:rPr lang="ru-RU" dirty="0" smtClean="0"/>
              <a:t>                                                1976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214942" y="1928802"/>
            <a:ext cx="271464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1142976" y="1928802"/>
            <a:ext cx="264320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Двойная стрелка влево/вправо 21"/>
          <p:cNvSpPr/>
          <p:nvPr/>
        </p:nvSpPr>
        <p:spPr>
          <a:xfrm>
            <a:off x="2714612" y="3143248"/>
            <a:ext cx="3643338" cy="357190"/>
          </a:xfrm>
          <a:prstGeom prst="leftRightArrow">
            <a:avLst>
              <a:gd name="adj1" fmla="val 50000"/>
              <a:gd name="adj2" fmla="val 5708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углом вверх 26"/>
          <p:cNvSpPr/>
          <p:nvPr/>
        </p:nvSpPr>
        <p:spPr>
          <a:xfrm rot="5400000">
            <a:off x="642910" y="3929066"/>
            <a:ext cx="1857388" cy="2143140"/>
          </a:xfrm>
          <a:prstGeom prst="bentUpArrow">
            <a:avLst>
              <a:gd name="adj1" fmla="val 6065"/>
              <a:gd name="adj2" fmla="val 9852"/>
              <a:gd name="adj3" fmla="val 31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углом вверх 28"/>
          <p:cNvSpPr/>
          <p:nvPr/>
        </p:nvSpPr>
        <p:spPr>
          <a:xfrm rot="16200000" flipH="1">
            <a:off x="6715140" y="3929066"/>
            <a:ext cx="1857388" cy="2143140"/>
          </a:xfrm>
          <a:prstGeom prst="bentUpArrow">
            <a:avLst>
              <a:gd name="adj1" fmla="val 6065"/>
              <a:gd name="adj2" fmla="val 9852"/>
              <a:gd name="adj3" fmla="val 31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 </a:t>
            </a:r>
            <a:r>
              <a:rPr lang="ru-RU" dirty="0" err="1" smtClean="0"/>
              <a:t>Ши</a:t>
            </a:r>
            <a:r>
              <a:rPr lang="ru-RU" dirty="0" smtClean="0"/>
              <a:t> Мин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Ким </a:t>
            </a:r>
            <a:r>
              <a:rPr lang="ru-RU" dirty="0" err="1" smtClean="0"/>
              <a:t>Ен</a:t>
            </a:r>
            <a:r>
              <a:rPr lang="ru-RU" dirty="0" smtClean="0"/>
              <a:t> Сам</a:t>
            </a:r>
            <a:endParaRPr lang="ru-RU" dirty="0"/>
          </a:p>
        </p:txBody>
      </p:sp>
      <p:pic>
        <p:nvPicPr>
          <p:cNvPr id="7" name="Содержимое 6" descr="Хо-Ши-Мин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83913" y="2471738"/>
            <a:ext cx="3277199" cy="3817937"/>
          </a:xfrm>
        </p:spPr>
      </p:pic>
      <p:pic>
        <p:nvPicPr>
          <p:cNvPr id="8" name="Содержимое 7" descr="280px-Kim_Young_Sam_1996.pn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786314" y="2571744"/>
            <a:ext cx="3571900" cy="35719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786050" y="2143116"/>
            <a:ext cx="3286148" cy="1000132"/>
          </a:xfrm>
          <a:prstGeom prst="round2DiagRect">
            <a:avLst>
              <a:gd name="adj1" fmla="val 1666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о стрелками влево/вправо 8"/>
          <p:cNvSpPr/>
          <p:nvPr/>
        </p:nvSpPr>
        <p:spPr>
          <a:xfrm>
            <a:off x="3143240" y="3857628"/>
            <a:ext cx="3071834" cy="928694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3571876"/>
            <a:ext cx="235745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876"/>
            <a:ext cx="264320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473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      Корея</a:t>
            </a:r>
          </a:p>
          <a:p>
            <a:pPr>
              <a:buNone/>
            </a:pPr>
            <a:r>
              <a:rPr lang="ru-RU" dirty="0" smtClean="0"/>
              <a:t>                                              1945</a:t>
            </a:r>
          </a:p>
          <a:p>
            <a:pPr>
              <a:buNone/>
            </a:pPr>
            <a:r>
              <a:rPr lang="ru-RU" dirty="0" smtClean="0"/>
              <a:t>                              по 38-ой параллели</a:t>
            </a:r>
          </a:p>
          <a:p>
            <a:pPr>
              <a:buNone/>
            </a:pPr>
            <a:r>
              <a:rPr lang="ru-RU" dirty="0" smtClean="0"/>
              <a:t>      КНДР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(Ким Ир Сен-                                                  Республика                            </a:t>
            </a:r>
          </a:p>
          <a:p>
            <a:pPr>
              <a:buNone/>
            </a:pPr>
            <a:r>
              <a:rPr lang="ru-RU" dirty="0" smtClean="0"/>
              <a:t>учение «</a:t>
            </a:r>
            <a:r>
              <a:rPr lang="ru-RU" dirty="0" err="1" smtClean="0"/>
              <a:t>чучхе</a:t>
            </a:r>
            <a:r>
              <a:rPr lang="ru-RU" dirty="0" smtClean="0"/>
              <a:t>»)            </a:t>
            </a:r>
            <a:r>
              <a:rPr lang="ru-RU" sz="1400" dirty="0" smtClean="0"/>
              <a:t>война 1950-1953                           </a:t>
            </a:r>
            <a:r>
              <a:rPr lang="ru-RU" dirty="0" smtClean="0"/>
              <a:t>Корея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(Ким </a:t>
            </a:r>
            <a:r>
              <a:rPr lang="ru-RU" dirty="0" err="1" smtClean="0"/>
              <a:t>Ен</a:t>
            </a:r>
            <a:r>
              <a:rPr lang="ru-RU" dirty="0" smtClean="0"/>
              <a:t> Сам)</a:t>
            </a:r>
          </a:p>
          <a:p>
            <a:pPr>
              <a:buNone/>
            </a:pPr>
            <a:r>
              <a:rPr lang="ru-RU" dirty="0" smtClean="0"/>
              <a:t> (Ким </a:t>
            </a:r>
            <a:r>
              <a:rPr lang="ru-RU" dirty="0" err="1" smtClean="0"/>
              <a:t>Чен</a:t>
            </a:r>
            <a:r>
              <a:rPr lang="ru-RU" dirty="0" smtClean="0"/>
              <a:t> Ир)</a:t>
            </a:r>
            <a:endParaRPr lang="ru-RU" dirty="0"/>
          </a:p>
        </p:txBody>
      </p:sp>
      <p:sp>
        <p:nvSpPr>
          <p:cNvPr id="4" name="Стрелка углом вверх 3"/>
          <p:cNvSpPr/>
          <p:nvPr/>
        </p:nvSpPr>
        <p:spPr>
          <a:xfrm rot="10800000">
            <a:off x="1214414" y="1785926"/>
            <a:ext cx="2714644" cy="1143008"/>
          </a:xfrm>
          <a:prstGeom prst="bentUpArrow">
            <a:avLst>
              <a:gd name="adj1" fmla="val 6606"/>
              <a:gd name="adj2" fmla="val 980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углом вверх 4"/>
          <p:cNvSpPr/>
          <p:nvPr/>
        </p:nvSpPr>
        <p:spPr>
          <a:xfrm rot="10800000" flipH="1">
            <a:off x="5072066" y="1785926"/>
            <a:ext cx="2714644" cy="1214446"/>
          </a:xfrm>
          <a:prstGeom prst="bentUpArrow">
            <a:avLst>
              <a:gd name="adj1" fmla="val 6606"/>
              <a:gd name="adj2" fmla="val 980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1285852" y="4572008"/>
            <a:ext cx="571504" cy="428628"/>
          </a:xfrm>
          <a:prstGeom prst="downArrow">
            <a:avLst>
              <a:gd name="adj1" fmla="val 2538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Панорама освобождения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Пути и модели развития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Освободившиеся страны в современном мире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Япония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Пути развития стран Восточной, Юго-Восточной и Южной Азии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Афганский эксперимент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Страны арабского мира. Ближневосточный конфликт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Страны Тропической и Южной Африки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50"/>
                            </p:stCondLst>
                            <p:childTnLst>
                              <p:par>
                                <p:cTn id="2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600"/>
                            </p:stCondLst>
                            <p:childTnLst>
                              <p:par>
                                <p:cTn id="3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350"/>
                            </p:stCondLst>
                            <p:childTnLst>
                              <p:par>
                                <p:cTn id="3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300"/>
                            </p:stCondLst>
                            <p:childTnLst>
                              <p:par>
                                <p:cTn id="4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750"/>
                            </p:stCondLst>
                            <p:childTnLst>
                              <p:par>
                                <p:cTn id="4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350"/>
                            </p:stCondLst>
                            <p:childTnLst>
                              <p:par>
                                <p:cTn id="5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Ким Ир Сан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Ким </a:t>
            </a:r>
            <a:r>
              <a:rPr lang="ru-RU" dirty="0" err="1" smtClean="0"/>
              <a:t>Чен</a:t>
            </a:r>
            <a:r>
              <a:rPr lang="ru-RU" dirty="0" smtClean="0"/>
              <a:t> Ир</a:t>
            </a:r>
            <a:endParaRPr lang="ru-RU" dirty="0"/>
          </a:p>
        </p:txBody>
      </p:sp>
      <p:pic>
        <p:nvPicPr>
          <p:cNvPr id="7" name="Содержимое 6" descr="Kim_Il_Sung_Portrait-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785786" y="2357430"/>
            <a:ext cx="2643206" cy="4005020"/>
          </a:xfrm>
        </p:spPr>
      </p:pic>
      <p:pic>
        <p:nvPicPr>
          <p:cNvPr id="8" name="Содержимое 7" descr="загруженное (1)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429256" y="2319001"/>
            <a:ext cx="2714644" cy="4027706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Индия. Курс Неру.</a:t>
            </a:r>
            <a:r>
              <a:rPr lang="ru-RU" dirty="0" smtClean="0"/>
              <a:t> </a:t>
            </a:r>
            <a:r>
              <a:rPr lang="ru-RU" b="1" dirty="0" smtClean="0"/>
              <a:t>15 августа 1947 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Над Красным фортом в Дели был поднят флаг независимой Индии. </a:t>
            </a:r>
            <a:r>
              <a:rPr lang="ru-RU" dirty="0" err="1" smtClean="0"/>
              <a:t>Джавахарлал</a:t>
            </a:r>
            <a:r>
              <a:rPr lang="ru-RU" dirty="0" smtClean="0"/>
              <a:t> Неру в течение 17 лет был главой правительства Индии. Его дело продолжили дочь </a:t>
            </a:r>
            <a:r>
              <a:rPr lang="ru-RU" dirty="0" err="1" smtClean="0"/>
              <a:t>Индира</a:t>
            </a:r>
            <a:r>
              <a:rPr lang="ru-RU" dirty="0" smtClean="0"/>
              <a:t> Ганди и внук </a:t>
            </a:r>
            <a:r>
              <a:rPr lang="ru-RU" dirty="0" err="1" smtClean="0"/>
              <a:t>Раджив</a:t>
            </a:r>
            <a:r>
              <a:rPr lang="ru-RU" dirty="0" smtClean="0"/>
              <a:t> Ганди, возглавлявшие правительство страны в 1960—1980-е годы. В 1980-е годы в Индии стали активизироваться националистические и сепаратистские движения. От рук террористов погибли И. Ганди (1984) и    Р. Ганди убит в 1991 г.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Индира</a:t>
            </a:r>
            <a:r>
              <a:rPr lang="ru-RU" dirty="0"/>
              <a:t> Ганди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86314" y="1500174"/>
            <a:ext cx="4041775" cy="731520"/>
          </a:xfrm>
        </p:spPr>
        <p:txBody>
          <a:bodyPr/>
          <a:lstStyle/>
          <a:p>
            <a:r>
              <a:rPr lang="ru-RU" dirty="0" err="1" smtClean="0"/>
              <a:t>Раджив</a:t>
            </a:r>
            <a:r>
              <a:rPr lang="ru-RU" dirty="0" smtClean="0"/>
              <a:t> Ганди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47715244_rajivgandhiaskmea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357430"/>
            <a:ext cx="3553968" cy="4000528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5293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indira-gandi-4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714348" y="2428868"/>
            <a:ext cx="2900275" cy="3821112"/>
          </a:xfr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Афганский эксперимент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503920" cy="5357818"/>
          </a:xfrm>
        </p:spPr>
        <p:txBody>
          <a:bodyPr>
            <a:normAutofit/>
          </a:bodyPr>
          <a:lstStyle/>
          <a:p>
            <a:r>
              <a:rPr lang="ru-RU" dirty="0" smtClean="0"/>
              <a:t>Народно-демократическая партия Афганистана (НДПА), пришла к власти в 1978 г. Соперничество партийных группировок привело в  1979 г. к политическому перевороту. Лидер НДПА,  Н. </a:t>
            </a:r>
            <a:r>
              <a:rPr lang="ru-RU" dirty="0" err="1" smtClean="0"/>
              <a:t>Тараки</a:t>
            </a:r>
            <a:r>
              <a:rPr lang="ru-RU" dirty="0" smtClean="0"/>
              <a:t>, был свергнут своим соратником X. Амином, а затем убит.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Советское руководство решило вмешаться в ход событий. В декабре 1979 г. в  Афганистан вошли советские воинские части. Во время штурма президентского дворца Амин был убит. Главой  государства стал Б. </a:t>
            </a:r>
            <a:r>
              <a:rPr lang="ru-RU" dirty="0" err="1" smtClean="0"/>
              <a:t>Кармаль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Оппозиционные силы начали  борьбу против власти. Создавались вооружённые отряды </a:t>
            </a:r>
            <a:r>
              <a:rPr lang="ru-RU" i="1" dirty="0" smtClean="0"/>
              <a:t>моджахедов</a:t>
            </a:r>
            <a:r>
              <a:rPr lang="ru-RU" dirty="0" smtClean="0"/>
              <a:t> (борцов за веру) - более 100 лагерей и учебных центров. В 1987 г. новым президентом страны стал </a:t>
            </a:r>
            <a:r>
              <a:rPr lang="ru-RU" dirty="0" err="1" smtClean="0"/>
              <a:t>Наджибулла</a:t>
            </a:r>
            <a:r>
              <a:rPr lang="ru-RU" dirty="0" smtClean="0"/>
              <a:t>. Советские войска к 15 февраля 1989 г. были выведены из Афганистана.</a:t>
            </a:r>
            <a:endParaRPr lang="ru-RU" dirty="0"/>
          </a:p>
        </p:txBody>
      </p:sp>
      <p:pic>
        <p:nvPicPr>
          <p:cNvPr id="4" name="Рисунок 3" descr="1385685866_sovetskie_voyska_vihodyat_iz_afganista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4119568"/>
            <a:ext cx="6215074" cy="2738432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1992 г.  отряды моджахедов захватили Кабул.   Страна была провозглашена исламским государством с Б. </a:t>
            </a:r>
            <a:r>
              <a:rPr lang="ru-RU" dirty="0" err="1" smtClean="0"/>
              <a:t>Раббани</a:t>
            </a:r>
            <a:r>
              <a:rPr lang="ru-RU" dirty="0" smtClean="0"/>
              <a:t> во главе. В 1995 г. в борьбу включилось исламское движение «Талибан».  Его организаторы </a:t>
            </a:r>
            <a:r>
              <a:rPr lang="ru-RU" i="1" dirty="0" smtClean="0"/>
              <a:t>талибы</a:t>
            </a:r>
            <a:r>
              <a:rPr lang="ru-RU" dirty="0" smtClean="0"/>
              <a:t>  («учащиеся») — бывшие студенты духовных училищ в сентябре 1996 г. захватили Кабул.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5500702"/>
          </a:xfrm>
        </p:spPr>
        <p:txBody>
          <a:bodyPr>
            <a:normAutofit/>
          </a:bodyPr>
          <a:lstStyle/>
          <a:p>
            <a:r>
              <a:rPr lang="ru-RU" dirty="0" smtClean="0"/>
              <a:t> . Осенью 2001 г. после отказа правительства  талибов выдать США У. </a:t>
            </a:r>
            <a:r>
              <a:rPr lang="ru-RU" dirty="0" err="1" smtClean="0"/>
              <a:t>бен</a:t>
            </a:r>
            <a:r>
              <a:rPr lang="ru-RU" dirty="0" smtClean="0"/>
              <a:t> </a:t>
            </a:r>
            <a:r>
              <a:rPr lang="ru-RU" dirty="0" err="1" smtClean="0"/>
              <a:t>Ладена</a:t>
            </a:r>
            <a:r>
              <a:rPr lang="ru-RU" dirty="0" smtClean="0"/>
              <a:t>, организовавшего теракты в Нью-Йорке и Вашингтоне, в Афганистане была проведена военная операция с целью смещения правительства. Талибы покинули Кабул.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2004 г. был избран новый президент страны. Однако гражданское противостояние продолжается. События в Афганистане можно назвать «войной без конца и победителей»</a:t>
            </a:r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Страны арабского мира. Ближневосточный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Волна освободительного движения в 1950-1960-е годы привела в одних случаях к свержению монархии , в других – к установлению парламентских республик.</a:t>
            </a:r>
          </a:p>
          <a:p>
            <a:r>
              <a:rPr lang="ru-RU" dirty="0" smtClean="0"/>
              <a:t>Египет – сменилось три лидера: Г.А.Насер (1954-1970), </a:t>
            </a:r>
            <a:r>
              <a:rPr lang="ru-RU" dirty="0" err="1" smtClean="0"/>
              <a:t>А.Садат</a:t>
            </a:r>
            <a:r>
              <a:rPr lang="ru-RU" dirty="0" smtClean="0"/>
              <a:t> (1970-1981), </a:t>
            </a:r>
            <a:r>
              <a:rPr lang="ru-RU" dirty="0" err="1" smtClean="0"/>
              <a:t>М.Х.Мубарак</a:t>
            </a:r>
            <a:r>
              <a:rPr lang="ru-RU" dirty="0" smtClean="0"/>
              <a:t> (1981-2011)</a:t>
            </a:r>
          </a:p>
          <a:p>
            <a:r>
              <a:rPr lang="ru-RU" dirty="0" smtClean="0"/>
              <a:t>Ирак – партия ПАСВ, 1979г.-С.Хусейн, диктаторский режим которого  привел  к войне с Ираном. 2003 г. -режим Хусейна свергнут.</a:t>
            </a:r>
          </a:p>
          <a:p>
            <a:r>
              <a:rPr lang="ru-RU" dirty="0" smtClean="0"/>
              <a:t>Алжир -  курс на построение социализма в рамках национальных ценностей и ислама.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Можете ли вы назвать определяющие черты лидеров стран Азии и Африки в ХХ в.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Ближневосточный  конфликт</a:t>
            </a:r>
            <a:endParaRPr lang="ru-RU" dirty="0"/>
          </a:p>
        </p:txBody>
      </p:sp>
      <p:pic>
        <p:nvPicPr>
          <p:cNvPr id="6" name="Содержимое 5" descr="2313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857224" y="1428736"/>
            <a:ext cx="7500989" cy="5012680"/>
          </a:xfr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17859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Большинство народов Тропической и Южной Африка обрели независимость в 1960-1970-е гг.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285860"/>
            <a:ext cx="4041775" cy="1071570"/>
          </a:xfrm>
        </p:spPr>
        <p:txBody>
          <a:bodyPr/>
          <a:lstStyle/>
          <a:p>
            <a:r>
              <a:rPr lang="ru-RU" dirty="0" smtClean="0"/>
              <a:t>Президент Анголы – </a:t>
            </a:r>
            <a:r>
              <a:rPr lang="ru-RU" dirty="0" err="1" smtClean="0"/>
              <a:t>Жозе</a:t>
            </a:r>
            <a:r>
              <a:rPr lang="ru-RU" dirty="0" smtClean="0"/>
              <a:t>  Эдуарду душ </a:t>
            </a:r>
            <a:r>
              <a:rPr lang="ru-RU" dirty="0" err="1" smtClean="0"/>
              <a:t>Сантуш</a:t>
            </a:r>
            <a:endParaRPr lang="ru-RU" dirty="0"/>
          </a:p>
        </p:txBody>
      </p:sp>
      <p:pic>
        <p:nvPicPr>
          <p:cNvPr id="8" name="Содержимое 7" descr="aoaf.gif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11401" y="1278176"/>
            <a:ext cx="4360599" cy="5436972"/>
          </a:xfrm>
        </p:spPr>
      </p:pic>
      <p:pic>
        <p:nvPicPr>
          <p:cNvPr id="7" name="Содержимое 6" descr="200px-José_Eduardo_dos_Santos_2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429256" y="2296327"/>
            <a:ext cx="2928958" cy="4393437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Южно-Африканская Республика – </a:t>
            </a:r>
            <a:r>
              <a:rPr lang="ru-RU" dirty="0" err="1" smtClean="0"/>
              <a:t>многорасовое</a:t>
            </a:r>
            <a:r>
              <a:rPr lang="ru-RU" dirty="0" smtClean="0"/>
              <a:t> государство, в котором наряду с коренным африканским население живут потомки белых европейских поселенцев и выходцев из Азии. 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Большую роль в ослаблении, а затем отмене системы апартеида и демократизации политической жизни сыграл Фредерик </a:t>
            </a:r>
            <a:r>
              <a:rPr lang="ru-RU" dirty="0" err="1" smtClean="0"/>
              <a:t>Виллем</a:t>
            </a:r>
            <a:r>
              <a:rPr lang="ru-RU" dirty="0" smtClean="0"/>
              <a:t> де Клерк, ставший президентом страны в 1989 г.</a:t>
            </a:r>
          </a:p>
          <a:p>
            <a:endParaRPr lang="ru-RU" dirty="0"/>
          </a:p>
        </p:txBody>
      </p:sp>
      <p:pic>
        <p:nvPicPr>
          <p:cNvPr id="4" name="Рисунок 3" descr="1002221_A0006E5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3643314"/>
            <a:ext cx="5286414" cy="3214686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1994 г. В ЮАР состоялись первые в ее истории свободные президентские выборы. На них победил лидер наиболее влиятельной  партии - Африканский национальный конгресс (АНК) – </a:t>
            </a:r>
            <a:r>
              <a:rPr lang="ru-RU" dirty="0" err="1" smtClean="0"/>
              <a:t>Н.Мандела</a:t>
            </a:r>
            <a:r>
              <a:rPr lang="ru-RU" dirty="0" smtClean="0"/>
              <a:t>, возглавлявший страну с 1994 по 1999гг. </a:t>
            </a:r>
            <a:r>
              <a:rPr lang="ru-RU" dirty="0" err="1" smtClean="0"/>
              <a:t>Н.Мандела</a:t>
            </a:r>
            <a:r>
              <a:rPr lang="ru-RU" dirty="0" smtClean="0"/>
              <a:t> умер в 2013 г.</a:t>
            </a:r>
            <a:endParaRPr lang="ru-RU" dirty="0"/>
          </a:p>
        </p:txBody>
      </p:sp>
      <p:pic>
        <p:nvPicPr>
          <p:cNvPr id="4" name="Рисунок 3" descr="загруженное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5" y="3626082"/>
            <a:ext cx="2928926" cy="323191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86314" y="1500174"/>
            <a:ext cx="4041775" cy="731520"/>
          </a:xfrm>
        </p:spPr>
        <p:txBody>
          <a:bodyPr/>
          <a:lstStyle/>
          <a:p>
            <a:r>
              <a:rPr lang="ru-RU" dirty="0" smtClean="0"/>
              <a:t>Президент ЮАР – </a:t>
            </a:r>
            <a:r>
              <a:rPr lang="ru-RU" dirty="0" err="1" smtClean="0"/>
              <a:t>Джейкоб</a:t>
            </a:r>
            <a:r>
              <a:rPr lang="ru-RU" dirty="0" smtClean="0"/>
              <a:t> </a:t>
            </a:r>
            <a:r>
              <a:rPr lang="ru-RU" dirty="0" err="1" smtClean="0"/>
              <a:t>Зума</a:t>
            </a:r>
            <a:r>
              <a:rPr lang="ru-RU" dirty="0" smtClean="0"/>
              <a:t>  с 2009 г.</a:t>
            </a:r>
            <a:endParaRPr lang="ru-RU" dirty="0"/>
          </a:p>
        </p:txBody>
      </p:sp>
      <p:pic>
        <p:nvPicPr>
          <p:cNvPr id="7" name="Содержимое 6" descr="img2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157774" y="2750681"/>
            <a:ext cx="4342788" cy="3250087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загруженное (2)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357818" y="2357430"/>
            <a:ext cx="2714644" cy="4258265"/>
          </a:xfr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1000" b="1" i="1" dirty="0" smtClean="0"/>
              <a:t>     </a:t>
            </a:r>
            <a:r>
              <a:rPr lang="ru-RU" sz="11000" b="1" i="1" dirty="0" smtClean="0"/>
              <a:t>Спасибо за внимание!!!</a:t>
            </a:r>
            <a:endParaRPr lang="ru-RU" sz="11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Панорама освобождения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результате крушения колониальных империй появилось несколько десятков независимых государств Азии и Африки. Процесс освобождения был напряженным и драматичным. </a:t>
            </a:r>
            <a:endParaRPr lang="ru-RU" dirty="0"/>
          </a:p>
        </p:txBody>
      </p:sp>
      <p:pic>
        <p:nvPicPr>
          <p:cNvPr id="1026" name="Picture 2" descr="D:\инфа с диска с\для презинтаций инфа\1385685886_osvobozhdenie_narodov_afriki_1945-199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215074" y="3643314"/>
            <a:ext cx="2786082" cy="304032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движении за независимость участвовали массы людей, выдвинулись яркие и самобытные лидеры, такие как  Дж. Неру в Индии, К. </a:t>
            </a:r>
            <a:r>
              <a:rPr lang="ru-RU" dirty="0" err="1" smtClean="0"/>
              <a:t>Нкрума</a:t>
            </a:r>
            <a:r>
              <a:rPr lang="ru-RU" dirty="0" smtClean="0"/>
              <a:t> в Республике Гана, Л.С. </a:t>
            </a:r>
            <a:r>
              <a:rPr lang="ru-RU" dirty="0" err="1" smtClean="0"/>
              <a:t>Сенгор</a:t>
            </a:r>
            <a:r>
              <a:rPr lang="ru-RU" dirty="0" smtClean="0"/>
              <a:t> в Сенегале, А.А. </a:t>
            </a:r>
            <a:r>
              <a:rPr lang="ru-RU" dirty="0" err="1" smtClean="0"/>
              <a:t>Нето</a:t>
            </a:r>
            <a:r>
              <a:rPr lang="ru-RU" dirty="0" smtClean="0"/>
              <a:t> в Анголе и многие другие.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Дж. Неру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Л.С. </a:t>
            </a:r>
            <a:r>
              <a:rPr lang="ru-RU" dirty="0" err="1" smtClean="0"/>
              <a:t>Сенгор</a:t>
            </a:r>
            <a:endParaRPr lang="ru-RU" dirty="0"/>
          </a:p>
        </p:txBody>
      </p:sp>
      <p:pic>
        <p:nvPicPr>
          <p:cNvPr id="7" name="Содержимое 6" descr="jawaharlal-nehru-1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14282" y="2786058"/>
            <a:ext cx="4214842" cy="3071834"/>
          </a:xfrm>
        </p:spPr>
      </p:pic>
      <p:pic>
        <p:nvPicPr>
          <p:cNvPr id="8" name="Содержимое 7" descr="82395-i010-001-276269602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911850" y="3112294"/>
            <a:ext cx="1816100" cy="2540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Нкрума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А.А. </a:t>
            </a:r>
            <a:r>
              <a:rPr lang="ru-RU" dirty="0" err="1" smtClean="0"/>
              <a:t>Нето</a:t>
            </a:r>
            <a:endParaRPr lang="ru-RU" dirty="0"/>
          </a:p>
        </p:txBody>
      </p:sp>
      <p:pic>
        <p:nvPicPr>
          <p:cNvPr id="7" name="Содержимое 6" descr="1006467_6467_201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1090773" y="2471738"/>
            <a:ext cx="2463478" cy="3817937"/>
          </a:xfrm>
        </p:spPr>
      </p:pic>
      <p:pic>
        <p:nvPicPr>
          <p:cNvPr id="8" name="Содержимое 7" descr="Angola-neto_2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629275" y="2739231"/>
            <a:ext cx="2381250" cy="3286125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Пути и модели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Выбор пути- капиталистический или социалистический. Большая часть молодых государств сохранила «капиталистическую ориентацию», унаследованную от бывших метрополий. Социалистическая ориентация принималась меньшим числом освободившихся стран (Алжир, Сирия, Ангола, Афганистан, Эфиопия).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Собственный путь развития выбрали Иран, в котором утвердилась «исламское государство», и Ливия.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626</TotalTime>
  <Words>837</Words>
  <Application>Microsoft Office PowerPoint</Application>
  <PresentationFormat>Экран (4:3)</PresentationFormat>
  <Paragraphs>86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Официальная</vt:lpstr>
      <vt:lpstr>СТРАНЫ АЗИИ И АФРИКИ:ОСВОБОЖДЕНИЕ И ВЫБОР ПУТЕЙ РАЗВИТИЯ</vt:lpstr>
      <vt:lpstr>План</vt:lpstr>
      <vt:lpstr>Вопрос</vt:lpstr>
      <vt:lpstr>Панорама освобождения</vt:lpstr>
      <vt:lpstr>Презентация PowerPoint</vt:lpstr>
      <vt:lpstr>Презентация PowerPoint</vt:lpstr>
      <vt:lpstr>Презентация PowerPoint</vt:lpstr>
      <vt:lpstr>Пути и модели развития</vt:lpstr>
      <vt:lpstr>Презентация PowerPoint</vt:lpstr>
      <vt:lpstr>Освободившиеся страны в современном мире</vt:lpstr>
      <vt:lpstr>Презентация PowerPoint</vt:lpstr>
      <vt:lpstr>Япония</vt:lpstr>
      <vt:lpstr>Презентация PowerPoint</vt:lpstr>
      <vt:lpstr>Пути развития стран Восточной, Юго-Восточной и Южной Азии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Индия. Курс Неру. 15 августа 1947 г.</vt:lpstr>
      <vt:lpstr>Презентация PowerPoint</vt:lpstr>
      <vt:lpstr>Афганский эксперимент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Страны арабского мира. Ближневосточный конфликт</vt:lpstr>
      <vt:lpstr>Ближневосточный  конфликт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АЗИИ И АВРУКИ:ОСВОБОЖДЕНИЕ И ВЫБОР ПУТЕЙ РАЗВИТИЯ</dc:title>
  <dc:creator>Валерий</dc:creator>
  <cp:lastModifiedBy>Win8</cp:lastModifiedBy>
  <cp:revision>65</cp:revision>
  <dcterms:created xsi:type="dcterms:W3CDTF">2014-10-28T15:31:25Z</dcterms:created>
  <dcterms:modified xsi:type="dcterms:W3CDTF">2015-01-07T17:25:58Z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576824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