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7" r:id="rId3"/>
    <p:sldId id="268" r:id="rId4"/>
    <p:sldId id="279" r:id="rId5"/>
    <p:sldId id="280" r:id="rId6"/>
    <p:sldId id="257" r:id="rId7"/>
    <p:sldId id="259" r:id="rId8"/>
    <p:sldId id="281" r:id="rId9"/>
    <p:sldId id="260" r:id="rId10"/>
    <p:sldId id="261" r:id="rId11"/>
    <p:sldId id="262" r:id="rId12"/>
    <p:sldId id="263" r:id="rId13"/>
    <p:sldId id="264" r:id="rId14"/>
    <p:sldId id="270" r:id="rId15"/>
    <p:sldId id="274" r:id="rId16"/>
    <p:sldId id="271" r:id="rId17"/>
    <p:sldId id="276" r:id="rId18"/>
    <p:sldId id="278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74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thereader.ru/nezhnoe-derevce-iz-vatnykh-diskov.html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28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4008" y="3933056"/>
            <a:ext cx="4176464" cy="2016224"/>
          </a:xfrm>
        </p:spPr>
        <p:txBody>
          <a:bodyPr>
            <a:normAutofit lnSpcReduction="10000"/>
          </a:bodyPr>
          <a:lstStyle/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Выполнила ученица 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8«Б» класса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МБОУ «СОШ с. Красный Яр»</a:t>
            </a:r>
          </a:p>
          <a:p>
            <a:pPr algn="r"/>
            <a:r>
              <a:rPr lang="ru-RU" sz="1800" b="1" dirty="0" err="1" smtClean="0">
                <a:solidFill>
                  <a:schemeClr val="tx1"/>
                </a:solidFill>
              </a:rPr>
              <a:t>Кинева</a:t>
            </a:r>
            <a:r>
              <a:rPr lang="ru-RU" sz="1800" b="1" dirty="0" smtClean="0">
                <a:solidFill>
                  <a:schemeClr val="tx1"/>
                </a:solidFill>
              </a:rPr>
              <a:t> Анастасия</a:t>
            </a:r>
          </a:p>
          <a:p>
            <a:pPr algn="r"/>
            <a:r>
              <a:rPr lang="ru-RU" sz="1800" b="1" dirty="0" smtClean="0">
                <a:solidFill>
                  <a:schemeClr val="tx1"/>
                </a:solidFill>
              </a:rPr>
              <a:t>Руководитель: </a:t>
            </a:r>
            <a:r>
              <a:rPr lang="ru-RU" sz="1800" b="1" dirty="0" err="1" smtClean="0">
                <a:solidFill>
                  <a:schemeClr val="tx1"/>
                </a:solidFill>
              </a:rPr>
              <a:t>Калинко</a:t>
            </a:r>
            <a:r>
              <a:rPr lang="ru-RU" sz="1800" b="1" dirty="0" smtClean="0">
                <a:solidFill>
                  <a:schemeClr val="tx1"/>
                </a:solidFill>
              </a:rPr>
              <a:t> Мария Александровна</a:t>
            </a:r>
          </a:p>
          <a:p>
            <a:pPr algn="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Творческий проект</a:t>
            </a:r>
            <a:br>
              <a:rPr lang="ru-RU" sz="3600" b="1" i="1" dirty="0" smtClean="0">
                <a:solidFill>
                  <a:srgbClr val="FF0000"/>
                </a:solidFill>
                <a:latin typeface="+mn-lt"/>
              </a:rPr>
            </a:br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 «</a:t>
            </a:r>
            <a:r>
              <a:rPr lang="ru-RU" sz="2700" b="1" i="1" dirty="0" smtClean="0">
                <a:solidFill>
                  <a:srgbClr val="FF0000"/>
                </a:solidFill>
              </a:rPr>
              <a:t>ДЕРЕВО СЧАСТЬЯ В ТЕХНИКЕ ТОПИАРИЙ</a:t>
            </a:r>
            <a:r>
              <a:rPr lang="ru-RU" sz="2700" b="1" i="1" dirty="0" smtClean="0">
                <a:solidFill>
                  <a:srgbClr val="FF0000"/>
                </a:solidFill>
                <a:latin typeface="+mn-lt"/>
              </a:rPr>
              <a:t>».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188640"/>
            <a:ext cx="71287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Муниципальное бюджетное общеобразовательное учреждение</a:t>
            </a:r>
            <a:endParaRPr lang="ru-RU" dirty="0"/>
          </a:p>
          <a:p>
            <a:pPr algn="ctr"/>
            <a:r>
              <a:rPr lang="ru-RU" b="1" dirty="0"/>
              <a:t>«Средняя общеобразовательная школа  с. Красный Яр»</a:t>
            </a:r>
            <a:endParaRPr lang="ru-RU" dirty="0"/>
          </a:p>
          <a:p>
            <a:pPr algn="ctr"/>
            <a:r>
              <a:rPr lang="ru-RU" b="1" dirty="0" err="1"/>
              <a:t>Энгельсского</a:t>
            </a:r>
            <a:r>
              <a:rPr lang="ru-RU" b="1" dirty="0"/>
              <a:t> муниципального района </a:t>
            </a:r>
            <a:endParaRPr lang="ru-RU" dirty="0"/>
          </a:p>
          <a:p>
            <a:pPr algn="ctr"/>
            <a:r>
              <a:rPr lang="ru-RU" b="1" dirty="0"/>
              <a:t>Саратовской области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33840" y="5949280"/>
            <a:ext cx="10763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2018 </a:t>
            </a:r>
            <a:r>
              <a:rPr lang="ru-RU" dirty="0"/>
              <a:t>год.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2289" name="Picture 1" descr="20181011_2245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57290" y="2857496"/>
            <a:ext cx="2428892" cy="324914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941168"/>
            <a:ext cx="8100899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Далее изготовим розы</a:t>
            </a:r>
            <a:endParaRPr lang="ru-RU" sz="3200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6145" name="Picture 1" descr="20181012_2239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571480"/>
            <a:ext cx="224660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20181012_22395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571480"/>
            <a:ext cx="2229886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20181012_22401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15074" y="571480"/>
            <a:ext cx="2286016" cy="1645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20181012_22440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2643182"/>
            <a:ext cx="2286016" cy="1763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20181012_22442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28992" y="2643182"/>
            <a:ext cx="2322889" cy="1714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6" descr="20181012_23011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15140" y="2571744"/>
            <a:ext cx="1643074" cy="1801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82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286388"/>
            <a:ext cx="77724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Обклеиваем шар цветами.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3" name="Picture 3" descr="20181012_2301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86116" y="571480"/>
            <a:ext cx="2786082" cy="4295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349" y="0"/>
            <a:ext cx="913828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500570"/>
            <a:ext cx="7772400" cy="100013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</a:rPr>
              <a:t>Оформляем ствол атласной лентой. 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Основу обматываем лентой и фиксируем ее.</a:t>
            </a:r>
            <a:endParaRPr lang="ru-RU" sz="4400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097" name="Picture 1" descr="20181012_2249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099" y="1000108"/>
            <a:ext cx="295277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20181012_2258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1000107"/>
            <a:ext cx="2928958" cy="2312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060" cy="6869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357694"/>
            <a:ext cx="8501122" cy="500066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Оформляем горшочек декоративной бумагой и кружевом.</a:t>
            </a:r>
            <a:endParaRPr lang="ru-RU" sz="2400" dirty="0">
              <a:solidFill>
                <a:srgbClr val="FF0000"/>
              </a:solidFill>
            </a:endParaRPr>
          </a:p>
        </p:txBody>
      </p:sp>
      <p:pic>
        <p:nvPicPr>
          <p:cNvPr id="3073" name="Picture 1" descr="20181012_2245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3" y="1071546"/>
            <a:ext cx="3178991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20181012_22475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1142984"/>
            <a:ext cx="3227870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5813" y="0"/>
            <a:ext cx="916981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4638"/>
            <a:ext cx="8147248" cy="99412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>
                <a:solidFill>
                  <a:schemeClr val="tx1"/>
                </a:solidFill>
              </a:rPr>
              <a:t/>
            </a:r>
            <a:br>
              <a:rPr lang="ru-RU" dirty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42910" y="5643578"/>
            <a:ext cx="7484368" cy="654912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11200" dirty="0" smtClean="0">
                <a:solidFill>
                  <a:srgbClr val="FF0000"/>
                </a:solidFill>
              </a:rPr>
              <a:t>Фиксируем ствол</a:t>
            </a:r>
          </a:p>
          <a:p>
            <a:endParaRPr lang="ru-RU" dirty="0"/>
          </a:p>
        </p:txBody>
      </p:sp>
      <p:pic>
        <p:nvPicPr>
          <p:cNvPr id="2050" name="Picture 2" descr="20181012_23055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714356"/>
            <a:ext cx="2869042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20181012_2307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43570" y="785794"/>
            <a:ext cx="2857520" cy="2126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 descr="20181011_22335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43306" y="2786058"/>
            <a:ext cx="1785950" cy="29609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4037319068"/>
      </p:ext>
    </p:extLst>
  </p:cSld>
  <p:clrMapOvr>
    <a:masterClrMapping/>
  </p:clrMapOvr>
  <p:transition>
    <p:wipe dir="d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28" y="0"/>
            <a:ext cx="9153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Экономическое обоснование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1071538" y="1857364"/>
          <a:ext cx="6715171" cy="3429025"/>
        </p:xfrm>
        <a:graphic>
          <a:graphicData uri="http://schemas.openxmlformats.org/drawingml/2006/table">
            <a:tbl>
              <a:tblPr/>
              <a:tblGrid>
                <a:gridCol w="459653"/>
                <a:gridCol w="3154176"/>
                <a:gridCol w="3101342"/>
              </a:tblGrid>
              <a:tr h="2755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Georgia"/>
                          <a:ea typeface="Times New Roman"/>
                        </a:rPr>
                        <a:t>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Georgia"/>
                          <a:ea typeface="Times New Roman"/>
                        </a:rPr>
                        <a:t>Наименование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>
                          <a:latin typeface="Georgia"/>
                          <a:ea typeface="Times New Roman"/>
                        </a:rPr>
                        <a:t>Израсходовано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52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Georgia"/>
                          <a:ea typeface="Times New Roman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Атласные ленты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Желтая 1,5 м = 15 р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Фиолетовая 1,5м = 10 р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Georgia"/>
                          <a:ea typeface="Times New Roman"/>
                        </a:rPr>
                        <a:t>2. 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spc="25">
                          <a:latin typeface="Times New Roman"/>
                          <a:ea typeface="Times New Roman"/>
                        </a:rPr>
                        <a:t>Основа для ствола дерева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своя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Georgia"/>
                          <a:ea typeface="Times New Roman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Клей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40 р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Georgia"/>
                          <a:ea typeface="Times New Roman"/>
                        </a:rPr>
                        <a:t>4.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Галька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500 гр своя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6507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Georgia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Бумага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 упаковка бежевая 30 р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 упаковка зеленаяая 30 р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 упаковка фиолетовая 30 р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Georgia"/>
                          <a:ea typeface="Times New Roman"/>
                        </a:rPr>
                        <a:t>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В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едерко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своё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5503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Georgia"/>
                          <a:ea typeface="Times New Roman"/>
                        </a:rPr>
                        <a:t>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Кружево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20 р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21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Times New Roman"/>
                          <a:ea typeface="Times New Roman"/>
                        </a:rPr>
                        <a:t>Итого: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155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37959867"/>
      </p:ext>
    </p:extLst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28" y="0"/>
            <a:ext cx="9153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ru-RU" sz="3600" b="1" dirty="0" smtClean="0">
                <a:solidFill>
                  <a:srgbClr val="FF0000"/>
                </a:solidFill>
              </a:rPr>
              <a:t>Оценка проделанной работы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Результат полностью оправдал мои ожидания. Мне    очень понравился внешний вид работы, цветовое решение, и я считаю, что это украшение прекрасно дополнит интерьер любого помещения, и хорошо будет сочетаться с  вещами. Планирую в будущем сделать еще разнообразнее украшения в этой технике и в различной цветовой гамме.</a:t>
            </a:r>
          </a:p>
          <a:p>
            <a:pPr algn="just">
              <a:buNone/>
            </a:pPr>
            <a:r>
              <a:rPr lang="ru-RU" dirty="0" smtClean="0"/>
              <a:t>Выполнив данный проект, я убедилась, что нет ничего невозможного. Я не только освоила и закрепила приемы изготовления цветов из  бумаги в технике «</a:t>
            </a:r>
            <a:r>
              <a:rPr lang="ru-RU" dirty="0" err="1" smtClean="0"/>
              <a:t>топиарий</a:t>
            </a:r>
            <a:r>
              <a:rPr lang="ru-RU" dirty="0" smtClean="0"/>
              <a:t>», но   и узнала много нового и интересного. </a:t>
            </a:r>
          </a:p>
          <a:p>
            <a:pPr algn="just">
              <a:buNone/>
            </a:pPr>
            <a:r>
              <a:rPr lang="ru-RU" smtClean="0"/>
              <a:t>Я </a:t>
            </a:r>
            <a:r>
              <a:rPr lang="ru-RU" dirty="0" smtClean="0"/>
              <a:t>смогла создать изделие своими руками, проявить фантазию, найти новые идей на будущее, получить навыки, которые смогут стать основой для получения дохода.</a:t>
            </a:r>
          </a:p>
          <a:p>
            <a:pPr algn="just">
              <a:buNone/>
            </a:pPr>
            <a:r>
              <a:rPr lang="ru-RU" dirty="0" smtClean="0"/>
              <a:t>Я довольна  результатами своего труда. Считаю, что поставленная цель достигнута.</a:t>
            </a:r>
            <a:r>
              <a:rPr lang="ru-RU" b="1" dirty="0" smtClean="0"/>
              <a:t>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7959867"/>
      </p:ext>
    </p:extLst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9128" y="0"/>
            <a:ext cx="9153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Заключение.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 fontAlgn="base">
              <a:buNone/>
            </a:pPr>
            <a:r>
              <a:rPr lang="ru-RU" dirty="0" smtClean="0"/>
              <a:t>Изделие получилось яркое и красивое. Я добилась  поставленной цели и очень  довольна своей работой.   Техника работы не сложная. В дальнейшем я хочу продолжить работу  в этой технике и порадовать родителей, близких мне людей  своими новыми идеями и творческими успехами. </a:t>
            </a:r>
          </a:p>
          <a:p>
            <a:pPr algn="just">
              <a:buNone/>
            </a:pPr>
            <a:r>
              <a:rPr lang="ru-RU" dirty="0" smtClean="0"/>
              <a:t>Наконец, овладев этой несложной техникой, можно создавать удивительной красоты вещи, которые украсят не только мой дом, но и станут прекрасным подарком.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xmlns="" val="1337959867"/>
      </p:ext>
    </p:extLst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ВСЕМ УДАЧИ!!!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7" name="Picture 6" descr="20181011_223352"/>
          <p:cNvPicPr>
            <a:picLocks noChangeAspect="1" noChangeArrowheads="1"/>
          </p:cNvPicPr>
          <p:nvPr/>
        </p:nvPicPr>
        <p:blipFill>
          <a:blip r:embed="rId3" cstate="print"/>
          <a:srcRect l="20121" t="6252" b="10826"/>
          <a:stretch>
            <a:fillRect/>
          </a:stretch>
        </p:blipFill>
        <p:spPr bwMode="auto">
          <a:xfrm>
            <a:off x="3571868" y="1643050"/>
            <a:ext cx="230664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337959867"/>
      </p:ext>
    </p:extLst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312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3600" b="1" dirty="0" smtClean="0">
                <a:solidFill>
                  <a:srgbClr val="FF0000"/>
                </a:solidFill>
              </a:rPr>
              <a:t>Информационные ресурсы 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endParaRPr lang="ru-RU" b="1" i="1" dirty="0" smtClean="0"/>
          </a:p>
          <a:p>
            <a:pPr>
              <a:buNone/>
            </a:pPr>
            <a:r>
              <a:rPr lang="ru-RU" b="1" i="1" dirty="0" smtClean="0"/>
              <a:t>Интернет сайт </a:t>
            </a:r>
            <a:endParaRPr lang="ru-RU" dirty="0" smtClean="0"/>
          </a:p>
          <a:p>
            <a:pPr lvl="0"/>
            <a:r>
              <a:rPr lang="ru-RU" u="sng" dirty="0" smtClean="0">
                <a:hlinkClick r:id="rId3"/>
              </a:rPr>
              <a:t>http://thereader.ru/nezhnoe-derevce-iz-vatnykh-diskov.html</a:t>
            </a:r>
            <a:endParaRPr lang="ru-RU" dirty="0" smtClean="0"/>
          </a:p>
          <a:p>
            <a:pPr lvl="0"/>
            <a:r>
              <a:rPr lang="ru-RU" dirty="0" smtClean="0"/>
              <a:t>http://bebiklad.ru/podelki/tsvetushhee-derevo-iz-vatnyih-diskov</a:t>
            </a:r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7959867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171400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Обоснование выбора темы проекта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		</a:t>
            </a:r>
            <a:r>
              <a:rPr lang="ru-RU" dirty="0" smtClean="0"/>
              <a:t>Заниматься творчеством сегодня интересно и модно. 	На данный момент актуальны и пользуются большим спросом эксклюзивные изделия. Начинаешь изучать ассортимент магазинов, и понимаешь: вязать сложно, вышивать долго, рисовать не каждый умеет, да и фантазии маловато. Наряду с использованием традиционных техник, прослеживается стремление к новым решениям. </a:t>
            </a:r>
          </a:p>
          <a:p>
            <a:pPr algn="just">
              <a:buNone/>
            </a:pPr>
            <a:r>
              <a:rPr lang="ru-RU" dirty="0" smtClean="0"/>
              <a:t>  	  	К удовольствию рукодельниц техникой «</a:t>
            </a:r>
            <a:r>
              <a:rPr lang="ru-RU" dirty="0" err="1" smtClean="0"/>
              <a:t>топиарий</a:t>
            </a:r>
            <a:r>
              <a:rPr lang="ru-RU" dirty="0" smtClean="0"/>
              <a:t>» может овладеть каждый, потому что она не требует специальных навыков. </a:t>
            </a:r>
          </a:p>
          <a:p>
            <a:pPr algn="just">
              <a:buNone/>
            </a:pPr>
            <a:r>
              <a:rPr lang="ru-RU" dirty="0" smtClean="0"/>
              <a:t>		Я  решила разработать проект по выполнению своего изделия -   оригинальное украшение для дома дерево счастья  в технике «</a:t>
            </a:r>
            <a:r>
              <a:rPr lang="ru-RU" dirty="0" err="1" smtClean="0"/>
              <a:t>топиарий</a:t>
            </a:r>
            <a:r>
              <a:rPr lang="ru-RU" dirty="0" smtClean="0"/>
              <a:t>». </a:t>
            </a:r>
          </a:p>
          <a:p>
            <a:pPr marL="0" indent="0" algn="just">
              <a:buNone/>
            </a:pPr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83" y="-1825"/>
            <a:ext cx="9140717" cy="6859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latin typeface="+mn-lt"/>
              </a:rPr>
              <a:t>Цель и задачи </a:t>
            </a:r>
            <a:r>
              <a:rPr lang="ru-RU" sz="3600" b="1" i="1" dirty="0" smtClean="0">
                <a:solidFill>
                  <a:srgbClr val="FF0000"/>
                </a:solidFill>
                <a:latin typeface="+mn-lt"/>
              </a:rPr>
              <a:t>проекта.</a:t>
            </a:r>
            <a:endParaRPr lang="ru-RU" sz="3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Изготовить изделие в технике «</a:t>
            </a:r>
            <a:r>
              <a:rPr lang="ru-RU" dirty="0" err="1" smtClean="0"/>
              <a:t>топиарий</a:t>
            </a:r>
            <a:r>
              <a:rPr lang="ru-RU" dirty="0" smtClean="0"/>
              <a:t>» на основе проектной методики изучаемой в школе.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Для достижения цели намечены </a:t>
            </a:r>
            <a:r>
              <a:rPr lang="ru-RU" b="1" dirty="0" smtClean="0"/>
              <a:t>следующие задачи: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</a:p>
          <a:p>
            <a:pPr lvl="0"/>
            <a:r>
              <a:rPr lang="ru-RU" dirty="0" smtClean="0"/>
              <a:t>Расширить представления о новых видах декоративно-прикладного искусства;</a:t>
            </a:r>
          </a:p>
          <a:p>
            <a:pPr lvl="0"/>
            <a:r>
              <a:rPr lang="ru-RU" dirty="0" smtClean="0"/>
              <a:t>Исследовать источники информации литературных данных об истории создания техники «</a:t>
            </a:r>
            <a:r>
              <a:rPr lang="ru-RU" dirty="0" err="1" smtClean="0"/>
              <a:t>топиарий</a:t>
            </a:r>
            <a:r>
              <a:rPr lang="ru-RU" dirty="0" smtClean="0"/>
              <a:t>»;</a:t>
            </a:r>
          </a:p>
          <a:p>
            <a:pPr lvl="0"/>
            <a:r>
              <a:rPr lang="ru-RU" dirty="0" smtClean="0"/>
              <a:t>Освоить     технические  условия  и  приёмы     выполнения  «</a:t>
            </a:r>
            <a:r>
              <a:rPr lang="ru-RU" dirty="0" err="1" smtClean="0"/>
              <a:t>топиарий</a:t>
            </a:r>
            <a:r>
              <a:rPr lang="ru-RU" dirty="0" smtClean="0"/>
              <a:t>».</a:t>
            </a:r>
          </a:p>
          <a:p>
            <a:pPr>
              <a:buNone/>
            </a:pPr>
            <a:r>
              <a:rPr lang="ru-RU" b="1" dirty="0" smtClean="0"/>
              <a:t> 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80569845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290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История техники </a:t>
            </a:r>
            <a:r>
              <a:rPr lang="ru-RU" b="1" i="1" dirty="0" err="1" smtClean="0">
                <a:solidFill>
                  <a:srgbClr val="FF0000"/>
                </a:solidFill>
                <a:latin typeface="+mn-lt"/>
              </a:rPr>
              <a:t>топиарий</a:t>
            </a:r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.</a:t>
            </a:r>
            <a:endParaRPr lang="ru-RU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12776"/>
            <a:ext cx="79208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/>
              <a:t> </a:t>
            </a:r>
            <a:r>
              <a:rPr lang="ru-RU" sz="2400" dirty="0" err="1"/>
              <a:t>Топиарий</a:t>
            </a:r>
            <a:r>
              <a:rPr lang="ru-RU" sz="2400" dirty="0"/>
              <a:t> или </a:t>
            </a:r>
            <a:r>
              <a:rPr lang="ru-RU" sz="2400" dirty="0" err="1"/>
              <a:t>бонсай</a:t>
            </a:r>
            <a:r>
              <a:rPr lang="ru-RU" sz="2400" dirty="0"/>
              <a:t> переводится как «выращенное в подносе». Это искусство выращивания точной копии настоящего дерева, кустарника или травы в миниатюре зародилось около двух тысяч лет назад в Китае, но настоящего расцвета оно достигло в Японии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/>
              <a:t> </a:t>
            </a:r>
            <a:r>
              <a:rPr lang="ru-RU" sz="2400" dirty="0" err="1"/>
              <a:t>Топиарий</a:t>
            </a:r>
            <a:r>
              <a:rPr lang="ru-RU" sz="2400" dirty="0"/>
              <a:t> (</a:t>
            </a:r>
            <a:r>
              <a:rPr lang="ru-RU" sz="2400" dirty="0" err="1"/>
              <a:t>топиари</a:t>
            </a:r>
            <a:r>
              <a:rPr lang="ru-RU" sz="2400" dirty="0"/>
              <a:t>) — это сад с художественно подстриженными растениями, зелёными скульптурами. Искусство </a:t>
            </a:r>
            <a:r>
              <a:rPr lang="ru-RU" sz="2400" dirty="0" err="1"/>
              <a:t>топиари</a:t>
            </a:r>
            <a:r>
              <a:rPr lang="ru-RU" sz="2400" dirty="0"/>
              <a:t> насчитывает многовековую историю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dirty="0"/>
              <a:t>Восточные деревца </a:t>
            </a:r>
            <a:r>
              <a:rPr lang="ru-RU" sz="2400" dirty="0" err="1"/>
              <a:t>бонсаи</a:t>
            </a:r>
            <a:r>
              <a:rPr lang="ru-RU" sz="2400" dirty="0"/>
              <a:t>, как и </a:t>
            </a:r>
            <a:r>
              <a:rPr lang="ru-RU" sz="2400" dirty="0" err="1"/>
              <a:t>топиарии</a:t>
            </a:r>
            <a:r>
              <a:rPr lang="ru-RU" sz="2400" dirty="0"/>
              <a:t>, называют деревьями счастья, а если на веточках закреплены монетки — денежными деревьями, поэтому каждый рад получить подобную поделку в подарок и украсить ею свой дом.</a:t>
            </a:r>
            <a:r>
              <a:rPr lang="ru-RU" sz="2400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48573810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290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20688"/>
            <a:ext cx="7772400" cy="796950"/>
          </a:xfrm>
        </p:spPr>
        <p:txBody>
          <a:bodyPr>
            <a:normAutofit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Варианты проекта:</a:t>
            </a:r>
            <a:endParaRPr lang="ru-RU" b="1" i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1026" name="Picture 2" descr="i?id=943a28bfd3b0e75aeed129d5b497f02f&amp;n=33&amp;h=215&amp;w=16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900" y="1556792"/>
            <a:ext cx="20320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getimage_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5876" y="3446567"/>
            <a:ext cx="2232248" cy="297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274518dd0dbb5459711254c03dce305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3019" y="1560589"/>
            <a:ext cx="2524578" cy="25884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1331776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290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Для изготовления изделия нам понадобятся:</a:t>
            </a:r>
            <a:endParaRPr lang="ru-RU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857224" y="1340781"/>
            <a:ext cx="6572264" cy="4062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газета или журнал,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который сворачиваем в круг;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капрон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для фиксирования круга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основа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для ствола дерева;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атласная лента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для обматывания ствола дерева;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декоративная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бумага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для оформления горшка;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кружево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для оформления горшка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клей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ножницы;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ведерко;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нитки;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гофрированная бумага,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для изготовления цветов;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крупная галька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17" name="Picture 1" descr="20181012_2234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4869160"/>
            <a:ext cx="2270125" cy="172243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2233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357166"/>
            <a:ext cx="8174712" cy="4367978"/>
          </a:xfrm>
        </p:spPr>
        <p:txBody>
          <a:bodyPr>
            <a:normAutofit fontScale="25000" lnSpcReduction="20000"/>
          </a:bodyPr>
          <a:lstStyle/>
          <a:p>
            <a:endParaRPr lang="ru-RU" b="1" dirty="0" smtClean="0"/>
          </a:p>
          <a:p>
            <a:pPr algn="ctr"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Организация рабочего места.</a:t>
            </a:r>
            <a:endParaRPr lang="ru-RU" sz="9600" dirty="0" smtClean="0">
              <a:solidFill>
                <a:srgbClr val="FF0000"/>
              </a:solidFill>
            </a:endParaRPr>
          </a:p>
          <a:p>
            <a:pPr algn="just">
              <a:buNone/>
            </a:pPr>
            <a:r>
              <a:rPr lang="ru-RU" sz="8000" dirty="0" smtClean="0"/>
              <a:t>    </a:t>
            </a:r>
            <a:r>
              <a:rPr lang="ru-RU" sz="9600" dirty="0" smtClean="0"/>
              <a:t>Каждая рукодельница рано или поздно сталкивается с вопросом организации своего рабочего места. </a:t>
            </a:r>
          </a:p>
          <a:p>
            <a:pPr algn="just">
              <a:buNone/>
            </a:pPr>
            <a:r>
              <a:rPr lang="ru-RU" sz="9600" dirty="0" smtClean="0"/>
              <a:t>    Большое влияние на самочувствие работающих и на качество их работы оказывает правильная посадка.</a:t>
            </a:r>
          </a:p>
          <a:p>
            <a:pPr algn="just">
              <a:buNone/>
            </a:pPr>
            <a:r>
              <a:rPr lang="ru-RU" sz="9600" dirty="0" smtClean="0"/>
              <a:t>    Неправильное расположение корпуса вызывает у человека преждевременную усталость, снижение работоспособности, а так же  способствует появлению сутулости, искривлению позвоночника, развитию близорукости т т.д. </a:t>
            </a:r>
          </a:p>
          <a:p>
            <a:pPr algn="just">
              <a:buNone/>
            </a:pPr>
            <a:r>
              <a:rPr lang="ru-RU" sz="9600" dirty="0" smtClean="0"/>
              <a:t>    Посадка при выполнении ручных работ считается правильной, когда соблюдаются следующие  условия: </a:t>
            </a:r>
            <a:endParaRPr lang="ru-RU" sz="9600" dirty="0"/>
          </a:p>
          <a:p>
            <a:pPr algn="just">
              <a:buNone/>
            </a:pPr>
            <a:r>
              <a:rPr lang="ru-RU" sz="9600" dirty="0" smtClean="0"/>
              <a:t>	После окончания работы нужно тщательно убрать рабочее место: детали, изделие, инструменты и приспособления – в отведённые места хранения, различный мусор в мусоросборник.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2233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683568" y="357166"/>
            <a:ext cx="8174712" cy="5592114"/>
          </a:xfrm>
        </p:spPr>
        <p:txBody>
          <a:bodyPr>
            <a:normAutofit fontScale="25000" lnSpcReduction="20000"/>
          </a:bodyPr>
          <a:lstStyle/>
          <a:p>
            <a:endParaRPr lang="ru-RU" b="1" dirty="0" smtClean="0"/>
          </a:p>
          <a:p>
            <a:pPr algn="ctr">
              <a:buNone/>
            </a:pPr>
            <a:r>
              <a:rPr lang="ru-RU" sz="9600" b="1" dirty="0" smtClean="0">
                <a:solidFill>
                  <a:srgbClr val="FF0000"/>
                </a:solidFill>
              </a:rPr>
              <a:t>Техника безопасности</a:t>
            </a:r>
          </a:p>
          <a:p>
            <a:r>
              <a:rPr lang="ru-RU" sz="9600" i="1" dirty="0"/>
              <a:t>При выполнении практической работы необходимо соблюдать технику безопасности и санитарии. </a:t>
            </a:r>
            <a:endParaRPr lang="ru-RU" sz="9600" dirty="0"/>
          </a:p>
          <a:p>
            <a:r>
              <a:rPr lang="ru-RU" sz="9600" i="1" dirty="0"/>
              <a:t>Правила техники безопасности при работе с ножницами:</a:t>
            </a:r>
            <a:endParaRPr lang="ru-RU" sz="9600" dirty="0"/>
          </a:p>
          <a:p>
            <a:pPr lvl="0"/>
            <a:r>
              <a:rPr lang="ru-RU" sz="9600" dirty="0"/>
              <a:t>Использовать ножницы следует строго по назначению.</a:t>
            </a:r>
          </a:p>
          <a:p>
            <a:pPr lvl="0"/>
            <a:r>
              <a:rPr lang="ru-RU" sz="9600" dirty="0" smtClean="0"/>
              <a:t>Используя </a:t>
            </a:r>
            <a:r>
              <a:rPr lang="ru-RU" sz="9600" dirty="0"/>
              <a:t>ножницы, нужно держать их острыми концами от себя.</a:t>
            </a:r>
          </a:p>
          <a:p>
            <a:pPr lvl="0"/>
            <a:r>
              <a:rPr lang="ru-RU" sz="9600" dirty="0"/>
              <a:t>Не размахивать руками, если там находятся ножницы.</a:t>
            </a:r>
          </a:p>
          <a:p>
            <a:pPr lvl="0"/>
            <a:r>
              <a:rPr lang="ru-RU" sz="9600" dirty="0"/>
              <a:t>Ножницы кладите кольцами к себе.</a:t>
            </a:r>
          </a:p>
          <a:p>
            <a:pPr lvl="0"/>
            <a:r>
              <a:rPr lang="ru-RU" sz="9600" dirty="0"/>
              <a:t>Не оставляйте ножницы раскрытыми.</a:t>
            </a:r>
          </a:p>
          <a:p>
            <a:r>
              <a:rPr lang="ru-RU" sz="9600" i="1" dirty="0" smtClean="0"/>
              <a:t>Правила </a:t>
            </a:r>
            <a:r>
              <a:rPr lang="ru-RU" sz="9600" i="1" dirty="0"/>
              <a:t>техники безопасности с клеем:</a:t>
            </a:r>
            <a:endParaRPr lang="ru-RU" sz="9600" dirty="0"/>
          </a:p>
          <a:p>
            <a:pPr lvl="0"/>
            <a:r>
              <a:rPr lang="ru-RU" sz="9600" dirty="0"/>
              <a:t>Быть осторожным с клеем.</a:t>
            </a:r>
          </a:p>
          <a:p>
            <a:pPr lvl="0"/>
            <a:r>
              <a:rPr lang="ru-RU" sz="9600" dirty="0" smtClean="0"/>
              <a:t>После </a:t>
            </a:r>
            <a:r>
              <a:rPr lang="ru-RU" sz="9600" dirty="0"/>
              <a:t>приготовления изделия, нужно помыть руки под тёплой водой с мылом.</a:t>
            </a:r>
          </a:p>
          <a:p>
            <a:pPr lvl="0"/>
            <a:r>
              <a:rPr lang="ru-RU" sz="9600" dirty="0"/>
              <a:t>Периодически проветривать помещение.</a:t>
            </a:r>
            <a:r>
              <a:rPr lang="ru-RU" sz="9600" b="1" dirty="0"/>
              <a:t> </a:t>
            </a:r>
            <a:endParaRPr lang="ru-RU" sz="9600" dirty="0"/>
          </a:p>
          <a:p>
            <a:pPr algn="ctr">
              <a:buNone/>
            </a:pPr>
            <a:endParaRPr lang="ru-RU" sz="96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0437254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prodlenka.org/components/com_mtree/img/listings/m/8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4289"/>
            <a:ext cx="9144000" cy="686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5500702"/>
            <a:ext cx="7814198" cy="943506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+mn-lt"/>
              </a:rPr>
              <a:t>Для основы возьмём несколько газетных листов и тщательно сомнём их вместе, чтобы получилась округлая форма. Теперь фиксируем  шар капроном.</a:t>
            </a:r>
            <a:br>
              <a:rPr lang="ru-RU" sz="2000" b="1" dirty="0" smtClean="0">
                <a:solidFill>
                  <a:srgbClr val="FF0000"/>
                </a:solidFill>
                <a:latin typeface="+mn-lt"/>
              </a:rPr>
            </a:br>
            <a:endParaRPr lang="ru-RU" sz="16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6" name="AutoShape 4" descr="https://sun9-10.userapi.com/c840321/v840321856/10ca0/ZoOZIBTnvAE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6" descr="https://sun9-10.userapi.com/c840321/v840321856/10ca0/ZoOZIBTnvAE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8" descr="https://sun9-10.userapi.com/c840321/v840321856/10ca0/ZoOZIBTnvAE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69" name="Picture 1" descr="20181012_22362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2775" y="1572927"/>
            <a:ext cx="2700356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20181012_22364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1620116"/>
            <a:ext cx="2727741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1" name="Picture 3" descr="20181010_11230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634331" y="2537340"/>
            <a:ext cx="1857388" cy="2458506"/>
          </a:xfrm>
          <a:prstGeom prst="rect">
            <a:avLst/>
          </a:prstGeom>
          <a:noFill/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460375" y="548680"/>
            <a:ext cx="7872791" cy="605112"/>
          </a:xfrm>
          <a:prstGeom prst="rect">
            <a:avLst/>
          </a:prstGeom>
        </p:spPr>
        <p:txBody>
          <a:bodyPr bIns="91440" anchor="b" anchorCtr="0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+mn-lt"/>
              </a:rPr>
            </a:br>
            <a:endParaRPr lang="ru-RU" sz="2400" b="1" i="1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666570"/>
            <a:ext cx="43381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800" b="1" dirty="0">
                <a:solidFill>
                  <a:srgbClr val="FF0000"/>
                </a:solidFill>
              </a:rPr>
              <a:t>Технология изготовления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Другая 1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274</TotalTime>
  <Words>632</Words>
  <Application>Microsoft Office PowerPoint</Application>
  <PresentationFormat>Экран (4:3)</PresentationFormat>
  <Paragraphs>118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Справедливость</vt:lpstr>
      <vt:lpstr>Творческий проект  «ДЕРЕВО СЧАСТЬЯ В ТЕХНИКЕ ТОПИАРИЙ».</vt:lpstr>
      <vt:lpstr>Обоснование выбора темы проекта</vt:lpstr>
      <vt:lpstr>Цель и задачи проекта.</vt:lpstr>
      <vt:lpstr>История техники топиарий.</vt:lpstr>
      <vt:lpstr>Варианты проекта:</vt:lpstr>
      <vt:lpstr>Для изготовления изделия нам понадобятся:</vt:lpstr>
      <vt:lpstr>Слайд 7</vt:lpstr>
      <vt:lpstr>Слайд 8</vt:lpstr>
      <vt:lpstr>Для основы возьмём несколько газетных листов и тщательно сомнём их вместе, чтобы получилась округлая форма. Теперь фиксируем  шар капроном. </vt:lpstr>
      <vt:lpstr>Далее изготовим розы</vt:lpstr>
      <vt:lpstr>   Обклеиваем шар цветами.</vt:lpstr>
      <vt:lpstr>Оформляем ствол атласной лентой.  Основу обматываем лентой и фиксируем ее.</vt:lpstr>
      <vt:lpstr>Оформляем горшочек декоративной бумагой и кружевом.</vt:lpstr>
      <vt:lpstr>                                </vt:lpstr>
      <vt:lpstr>Экономическое обоснование</vt:lpstr>
      <vt:lpstr>Оценка проделанной работы</vt:lpstr>
      <vt:lpstr>Заключение. </vt:lpstr>
      <vt:lpstr>ВСЕМ УДАЧИ!!!</vt:lpstr>
      <vt:lpstr>Информационные ресурсы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«Прихватка»</dc:title>
  <dc:creator>user</dc:creator>
  <cp:lastModifiedBy>Мария</cp:lastModifiedBy>
  <cp:revision>33</cp:revision>
  <dcterms:created xsi:type="dcterms:W3CDTF">2016-11-11T06:00:04Z</dcterms:created>
  <dcterms:modified xsi:type="dcterms:W3CDTF">2018-12-16T08:07:38Z</dcterms:modified>
</cp:coreProperties>
</file>