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8" r:id="rId3"/>
    <p:sldId id="257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4587" autoAdjust="0"/>
    <p:restoredTop sz="86467" autoAdjust="0"/>
  </p:normalViewPr>
  <p:slideViewPr>
    <p:cSldViewPr>
      <p:cViewPr varScale="1">
        <p:scale>
          <a:sx n="59" d="100"/>
          <a:sy n="59" d="100"/>
        </p:scale>
        <p:origin x="-13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D-PanelTitle-GrommetsCombin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4"/>
          <p:cNvCxnSpPr/>
          <p:nvPr/>
        </p:nvCxnSpPr>
        <p:spPr>
          <a:xfrm>
            <a:off x="2019300" y="3471863"/>
            <a:ext cx="511333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838" y="5054600"/>
            <a:ext cx="6731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2463" y="5054600"/>
            <a:ext cx="4064000" cy="2794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6725" y="5054600"/>
            <a:ext cx="414338" cy="279400"/>
          </a:xfrm>
        </p:spPr>
        <p:txBody>
          <a:bodyPr/>
          <a:lstStyle>
            <a:lvl1pPr>
              <a:defRPr/>
            </a:lvl1pPr>
          </a:lstStyle>
          <a:p>
            <a:fld id="{E4C03A06-B9E5-487B-8BC2-9499F64AFD7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9F652-CF05-4618-AEB4-8438FB9C85A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4"/>
          <p:cNvCxnSpPr/>
          <p:nvPr/>
        </p:nvCxnSpPr>
        <p:spPr>
          <a:xfrm>
            <a:off x="1277938" y="4140200"/>
            <a:ext cx="660717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DE239F-3196-48D4-993C-9C1B19DC2E3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49313" y="904875"/>
            <a:ext cx="457200" cy="585788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72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34288" y="2827338"/>
            <a:ext cx="457200" cy="585787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ru-RU" sz="7200" smtClean="0"/>
              <a:t>”</a:t>
            </a:r>
          </a:p>
        </p:txBody>
      </p:sp>
      <p:cxnSp>
        <p:nvCxnSpPr>
          <p:cNvPr id="7" name="Straight Connector 18"/>
          <p:cNvCxnSpPr/>
          <p:nvPr/>
        </p:nvCxnSpPr>
        <p:spPr>
          <a:xfrm>
            <a:off x="1277938" y="4140200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7EFE4835-96EC-47A9-A833-1084751F0FC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A45376-7899-4218-9CDC-B462A334520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877888" y="896938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defRPr/>
            </a:pPr>
            <a:r>
              <a:rPr lang="en-US" altLang="ru-RU" sz="8000" smtClean="0"/>
              <a:t>“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650163" y="2608263"/>
            <a:ext cx="457200" cy="584200"/>
          </a:xfrm>
          <a:prstGeom prst="rect">
            <a:avLst/>
          </a:prstGeom>
          <a:noFill/>
          <a:ln>
            <a:noFill/>
          </a:ln>
          <a:extLst/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>
              <a:defRPr/>
            </a:pPr>
            <a:r>
              <a:rPr lang="en-US" altLang="ru-RU" sz="8000" smtClean="0"/>
              <a:t>”</a:t>
            </a:r>
          </a:p>
        </p:txBody>
      </p:sp>
      <p:cxnSp>
        <p:nvCxnSpPr>
          <p:cNvPr id="7" name="Straight Connector 25"/>
          <p:cNvCxnSpPr/>
          <p:nvPr/>
        </p:nvCxnSpPr>
        <p:spPr>
          <a:xfrm>
            <a:off x="1277938" y="3429000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355D911-3F3B-42F7-886A-00B30852900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4"/>
          <p:cNvCxnSpPr/>
          <p:nvPr/>
        </p:nvCxnSpPr>
        <p:spPr>
          <a:xfrm>
            <a:off x="1277938" y="3429000"/>
            <a:ext cx="660717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rtlCol="0">
            <a:normAutofit/>
          </a:bodyPr>
          <a:lstStyle>
            <a:lvl1pPr>
              <a:defRPr lang="en-US" sz="3200" b="0" dirty="0"/>
            </a:lvl1pPr>
          </a:lstStyle>
          <a:p>
            <a:pPr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AC681594-4F83-4FD7-BE75-72E8BC672C4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1277938" y="2354263"/>
            <a:ext cx="660717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A626B-E76E-48F4-870F-0A48510F4CF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13"/>
          <p:cNvCxnSpPr/>
          <p:nvPr/>
        </p:nvCxnSpPr>
        <p:spPr>
          <a:xfrm>
            <a:off x="6245225" y="906463"/>
            <a:ext cx="0" cy="4968875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A672B7-6347-455B-88FC-6CB3D9E923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6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8C1285-5054-4955-8398-7E16C9D9BD4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0"/>
          <p:cNvCxnSpPr/>
          <p:nvPr/>
        </p:nvCxnSpPr>
        <p:spPr>
          <a:xfrm>
            <a:off x="1277938" y="3598863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12B7F-0176-491D-A4D1-22D4C5322F0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7"/>
          <p:cNvCxnSpPr/>
          <p:nvPr/>
        </p:nvCxnSpPr>
        <p:spPr>
          <a:xfrm>
            <a:off x="1277938" y="2355850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957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563932-A15E-4D0D-9A03-DD8AFA4C524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40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2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2B5E72-8540-48AB-9762-CAF6070369F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13"/>
          <p:cNvCxnSpPr/>
          <p:nvPr/>
        </p:nvCxnSpPr>
        <p:spPr>
          <a:xfrm>
            <a:off x="1277938" y="2354263"/>
            <a:ext cx="6596062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4A2416-BEAA-4858-A748-E39E0043D8F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E020E-CD0E-440C-9ABC-A7569DDF2096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15"/>
          <p:cNvCxnSpPr/>
          <p:nvPr/>
        </p:nvCxnSpPr>
        <p:spPr>
          <a:xfrm>
            <a:off x="1277938" y="2913063"/>
            <a:ext cx="2333625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C49D1F-4A9D-4ED6-927D-0AA3B88EA1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8221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27685E-CC6D-4C00-A1FB-FA701715F8A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 descr="SD-PanelContent-GrommetsCombined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1176338" y="915988"/>
            <a:ext cx="6799262" cy="130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76338" y="2490788"/>
            <a:ext cx="6799262" cy="344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350" y="5961063"/>
            <a:ext cx="114935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338" y="5961063"/>
            <a:ext cx="51054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313" y="5961063"/>
            <a:ext cx="395287" cy="2794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Garamond" pitchFamily="18" charset="0"/>
              </a:defRPr>
            </a:lvl1pPr>
          </a:lstStyle>
          <a:p>
            <a:fld id="{5889A08A-031C-4245-BC73-16A06252C09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77" r:id="rId7"/>
    <p:sldLayoutId id="2147483887" r:id="rId8"/>
    <p:sldLayoutId id="2147483878" r:id="rId9"/>
    <p:sldLayoutId id="2147483879" r:id="rId10"/>
    <p:sldLayoutId id="2147483888" r:id="rId11"/>
    <p:sldLayoutId id="2147483889" r:id="rId12"/>
    <p:sldLayoutId id="2147483880" r:id="rId13"/>
    <p:sldLayoutId id="2147483890" r:id="rId14"/>
    <p:sldLayoutId id="2147483891" r:id="rId15"/>
    <p:sldLayoutId id="2147483892" r:id="rId16"/>
    <p:sldLayoutId id="2147483893" r:id="rId17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000" kern="1200">
          <a:ln w="3175" cmpd="sng">
            <a:noFill/>
          </a:ln>
          <a:solidFill>
            <a:srgbClr val="262626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000">
          <a:solidFill>
            <a:srgbClr val="262626"/>
          </a:solidFill>
          <a:latin typeface="Garamond" panose="02020404030301010803" pitchFamily="18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000" kern="1200">
          <a:solidFill>
            <a:srgbClr val="262626"/>
          </a:solidFill>
          <a:latin typeface="+mn-lt"/>
          <a:ea typeface="+mn-ea"/>
          <a:cs typeface="+mn-cs"/>
        </a:defRPr>
      </a:lvl2pPr>
      <a:lvl3pPr marL="1200150" indent="-2857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2400" kern="1200">
          <a:solidFill>
            <a:srgbClr val="262626"/>
          </a:solidFill>
          <a:latin typeface="+mn-lt"/>
          <a:ea typeface="+mn-ea"/>
          <a:cs typeface="+mn-cs"/>
        </a:defRPr>
      </a:lvl3pPr>
      <a:lvl4pPr marL="15430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600" kern="1200">
          <a:solidFill>
            <a:srgbClr val="262626"/>
          </a:solidFill>
          <a:latin typeface="+mn-lt"/>
          <a:ea typeface="+mn-ea"/>
          <a:cs typeface="+mn-cs"/>
        </a:defRPr>
      </a:lvl4pPr>
      <a:lvl5pPr marL="2000250" indent="-171450" algn="l" defTabSz="457200" rtl="0" eaLnBrk="0" fontAlgn="base" hangingPunct="0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 charset="0"/>
        <a:buChar char="•"/>
        <a:defRPr sz="1400" kern="1200">
          <a:solidFill>
            <a:srgbClr val="262626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130425"/>
            <a:ext cx="7086600" cy="1222375"/>
          </a:xfrm>
        </p:spPr>
        <p:txBody>
          <a:bodyPr anchor="ctr"/>
          <a:lstStyle/>
          <a:p>
            <a:pPr eaLnBrk="1" hangingPunct="1"/>
            <a:r>
              <a:rPr lang="ru-RU" altLang="ru-RU" sz="44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У театральных подмостков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600200"/>
          </a:xfrm>
        </p:spPr>
        <p:txBody>
          <a:bodyPr/>
          <a:lstStyle/>
          <a:p>
            <a:pPr eaLnBrk="1" hangingPunct="1"/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Викторина- игра </a:t>
            </a:r>
            <a:endParaRPr lang="en-US" altLang="ru-RU" sz="320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altLang="ru-RU" sz="3200" smtClean="0">
                <a:latin typeface="Times New Roman" pitchFamily="18" charset="0"/>
                <a:cs typeface="Times New Roman" pitchFamily="18" charset="0"/>
              </a:rPr>
              <a:t>Булатова Н.А. МБОУ СШ № 18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Match Shakespeare’s Quotations  and their translations</a:t>
            </a: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43" name="Объект 4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 rtlCol="0">
            <a:normAutofit fontScale="77500" lnSpcReduction="20000"/>
          </a:bodyPr>
          <a:lstStyle/>
          <a:p>
            <a:pPr marL="0" indent="0" eaLnBrk="1" fontAlgn="auto" hangingPunct="1">
              <a:buFont typeface="Arial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Love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 a smoke made with the fume of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sights.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If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music be the food of love, 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play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on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Love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all, trust a few, do wrong to none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-To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be, or not to be, that is the question</a:t>
            </a: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Listen </a:t>
            </a:r>
            <a:r>
              <a:rPr 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many, speak to a few.</a:t>
            </a:r>
            <a:endParaRPr lang="ru-RU" alt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244" name="Объект 5"/>
          <p:cNvSpPr>
            <a:spLocks noGrp="1"/>
          </p:cNvSpPr>
          <p:nvPr>
            <p:ph sz="half" idx="2"/>
          </p:nvPr>
        </p:nvSpPr>
        <p:spPr>
          <a:xfrm>
            <a:off x="4645025" y="2487613"/>
            <a:ext cx="3336925" cy="3446462"/>
          </a:xfrm>
        </p:spPr>
        <p:txBody>
          <a:bodyPr rtlCol="0">
            <a:normAutofit fontScale="77500" lnSpcReduction="2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Слушайте много, говорите мало.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Любите всех, доверяйте немногим, не делайте плохого никому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Если музыка – пища для любви, играйте ее.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Быть или не быть – вот в чем вопрос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 – это дым, порожденный парами вздохов</a:t>
            </a:r>
            <a:r>
              <a:rPr lang="ru-RU" i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</a:t>
            </a: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914400"/>
            <a:ext cx="6799263" cy="13033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Put the words in the right order to read </a:t>
            </a:r>
            <a:r>
              <a:rPr lang="en-US" altLang="ru-RU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Shakespeare’s Quotations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Объект 4"/>
          <p:cNvSpPr>
            <a:spLocks noGrp="1"/>
          </p:cNvSpPr>
          <p:nvPr>
            <p:ph idx="1"/>
          </p:nvPr>
        </p:nvSpPr>
        <p:spPr>
          <a:xfrm>
            <a:off x="1176338" y="2362200"/>
            <a:ext cx="6799262" cy="3733800"/>
          </a:xfrm>
        </p:spPr>
        <p:txBody>
          <a:bodyPr/>
          <a:lstStyle/>
          <a:p>
            <a:pPr eaLnBrk="1" hangingPunct="1"/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Heart’s, good, worth, a, gold.</a:t>
            </a:r>
          </a:p>
          <a:p>
            <a:pPr eaLnBrk="1" hangingPunct="1"/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Smoke, made, love, a, with, sights, is, of, fume, the,</a:t>
            </a:r>
          </a:p>
          <a:p>
            <a:pPr eaLnBrk="1" hangingPunct="1"/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Act, been, be, as, have, in, great, you, thought, in.</a:t>
            </a:r>
          </a:p>
          <a:p>
            <a:pPr eaLnBrk="1" hangingPunct="1"/>
            <a:r>
              <a:rPr lang="en-US" altLang="ru-RU" sz="2800" smtClean="0">
                <a:latin typeface="Times New Roman" pitchFamily="18" charset="0"/>
                <a:cs typeface="Times New Roman" pitchFamily="18" charset="0"/>
              </a:rPr>
              <a:t>One, yourself , you God, face, and, you, has, make, another, given.</a:t>
            </a:r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>
          <a:xfrm>
            <a:off x="990600" y="2895600"/>
            <a:ext cx="6799263" cy="1303338"/>
          </a:xfrm>
        </p:spPr>
        <p:txBody>
          <a:bodyPr/>
          <a:lstStyle/>
          <a:p>
            <a:r>
              <a:rPr lang="en-US" altLang="ru-RU" sz="7200" b="1" smtClean="0">
                <a:ln>
                  <a:noFill/>
                </a:ln>
              </a:rPr>
              <a:t>THANK YOU!</a:t>
            </a:r>
            <a:endParaRPr lang="ru-RU" altLang="ru-RU" sz="7200" b="1" smtClean="0">
              <a:ln>
                <a:noFill/>
              </a:ln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76338" y="915988"/>
            <a:ext cx="6799262" cy="1827212"/>
          </a:xfrm>
        </p:spPr>
        <p:txBody>
          <a:bodyPr/>
          <a:lstStyle/>
          <a:p>
            <a:pPr eaLnBrk="1" hangingPunct="1"/>
            <a:r>
              <a:rPr lang="en-US" altLang="ru-RU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Are you good at tongue twisters?</a:t>
            </a:r>
            <a:r>
              <a:rPr lang="ru-RU" altLang="ru-RU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1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Театр начинается с вешалки, а мы начнем с разминки…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1176338" y="3048000"/>
            <a:ext cx="6799262" cy="312420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en-US" altLang="ru-RU" smtClean="0"/>
              <a:t>-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Betty and Bob brought back blue balloons from the big bazaar.</a:t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I can think of six thin things and of six thick things too.</a:t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mtClean="0">
                <a:latin typeface="Times New Roman" pitchFamily="18" charset="0"/>
                <a:cs typeface="Times New Roman" pitchFamily="18" charset="0"/>
              </a:rPr>
            </a:b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I slit the sheet, the sheet I slit, and on the slitted sheet I sit.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ru-RU" altLang="ru-RU" smtClean="0"/>
              <a:t/>
            </a:r>
            <a:br>
              <a:rPr lang="ru-RU" altLang="ru-RU" smtClean="0"/>
            </a:br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hangingPunct="1"/>
            <a:r>
              <a:rPr lang="en-US" altLang="ru-RU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What is a theatre?</a:t>
            </a:r>
            <a:endParaRPr lang="ru-RU" altLang="ru-RU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8229600" cy="54102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762000" y="21336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role</a:t>
            </a:r>
            <a:endParaRPr lang="ru-RU" altLang="ru-RU"/>
          </a:p>
        </p:txBody>
      </p:sp>
      <p:sp>
        <p:nvSpPr>
          <p:cNvPr id="17413" name="AutoShape 6"/>
          <p:cNvSpPr>
            <a:spLocks noChangeArrowheads="1"/>
          </p:cNvSpPr>
          <p:nvPr/>
        </p:nvSpPr>
        <p:spPr bwMode="auto">
          <a:xfrm>
            <a:off x="2286000" y="31242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opera</a:t>
            </a:r>
            <a:endParaRPr lang="ru-RU" altLang="ru-RU"/>
          </a:p>
        </p:txBody>
      </p:sp>
      <p:sp>
        <p:nvSpPr>
          <p:cNvPr id="17414" name="AutoShape 7"/>
          <p:cNvSpPr>
            <a:spLocks noChangeArrowheads="1"/>
          </p:cNvSpPr>
          <p:nvPr/>
        </p:nvSpPr>
        <p:spPr bwMode="auto">
          <a:xfrm>
            <a:off x="4953000" y="1524000"/>
            <a:ext cx="1666875" cy="914400"/>
          </a:xfrm>
          <a:prstGeom prst="hexagon">
            <a:avLst>
              <a:gd name="adj" fmla="val 45573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full house</a:t>
            </a:r>
            <a:endParaRPr lang="ru-RU" altLang="ru-RU"/>
          </a:p>
        </p:txBody>
      </p:sp>
      <p:sp>
        <p:nvSpPr>
          <p:cNvPr id="17415" name="AutoShape 8"/>
          <p:cNvSpPr>
            <a:spLocks noChangeArrowheads="1"/>
          </p:cNvSpPr>
          <p:nvPr/>
        </p:nvSpPr>
        <p:spPr bwMode="auto">
          <a:xfrm>
            <a:off x="6529388" y="2500313"/>
            <a:ext cx="1895475" cy="914400"/>
          </a:xfrm>
          <a:prstGeom prst="hexagon">
            <a:avLst>
              <a:gd name="adj" fmla="val 51823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audience</a:t>
            </a:r>
            <a:endParaRPr lang="ru-RU" altLang="ru-RU"/>
          </a:p>
        </p:txBody>
      </p:sp>
      <p:sp>
        <p:nvSpPr>
          <p:cNvPr id="17416" name="AutoShape 9"/>
          <p:cNvSpPr>
            <a:spLocks noChangeArrowheads="1"/>
          </p:cNvSpPr>
          <p:nvPr/>
        </p:nvSpPr>
        <p:spPr bwMode="auto">
          <a:xfrm>
            <a:off x="2743200" y="1600200"/>
            <a:ext cx="1514475" cy="914400"/>
          </a:xfrm>
          <a:prstGeom prst="hexagon">
            <a:avLst>
              <a:gd name="adj" fmla="val 414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first night</a:t>
            </a:r>
            <a:endParaRPr lang="ru-RU" altLang="ru-RU"/>
          </a:p>
        </p:txBody>
      </p:sp>
      <p:sp>
        <p:nvSpPr>
          <p:cNvPr id="17417" name="AutoShape 10"/>
          <p:cNvSpPr>
            <a:spLocks noChangeArrowheads="1"/>
          </p:cNvSpPr>
          <p:nvPr/>
        </p:nvSpPr>
        <p:spPr bwMode="auto">
          <a:xfrm>
            <a:off x="1143000" y="54102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stage</a:t>
            </a:r>
            <a:endParaRPr lang="ru-RU" altLang="ru-RU"/>
          </a:p>
        </p:txBody>
      </p:sp>
      <p:sp>
        <p:nvSpPr>
          <p:cNvPr id="17418" name="AutoShape 11"/>
          <p:cNvSpPr>
            <a:spLocks noChangeArrowheads="1"/>
          </p:cNvSpPr>
          <p:nvPr/>
        </p:nvSpPr>
        <p:spPr bwMode="auto">
          <a:xfrm>
            <a:off x="4267200" y="29718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make-up</a:t>
            </a:r>
            <a:endParaRPr lang="ru-RU" altLang="ru-RU"/>
          </a:p>
        </p:txBody>
      </p:sp>
      <p:sp>
        <p:nvSpPr>
          <p:cNvPr id="17419" name="AutoShape 12"/>
          <p:cNvSpPr>
            <a:spLocks noChangeArrowheads="1"/>
          </p:cNvSpPr>
          <p:nvPr/>
        </p:nvSpPr>
        <p:spPr bwMode="auto">
          <a:xfrm>
            <a:off x="7399338" y="4995863"/>
            <a:ext cx="1057275" cy="762000"/>
          </a:xfrm>
          <a:prstGeom prst="hexagon">
            <a:avLst>
              <a:gd name="adj" fmla="val 31534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actor</a:t>
            </a:r>
            <a:endParaRPr lang="ru-RU" altLang="ru-RU"/>
          </a:p>
        </p:txBody>
      </p:sp>
      <p:sp>
        <p:nvSpPr>
          <p:cNvPr id="17420" name="AutoShape 13"/>
          <p:cNvSpPr>
            <a:spLocks noChangeArrowheads="1"/>
          </p:cNvSpPr>
          <p:nvPr/>
        </p:nvSpPr>
        <p:spPr bwMode="auto">
          <a:xfrm>
            <a:off x="6546850" y="38862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row</a:t>
            </a:r>
            <a:endParaRPr lang="ru-RU" altLang="ru-RU"/>
          </a:p>
        </p:txBody>
      </p:sp>
      <p:sp>
        <p:nvSpPr>
          <p:cNvPr id="17421" name="AutoShape 14"/>
          <p:cNvSpPr>
            <a:spLocks noChangeArrowheads="1"/>
          </p:cNvSpPr>
          <p:nvPr/>
        </p:nvSpPr>
        <p:spPr bwMode="auto">
          <a:xfrm>
            <a:off x="3556000" y="5353050"/>
            <a:ext cx="1514475" cy="914400"/>
          </a:xfrm>
          <a:prstGeom prst="hexagon">
            <a:avLst>
              <a:gd name="adj" fmla="val 40072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curtain</a:t>
            </a:r>
            <a:endParaRPr lang="ru-RU" altLang="ru-RU"/>
          </a:p>
        </p:txBody>
      </p:sp>
      <p:sp>
        <p:nvSpPr>
          <p:cNvPr id="17422" name="AutoShape 15"/>
          <p:cNvSpPr>
            <a:spLocks noChangeArrowheads="1"/>
          </p:cNvSpPr>
          <p:nvPr/>
        </p:nvSpPr>
        <p:spPr bwMode="auto">
          <a:xfrm>
            <a:off x="685800" y="38100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ticket</a:t>
            </a:r>
            <a:endParaRPr lang="ru-RU" altLang="ru-RU"/>
          </a:p>
        </p:txBody>
      </p:sp>
      <p:sp>
        <p:nvSpPr>
          <p:cNvPr id="17423" name="AutoShape 16"/>
          <p:cNvSpPr>
            <a:spLocks noChangeArrowheads="1"/>
          </p:cNvSpPr>
          <p:nvPr/>
        </p:nvSpPr>
        <p:spPr bwMode="auto">
          <a:xfrm>
            <a:off x="2362200" y="4419600"/>
            <a:ext cx="1590675" cy="838200"/>
          </a:xfrm>
          <a:prstGeom prst="hexagon">
            <a:avLst>
              <a:gd name="adj" fmla="val 47443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ticket-office</a:t>
            </a:r>
            <a:endParaRPr lang="ru-RU" altLang="ru-RU"/>
          </a:p>
        </p:txBody>
      </p:sp>
      <p:sp>
        <p:nvSpPr>
          <p:cNvPr id="17424" name="AutoShape 17"/>
          <p:cNvSpPr>
            <a:spLocks noChangeArrowheads="1"/>
          </p:cNvSpPr>
          <p:nvPr/>
        </p:nvSpPr>
        <p:spPr bwMode="auto">
          <a:xfrm>
            <a:off x="4953000" y="4267200"/>
            <a:ext cx="1057275" cy="914400"/>
          </a:xfrm>
          <a:prstGeom prst="hexagon">
            <a:avLst>
              <a:gd name="adj" fmla="val 28906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seat</a:t>
            </a:r>
            <a:endParaRPr lang="ru-RU" altLang="ru-RU"/>
          </a:p>
        </p:txBody>
      </p:sp>
      <p:sp>
        <p:nvSpPr>
          <p:cNvPr id="17425" name="AutoShape 18"/>
          <p:cNvSpPr>
            <a:spLocks noChangeArrowheads="1"/>
          </p:cNvSpPr>
          <p:nvPr/>
        </p:nvSpPr>
        <p:spPr bwMode="auto">
          <a:xfrm>
            <a:off x="5410200" y="5410200"/>
            <a:ext cx="1666875" cy="914400"/>
          </a:xfrm>
          <a:prstGeom prst="hexagon">
            <a:avLst>
              <a:gd name="adj" fmla="val 45573"/>
              <a:gd name="vf" fmla="val 11547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US" altLang="ru-RU"/>
              <a:t>play writer</a:t>
            </a:r>
            <a:endParaRPr lang="ru-RU" alt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4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William </a:t>
            </a:r>
            <a:r>
              <a:rPr lang="ru-RU" altLang="ru-RU" sz="4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Shakespeare</a:t>
            </a:r>
            <a:br>
              <a:rPr lang="ru-RU" altLang="ru-RU" sz="48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</a:br>
            <a:r>
              <a:rPr lang="en-US" altLang="ru-RU" sz="24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Do you know this person?</a:t>
            </a:r>
            <a:endParaRPr lang="ru-RU" altLang="ru-RU" sz="2400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was he born?</a:t>
            </a:r>
          </a:p>
          <a:p>
            <a:pPr eaLnBrk="1" fontAlgn="auto" hangingPunct="1">
              <a:buFontTx/>
              <a:buNone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a) 1564     b) 1618    c) 1572</a:t>
            </a:r>
          </a:p>
          <a:p>
            <a:pPr eaLnBrk="1" fontAlgn="auto" hangingPunct="1">
              <a:buFontTx/>
              <a:buNone/>
              <a:defRPr/>
            </a:pPr>
            <a:endParaRPr lang="en-US" alt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Where was he born?</a:t>
            </a:r>
          </a:p>
          <a:p>
            <a:pPr eaLnBrk="1" fontAlgn="auto" hangingPunct="1">
              <a:buFontTx/>
              <a:buNone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Stratford-on-Avon</a:t>
            </a:r>
          </a:p>
          <a:p>
            <a:pPr eaLnBrk="1" fontAlgn="auto" hangingPunct="1">
              <a:buFontTx/>
              <a:buNone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London</a:t>
            </a:r>
          </a:p>
          <a:p>
            <a:pPr eaLnBrk="1" fontAlgn="auto" hangingPunct="1">
              <a:buFontTx/>
              <a:buNone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- Glasgow</a:t>
            </a: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 descr="william-shakespeare-194895-1-40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34000" y="3048000"/>
            <a:ext cx="3200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8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8229600" cy="5867400"/>
          </a:xfrm>
        </p:spPr>
        <p:txBody>
          <a:bodyPr rtlCol="0">
            <a:normAutofit/>
          </a:bodyPr>
          <a:lstStyle/>
          <a:p>
            <a:pPr marL="609600" indent="-609600" eaLnBrk="1" fontAlgn="auto" hangingPunct="1">
              <a:buFont typeface="Arial"/>
              <a:buChar char="•"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did he marry Anne Hathaway?</a:t>
            </a:r>
          </a:p>
          <a:p>
            <a:pPr marL="609600" indent="-609600" eaLnBrk="1" fontAlgn="auto" hangingPunct="1">
              <a:buFontTx/>
              <a:buNone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a) 1580     b) 1582   c) 1570</a:t>
            </a:r>
          </a:p>
          <a:p>
            <a:pPr marL="609600" indent="-609600" eaLnBrk="1" fontAlgn="auto" hangingPunct="1">
              <a:buFontTx/>
              <a:buNone/>
              <a:defRPr/>
            </a:pPr>
            <a:endParaRPr lang="en-US" alt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fontAlgn="auto" hangingPunct="1">
              <a:buFont typeface="Arial"/>
              <a:buChar char="•"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did he become a part owner of the Globe Theatre?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a)1599   b) 1600   c) 1602</a:t>
            </a:r>
          </a:p>
          <a:p>
            <a:pPr marL="609600" indent="-609600" eaLnBrk="1" fontAlgn="auto" hangingPunct="1">
              <a:buFontTx/>
              <a:buAutoNum type="alphaLcParenR"/>
              <a:defRPr/>
            </a:pPr>
            <a:endParaRPr lang="en-US" altLang="ru-RU" sz="28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609600" indent="-609600" eaLnBrk="1" fontAlgn="auto" hangingPunct="1">
              <a:buFont typeface="Arial"/>
              <a:buChar char="•"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How many plays did he write?</a:t>
            </a:r>
          </a:p>
          <a:p>
            <a:pPr marL="609600" indent="-609600" eaLnBrk="1" fontAlgn="auto" hangingPunct="1">
              <a:buFontTx/>
              <a:buNone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a) 35   b) 42   c) 37</a:t>
            </a:r>
          </a:p>
          <a:p>
            <a:pPr marL="609600" indent="-609600" eaLnBrk="1" fontAlgn="auto" hangingPunct="1">
              <a:buFont typeface="Arial"/>
              <a:buChar char="•"/>
              <a:defRPr/>
            </a:pP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685800"/>
            <a:ext cx="7543800" cy="5249863"/>
          </a:xfrm>
        </p:spPr>
        <p:txBody>
          <a:bodyPr/>
          <a:lstStyle/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Shakespeare’s character is the most investigated?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a)King Lear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b) Macbeth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Hamlet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d)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Julius Caesar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Who translated Shakespeare's sonnets into the Russian language?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 S.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Marshak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b) R.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Chukovsky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c)A.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Akhmatova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457200" indent="-457200"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d) I. Brodsky.</a:t>
            </a:r>
          </a:p>
          <a:p>
            <a:pPr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What is a sonnet?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  <a:defRPr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a) A poem of 12 lines. b) A poem of 14 lines. c) A poem of 16 lines d)A poem of any number of lines.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    </a:t>
            </a: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When did he die?</a:t>
            </a:r>
          </a:p>
          <a:p>
            <a:pPr marL="0" indent="0" eaLnBrk="1" fontAlgn="auto" hangingPunct="1">
              <a:buFont typeface="Arial"/>
              <a:buNone/>
              <a:defRPr/>
            </a:pPr>
            <a:r>
              <a:rPr lang="en-US" altLang="ru-RU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a) 1618   b) 1616   c) 1599</a:t>
            </a:r>
          </a:p>
          <a:p>
            <a:pPr marL="609600" indent="-609600" eaLnBrk="1" fontAlgn="auto" hangingPunct="1">
              <a:buFontTx/>
              <a:buNone/>
              <a:defRPr/>
            </a:pP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1507" name="Picture 4" descr="A_monument_in_Stratfor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2133600"/>
            <a:ext cx="6934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The most famous plays</a:t>
            </a:r>
            <a:endParaRPr lang="ru-RU" altLang="ru-RU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The Comedy of Errors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Macbeth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Othello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King Lear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Hamlet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Romeo and Juliet</a:t>
            </a:r>
          </a:p>
          <a:p>
            <a:pPr eaLnBrk="1" fontAlgn="auto" hangingPunct="1">
              <a:buFont typeface="Arial"/>
              <a:buChar char="•"/>
              <a:defRPr/>
            </a:pPr>
            <a:r>
              <a:rPr lang="en-US" alt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Julius Caesar</a:t>
            </a:r>
            <a:endParaRPr lang="ru-RU" altLang="ru-RU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97b074d8ffab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273550" y="2828925"/>
            <a:ext cx="1822450" cy="157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5" descr="regnum_picture_1492784054378798_norma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29400" y="1828800"/>
            <a:ext cx="1949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Malvolio-and-the-Countess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00600" y="4572000"/>
            <a:ext cx="3810000" cy="170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ru-RU" sz="3200" smtClean="0">
                <a:ln>
                  <a:noFill/>
                </a:ln>
                <a:latin typeface="Times New Roman" pitchFamily="18" charset="0"/>
                <a:cs typeface="Times New Roman" pitchFamily="18" charset="0"/>
              </a:rPr>
              <a:t>Do you know what plays these characters are from? </a:t>
            </a:r>
            <a:endParaRPr lang="ru-RU" altLang="ru-RU" sz="3200" smtClean="0">
              <a:ln>
                <a:noFill/>
              </a:ln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5" name="Объект 4"/>
          <p:cNvSpPr>
            <a:spLocks noGrp="1"/>
          </p:cNvSpPr>
          <p:nvPr>
            <p:ph idx="1"/>
          </p:nvPr>
        </p:nvSpPr>
        <p:spPr>
          <a:xfrm>
            <a:off x="457200" y="2219325"/>
            <a:ext cx="8229600" cy="4181475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en-US" altLang="ru-RU" b="1" smtClean="0">
                <a:latin typeface="Times New Roman" pitchFamily="18" charset="0"/>
                <a:cs typeface="Times New Roman" pitchFamily="18" charset="0"/>
              </a:rPr>
              <a:t>                       “Othello”                                   “Hamlet”</a:t>
            </a:r>
          </a:p>
          <a:p>
            <a:pPr marL="0" indent="0" eaLnBrk="1" hangingPunct="1">
              <a:buFontTx/>
              <a:buNone/>
            </a:pPr>
            <a:r>
              <a:rPr lang="en-US" altLang="ru-RU" b="1" smtClean="0">
                <a:latin typeface="Times New Roman" pitchFamily="18" charset="0"/>
                <a:cs typeface="Times New Roman" pitchFamily="18" charset="0"/>
              </a:rPr>
              <a:t>                                         “Romeo and Juliet”     </a:t>
            </a:r>
            <a:endParaRPr lang="ru-RU" altLang="ru-RU" b="1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de-DE" altLang="ru-RU" smtClean="0">
                <a:latin typeface="Times New Roman" pitchFamily="18" charset="0"/>
                <a:cs typeface="Times New Roman" pitchFamily="18" charset="0"/>
              </a:rPr>
              <a:t>Horatio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DE" altLang="ru-RU" smtClean="0">
                <a:latin typeface="Times New Roman" pitchFamily="18" charset="0"/>
                <a:cs typeface="Times New Roman" pitchFamily="18" charset="0"/>
              </a:rPr>
              <a:t>Ophelia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Roderigo   Benvolio</a:t>
            </a: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Brabatio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Iago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Desdemona                 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de-DE" altLang="ru-RU" smtClean="0">
                <a:latin typeface="Times New Roman" pitchFamily="18" charset="0"/>
                <a:cs typeface="Times New Roman" pitchFamily="18" charset="0"/>
              </a:rPr>
              <a:t>Gertrude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Montague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endParaRPr lang="en-US" altLang="ru-RU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hangingPunct="1">
              <a:buFontTx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ru-RU" smtClean="0">
                <a:latin typeface="Times New Roman" pitchFamily="18" charset="0"/>
                <a:cs typeface="Times New Roman" pitchFamily="18" charset="0"/>
              </a:rPr>
              <a:t>                           Tybalt</a:t>
            </a: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de-DE" altLang="ru-RU" smtClean="0">
                <a:latin typeface="Times New Roman" pitchFamily="18" charset="0"/>
                <a:cs typeface="Times New Roman" pitchFamily="18" charset="0"/>
              </a:rPr>
              <a:t>Rosencrantz    Mercutio </a:t>
            </a:r>
          </a:p>
          <a:p>
            <a:pPr marL="0" indent="0" eaLnBrk="1" hangingPunct="1"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4"/>
      </a:accent6>
      <a:hlink>
        <a:srgbClr val="BB7826"/>
      </a:hlink>
      <a:folHlink>
        <a:srgbClr val="CF9C5F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196</TotalTime>
  <Words>497</Words>
  <Application>Microsoft Office PowerPoint</Application>
  <PresentationFormat>Экран (4:3)</PresentationFormat>
  <Paragraphs>77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Garamond</vt:lpstr>
      <vt:lpstr>Calibri</vt:lpstr>
      <vt:lpstr>Times New Roman</vt:lpstr>
      <vt:lpstr>Натуральные материалы</vt:lpstr>
      <vt:lpstr>У театральных подмостков</vt:lpstr>
      <vt:lpstr>Are you good at tongue twisters? Театр начинается с вешалки, а мы начнем с разминки…</vt:lpstr>
      <vt:lpstr>What is a theatre?</vt:lpstr>
      <vt:lpstr>William Shakespeare Do you know this person?</vt:lpstr>
      <vt:lpstr>Слайд 5</vt:lpstr>
      <vt:lpstr>Слайд 6</vt:lpstr>
      <vt:lpstr>Слайд 7</vt:lpstr>
      <vt:lpstr>The most famous plays</vt:lpstr>
      <vt:lpstr>Do you know what plays these characters are from? </vt:lpstr>
      <vt:lpstr>Match Shakespeare’s Quotations  and their translations</vt:lpstr>
      <vt:lpstr>Put the words in the right order to read Shakespeare’s Quotations 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Мария</dc:creator>
  <cp:lastModifiedBy>Булатова Мария</cp:lastModifiedBy>
  <cp:revision>26</cp:revision>
  <cp:lastPrinted>1601-01-01T00:00:00Z</cp:lastPrinted>
  <dcterms:created xsi:type="dcterms:W3CDTF">2019-12-17T08:18:31Z</dcterms:created>
  <dcterms:modified xsi:type="dcterms:W3CDTF">2019-12-22T15:55:38Z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