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58" r:id="rId5"/>
    <p:sldId id="285" r:id="rId6"/>
    <p:sldId id="259" r:id="rId7"/>
    <p:sldId id="284" r:id="rId8"/>
    <p:sldId id="260" r:id="rId9"/>
    <p:sldId id="282" r:id="rId10"/>
    <p:sldId id="261" r:id="rId11"/>
    <p:sldId id="288" r:id="rId12"/>
    <p:sldId id="262" r:id="rId13"/>
    <p:sldId id="281" r:id="rId14"/>
    <p:sldId id="264" r:id="rId15"/>
    <p:sldId id="263" r:id="rId16"/>
    <p:sldId id="280" r:id="rId17"/>
    <p:sldId id="265" r:id="rId18"/>
    <p:sldId id="279" r:id="rId19"/>
    <p:sldId id="266" r:id="rId20"/>
    <p:sldId id="278" r:id="rId21"/>
    <p:sldId id="267" r:id="rId22"/>
    <p:sldId id="277" r:id="rId23"/>
    <p:sldId id="268" r:id="rId24"/>
    <p:sldId id="276" r:id="rId25"/>
    <p:sldId id="269" r:id="rId26"/>
    <p:sldId id="275" r:id="rId27"/>
    <p:sldId id="270" r:id="rId28"/>
    <p:sldId id="273" r:id="rId29"/>
    <p:sldId id="271" r:id="rId30"/>
    <p:sldId id="272" r:id="rId31"/>
    <p:sldId id="286" r:id="rId32"/>
    <p:sldId id="283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iloserdie.ru/article/knyazhna-dondukova-korsakova-drug-padshih-zhenshhin-i-terroristok" TargetMode="External"/><Relationship Id="rId13" Type="http://schemas.openxmlformats.org/officeDocument/2006/relationships/hyperlink" Target="http://www.redcross.ru/" TargetMode="External"/><Relationship Id="rId3" Type="http://schemas.microsoft.com/office/2007/relationships/hdphoto" Target="../media/hdphoto1.wdp"/><Relationship Id="rId7" Type="http://schemas.openxmlformats.org/officeDocument/2006/relationships/hyperlink" Target="https://upload.wikimedia.org/wikipedia/commons/a/a3/Leo_Tolstoy,_portrait.jpg" TargetMode="External"/><Relationship Id="rId12" Type="http://schemas.openxmlformats.org/officeDocument/2006/relationships/hyperlink" Target="https://sluzhenie.tomsk.ru/wp-content/uploads/2013/05/sestra-mil-193x300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yazgsk.ru/upload/000/u5/bd/65/v-rjazhskom-raione-sostojalos-otkrytie-gody-dobrovolca-i-volonter.jpg" TargetMode="External"/><Relationship Id="rId11" Type="http://schemas.openxmlformats.org/officeDocument/2006/relationships/hyperlink" Target="https://encrypted-tbn0.gstatic.com/images?q=tbn:ANd9GcRusBTZ6-dyz5ewzAjSKx5tfBFjDIkbWQ7HARcMp2OP1_91xIIS" TargetMode="External"/><Relationship Id="rId5" Type="http://schemas.openxmlformats.org/officeDocument/2006/relationships/hyperlink" Target="https://encrypted-tbn0.gstatic.com/images?q=tbn:ANd9GcTk5s4g5euhQ9HzojPHUNCaG7fuZkpBH7mgNU3f1uGNH4KjPE-n" TargetMode="External"/><Relationship Id="rId15" Type="http://schemas.openxmlformats.org/officeDocument/2006/relationships/hyperlink" Target="http://dubna-blago.ru/foto/novosti2016/160317_sestrichestvo-rossiya/images/05_%D1%E5%F1%F2%F0%FB%20%EC%E8%EB%EE%F1%E5%F0%E4%E8%FF%20%EF%EE%EC%EE%E3%E0%FE%F2%20%F0%E0%ED%E5%ED%FB%EC%20%ED%E0%20%D0%F3%F1%F1%EA%EE-%D2%F3%F0%E5%F6%EA%EE%E9%20%E2%EE%E9%ED%E5.jpg" TargetMode="External"/><Relationship Id="rId10" Type="http://schemas.openxmlformats.org/officeDocument/2006/relationships/hyperlink" Target="http://kogalymlib.ru/konkursy-viktoriny/1424" TargetMode="External"/><Relationship Id="rId4" Type="http://schemas.openxmlformats.org/officeDocument/2006/relationships/hyperlink" Target="http://www.calend.ru/holidays/0/0/591/" TargetMode="External"/><Relationship Id="rId9" Type="http://schemas.openxmlformats.org/officeDocument/2006/relationships/hyperlink" Target="http://argumenti.ru/images/preview/arhnews/675ca9cf4c3cf2385cd605e640500dcf.jpg" TargetMode="External"/><Relationship Id="rId14" Type="http://schemas.openxmlformats.org/officeDocument/2006/relationships/hyperlink" Target="http://redcross.ru/images/rkk.jpg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heroes.profi-forex.org/uploads/_pages/444/vladimir00.png" TargetMode="External"/><Relationship Id="rId3" Type="http://schemas.microsoft.com/office/2007/relationships/hdphoto" Target="../media/hdphoto1.wdp"/><Relationship Id="rId7" Type="http://schemas.openxmlformats.org/officeDocument/2006/relationships/hyperlink" Target="https://encrypted-tbn0.gstatic.com/images?q=tbn:ANd9GcQsLqIqDui4cJ7cIpu5dsSd5OZ_vPoBOsIeL9bwBYzT25bJb_N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pca.org.il/?section=141" TargetMode="External"/><Relationship Id="rId5" Type="http://schemas.openxmlformats.org/officeDocument/2006/relationships/hyperlink" Target="https://deti.cbs-angarsk.ru/images/stories/kids/znaete_li_vy_chto/volonter/VOL_3.jpg" TargetMode="External"/><Relationship Id="rId10" Type="http://schemas.openxmlformats.org/officeDocument/2006/relationships/hyperlink" Target="https://topwar.ru/uploads/posts/2017-02/1487447885_timurovcy.jpg" TargetMode="External"/><Relationship Id="rId4" Type="http://schemas.openxmlformats.org/officeDocument/2006/relationships/hyperlink" Target="http://dobrocentr10.ru/wp-content/uploads/2011/05/lkv.jpg" TargetMode="External"/><Relationship Id="rId9" Type="http://schemas.openxmlformats.org/officeDocument/2006/relationships/hyperlink" Target="https://topwar.ru/109523-timurovcy-kak-eto-bylo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2018-2019\волонтнр\2f40c419f6de9060a28f6ea2446bfb3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" y="2780927"/>
            <a:ext cx="9134557" cy="411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0991" y="-675456"/>
            <a:ext cx="7415107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волонтера</a:t>
            </a:r>
          </a:p>
          <a:p>
            <a:pPr algn="ctr">
              <a:lnSpc>
                <a:spcPct val="200000"/>
              </a:lnSpc>
            </a:pPr>
            <a:r>
              <a:rPr lang="ru-RU" sz="5400" b="1" i="1" dirty="0">
                <a:ln>
                  <a:solidFill>
                    <a:schemeClr val="bg1"/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</a:p>
          <a:p>
            <a:pPr algn="ctr"/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99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404" y="260648"/>
            <a:ext cx="81564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Кто может стать волонтером?</a:t>
            </a:r>
            <a:endParaRPr lang="ru-RU" sz="44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576168" y="1707198"/>
            <a:ext cx="4880419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любой человек от </a:t>
            </a:r>
            <a:endParaRPr lang="ru-RU" sz="3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14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лет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592672" y="5013176"/>
            <a:ext cx="4863913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человек любого возраста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592673" y="3284984"/>
            <a:ext cx="4863913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совершеннолетний гражданин</a:t>
            </a:r>
          </a:p>
        </p:txBody>
      </p:sp>
    </p:spTree>
    <p:extLst>
      <p:ext uri="{BB962C8B-B14F-4D97-AF65-F5344CB8AC3E}">
        <p14:creationId xmlns:p14="http://schemas.microsoft.com/office/powerpoint/2010/main" val="405423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847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404" y="260648"/>
            <a:ext cx="8156427" cy="3418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>
                <a:solidFill>
                  <a:srgbClr val="002060"/>
                </a:solidFill>
              </a:rPr>
              <a:t>Можно быть самостоятельным волонтером с 14 лет. До этого возраста вы можете </a:t>
            </a:r>
            <a:r>
              <a:rPr lang="ru-RU" sz="2800" b="1" dirty="0" smtClean="0">
                <a:solidFill>
                  <a:srgbClr val="002060"/>
                </a:solidFill>
              </a:rPr>
              <a:t>принимать участие в волонтерских мероприятиях вместе </a:t>
            </a:r>
            <a:r>
              <a:rPr lang="ru-RU" sz="2800" b="1" dirty="0">
                <a:solidFill>
                  <a:srgbClr val="002060"/>
                </a:solidFill>
              </a:rPr>
              <a:t>с одним из родителей. </a:t>
            </a:r>
            <a:endParaRPr lang="ru-RU" sz="2800" b="1" dirty="0"/>
          </a:p>
        </p:txBody>
      </p:sp>
      <p:pic>
        <p:nvPicPr>
          <p:cNvPr id="4098" name="Picture 2" descr="F:\Викторина День волонтера\image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682898"/>
            <a:ext cx="5157736" cy="28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4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7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Какой знак является всемирным символом добровольчества?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768850" y="4113076"/>
            <a:ext cx="3531341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Красная </a:t>
            </a:r>
            <a:endParaRPr lang="en-US" sz="3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буква </a:t>
            </a:r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en-US" sz="3600" b="1" i="1" dirty="0">
                <a:solidFill>
                  <a:schemeClr val="accent5">
                    <a:lumMod val="50000"/>
                  </a:schemeClr>
                </a:solidFill>
              </a:rPr>
              <a:t>V» 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4716016" y="2366460"/>
            <a:ext cx="3456384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Зеленый треугольник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611559" y="2348880"/>
            <a:ext cx="3384377" cy="10806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Красный круг</a:t>
            </a:r>
          </a:p>
        </p:txBody>
      </p:sp>
    </p:spTree>
    <p:extLst>
      <p:ext uri="{BB962C8B-B14F-4D97-AF65-F5344CB8AC3E}">
        <p14:creationId xmlns:p14="http://schemas.microsoft.com/office/powerpoint/2010/main" val="380523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1533" y="3212976"/>
            <a:ext cx="8409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Всеобщей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Декларации добровольчества, принятой в январе 2001 г. отмечается: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20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Признать красную букву "V" как всемирный символ добровольчества».</a:t>
            </a:r>
          </a:p>
        </p:txBody>
      </p:sp>
      <p:pic>
        <p:nvPicPr>
          <p:cNvPr id="3081" name="Picture 9" descr="D:\2018-2019\волонтнр\images-stories-kids-znaete_li_vy_chto-volonter-VOL_3-231x2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118" y="188640"/>
            <a:ext cx="3822066" cy="3309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6107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404" y="188640"/>
            <a:ext cx="8156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7.Какая из характеристик наиболее полно отражает суть понятия «добровольцы»: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15176" y="3854956"/>
            <a:ext cx="766279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физические лица, осуществляющие благотворительную деятельность в форме безвозмездного выполнения работ, оказания услуг (добровольческой деятельности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74228" y="5358140"/>
            <a:ext cx="772616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разные группы населения, принимающие участие в трудовых акциях,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субботниках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07986" y="2452501"/>
            <a:ext cx="766998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молодежь, участвующая в социальных акциях в свободное от учебы и работы время</a:t>
            </a:r>
          </a:p>
        </p:txBody>
      </p:sp>
    </p:spTree>
    <p:extLst>
      <p:ext uri="{BB962C8B-B14F-4D97-AF65-F5344CB8AC3E}">
        <p14:creationId xmlns:p14="http://schemas.microsoft.com/office/powerpoint/2010/main" val="381150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6" y="1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В какой документ фиксируется деятельность волонтёра?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303748" y="4437112"/>
            <a:ext cx="3745543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Личная книжка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волонтёра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4408833" y="2817452"/>
            <a:ext cx="3384376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Трудовая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книжка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611560" y="2817452"/>
            <a:ext cx="3384376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аспорт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2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51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8436" y="4132560"/>
            <a:ext cx="8409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личной книжке отмечаются такие виды деятельности как: донорство, патриотическая деятельность, социальное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волонтерство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детьми группы риска, поисковая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работа, работа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пожарах, поиск пропавших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людей и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 других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188640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книжка волонтёра предназначена для учета волонтёрской деятельности и содержит сведения о «трудовом» стаже добровольца, его поощрениях и дополнительной подготовке.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0" name="Picture 8" descr="D:\2018-2019\волонтнр\x_689938e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88640"/>
            <a:ext cx="2871961" cy="398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29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2060"/>
                </a:solidFill>
              </a:rPr>
              <a:t>9</a:t>
            </a:r>
            <a:r>
              <a:rPr lang="ru-RU" sz="2400" b="1" dirty="0" smtClean="0">
                <a:solidFill>
                  <a:srgbClr val="002060"/>
                </a:solidFill>
              </a:rPr>
              <a:t>. В </a:t>
            </a:r>
            <a:r>
              <a:rPr lang="ru-RU" sz="2400" b="1" dirty="0">
                <a:solidFill>
                  <a:srgbClr val="002060"/>
                </a:solidFill>
              </a:rPr>
              <a:t>конце 70-х годов XIX века именно эти женщины стали первыми в мире сёстрами милосердия, которые добровольно отправились на фронт для оказания помощи раненым бойцам. Кто были эти женщины?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727666" y="2817452"/>
            <a:ext cx="424839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Монахини московской Свято-Никольской обители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123728" y="4797152"/>
            <a:ext cx="427474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Русское женское взаимно-благотворительное общество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247048" y="2817452"/>
            <a:ext cx="424839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Воспитанницы Смольного института благородных девиц</a:t>
            </a:r>
          </a:p>
        </p:txBody>
      </p:sp>
    </p:spTree>
    <p:extLst>
      <p:ext uri="{BB962C8B-B14F-4D97-AF65-F5344CB8AC3E}">
        <p14:creationId xmlns:p14="http://schemas.microsoft.com/office/powerpoint/2010/main" val="406481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1533" y="3681821"/>
            <a:ext cx="84097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самых ярких страниц истории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волонтерства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связана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русско-турецкой войной. В конце 1870-х годов монахини московской Свято-Никольской обители стали первыми в мире сестрами милосердия, которые добровольно отправились на фронт для оказания помощи раненым бойцам.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079" name="Picture 7" descr="D:\2018-2019\волонтнр\6_13929647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4953450" cy="36358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73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51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Какая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известная гуманитарная организация, осуществляет свою  деятельность во всём мире,                        исходя из принципа нейтральности и беспристрастности?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571999" y="2889460"/>
            <a:ext cx="322068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Красный </a:t>
            </a:r>
            <a:endParaRPr lang="ru-RU" sz="32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крест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058221" y="4581128"/>
            <a:ext cx="3096344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Армия спасения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611559" y="2907722"/>
            <a:ext cx="3071585" cy="11156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Волонтеры ООН</a:t>
            </a:r>
          </a:p>
        </p:txBody>
      </p:sp>
    </p:spTree>
    <p:extLst>
      <p:ext uri="{BB962C8B-B14F-4D97-AF65-F5344CB8AC3E}">
        <p14:creationId xmlns:p14="http://schemas.microsoft.com/office/powerpoint/2010/main" val="99960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59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1997" y="548680"/>
            <a:ext cx="868000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 Слово волонтер произошло от французского слова,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переводе означает…</a:t>
            </a:r>
          </a:p>
          <a:p>
            <a:endParaRPr lang="ru-RU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604703" y="3074279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Доброволец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11560" y="3074279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Помощник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2583680" y="4653136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Активист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7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1" animBg="1"/>
      <p:bldP spid="5" grpId="0" animBg="1"/>
      <p:bldP spid="5" grpId="1" animBg="1"/>
      <p:bldP spid="7" grpId="0" animBg="1"/>
      <p:bldP spid="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2447" y="1692091"/>
            <a:ext cx="5174817" cy="493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«Красный крест» предоставляет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защиту и оказывает помощь пострадавшим в вооружённых конфликтах и внутренних беспорядках.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20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Представительства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организации, где в общей сложности работают более 12 тысяч человек, расположены почти в 80 странах мира.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077" name="Picture 5" descr="D:\2018-2019\волонтнр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32" y="476672"/>
            <a:ext cx="3324944" cy="33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4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Официальной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датой основания волонтерского движения считают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827584" y="2925105"/>
            <a:ext cx="322068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1920 год 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771800" y="4590256"/>
            <a:ext cx="3096344" cy="1215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1945 год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550724" y="2925105"/>
            <a:ext cx="3071585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1939 год </a:t>
            </a:r>
          </a:p>
        </p:txBody>
      </p:sp>
    </p:spTree>
    <p:extLst>
      <p:ext uri="{BB962C8B-B14F-4D97-AF65-F5344CB8AC3E}">
        <p14:creationId xmlns:p14="http://schemas.microsoft.com/office/powerpoint/2010/main" val="396143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2781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905" y="3592487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1920 году, после Первой мировой войны во Франции был осуществлен первый волонтерский проект с участием группы добровольцев из Англии, Германии, Швеции, Австрии. Вчерашние солдаты враждующих армий собрались, чтобы совместными усилиями восстановить разрушенную деревню близ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Вердена.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076" name="Picture 4" descr="D:\2018-2019\волонтнр\viktorina-volunteer_04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990" y="68502"/>
            <a:ext cx="5375233" cy="3655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1808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В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каком государстве возникло первое женское волонтерское движение?</a:t>
            </a:r>
            <a:endParaRPr lang="ru-RU" sz="32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591780" y="4620415"/>
            <a:ext cx="342038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Российская Империя 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827584" y="2865967"/>
            <a:ext cx="3312368" cy="1215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США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550724" y="2853097"/>
            <a:ext cx="347766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Великобритания</a:t>
            </a:r>
          </a:p>
        </p:txBody>
      </p:sp>
    </p:spTree>
    <p:extLst>
      <p:ext uri="{BB962C8B-B14F-4D97-AF65-F5344CB8AC3E}">
        <p14:creationId xmlns:p14="http://schemas.microsoft.com/office/powerpoint/2010/main" val="60290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94277"/>
            <a:ext cx="4896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Первое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женское волонтерское движение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возникло в России. Сестры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милосердия, которые во время русско-турецкой войны добровольно отправились на фронт, чтобы помогать раненым солдатам.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F:\Викторина День волонтера\sestra-mil-193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936536"/>
            <a:ext cx="3151411" cy="4898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1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юношеская добровольческая организация - скауты. Полковник сэр Роберт Стивенсон Смит Баден-Пауэлл основал движение скаутов в 1907 году в Великобритании. В 1909 году скауты появились и в России. Какие слова стали лозунгом скаутов?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331640" y="5733256"/>
            <a:ext cx="6192688" cy="86409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spc="300" dirty="0">
                <a:solidFill>
                  <a:schemeClr val="accent5">
                    <a:lumMod val="50000"/>
                  </a:schemeClr>
                </a:solidFill>
              </a:rPr>
              <a:t>«Будь готов!» 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331640" y="3432930"/>
            <a:ext cx="6192688" cy="9950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«Ни одного дня без доброго дела!» 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331640" y="4599142"/>
            <a:ext cx="6192688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spc="300" dirty="0">
                <a:solidFill>
                  <a:schemeClr val="accent5">
                    <a:lumMod val="50000"/>
                  </a:schemeClr>
                </a:solidFill>
              </a:rPr>
              <a:t>«Спешите делать добро» </a:t>
            </a:r>
          </a:p>
        </p:txBody>
      </p:sp>
    </p:spTree>
    <p:extLst>
      <p:ext uri="{BB962C8B-B14F-4D97-AF65-F5344CB8AC3E}">
        <p14:creationId xmlns:p14="http://schemas.microsoft.com/office/powerpoint/2010/main" val="393514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94277"/>
            <a:ext cx="48965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Девиз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скаутов — «будь готов!» 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Основатель скаутинга Баден-Пауэлл писал: «Будьте 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готовы умереть за свою страну, если потребуется; так что когда настанет момент, выходите из дома с уверенностью и без раздумья о том, убьют вас или нет». 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2018-2019\волонтнр\viktorina-volunteer_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594277"/>
            <a:ext cx="3676789" cy="5274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98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Знаменитая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женщина-волонтер княгиня Мария Дондукова-Корсакова посвятила значительную часть жизни тюремному служению. В 1900-х годах она пыталась добиться права посещения политических заключенных в Шлиссельбургской крепости. Княгине было отказано. История сохранила ее ответ, после которого в 1904 году посещение крепости было разрешено. Что предложила Дондукова-Корсакова?</a:t>
            </a:r>
            <a:endParaRPr lang="ru-RU" sz="20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4754721" y="5075137"/>
            <a:ext cx="4375631" cy="9660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spc="300" dirty="0">
                <a:solidFill>
                  <a:schemeClr val="accent5">
                    <a:lumMod val="50000"/>
                  </a:schemeClr>
                </a:solidFill>
              </a:rPr>
              <a:t>арестовать ее саму 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133311" y="3646096"/>
            <a:ext cx="4384871" cy="9950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организовывать личные встречи с заключенными вне крепости под надзором полиции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46958" y="5045341"/>
            <a:ext cx="4384871" cy="9660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отказаться от волонтерской деятельности в тюрьмах вообще </a:t>
            </a: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4718186" y="3646096"/>
            <a:ext cx="4384870" cy="9660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амнистировать всех заключенных под ее ответственность </a:t>
            </a:r>
          </a:p>
        </p:txBody>
      </p:sp>
    </p:spTree>
    <p:extLst>
      <p:ext uri="{BB962C8B-B14F-4D97-AF65-F5344CB8AC3E}">
        <p14:creationId xmlns:p14="http://schemas.microsoft.com/office/powerpoint/2010/main" val="89308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157740"/>
            <a:ext cx="4896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Княжна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была уверена, что двадцать лет одиночного заключения – достаточное наказание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заключенного,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хотела добиться замены бессрочного наказания ссылкой. 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Она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считала, что ее сочувствие и любовь могут помочь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узникам Шлиссельбургской крепости.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2018-2019\волонтнр\viktorina-volunteer_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7740"/>
            <a:ext cx="3347864" cy="41011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2949" y="4172608"/>
            <a:ext cx="86409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Визиты княжны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тюрьму запрещались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она вновь добивалась права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посещение. Полтора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 в любую погоду княжна на лодке переправлялась в крепость и навещала одного или двух узников. Наконец, в 1905 г. по ее настоянию в манифест о помиловании включили всех «бессрочных» заключенных.</a:t>
            </a:r>
          </a:p>
        </p:txBody>
      </p:sp>
    </p:spTree>
    <p:extLst>
      <p:ext uri="{BB962C8B-B14F-4D97-AF65-F5344CB8AC3E}">
        <p14:creationId xmlns:p14="http://schemas.microsoft.com/office/powerpoint/2010/main" val="428734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786" y="188640"/>
            <a:ext cx="8156427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15.«Чтобы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поверить в добро, надо начать делать его», - эти слова вполне могли бы стать лозунгом любой добровольческой организации. Кто автор этих слов?</a:t>
            </a:r>
            <a:endParaRPr lang="ru-RU" sz="28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83768" y="4869160"/>
            <a:ext cx="3722846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Л. Толстой 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457915" y="3120566"/>
            <a:ext cx="3758717" cy="1215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Ф. Достоевский  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610949" y="3120566"/>
            <a:ext cx="3722846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>Ф.Д. Рузвельт </a:t>
            </a:r>
          </a:p>
        </p:txBody>
      </p:sp>
    </p:spTree>
    <p:extLst>
      <p:ext uri="{BB962C8B-B14F-4D97-AF65-F5344CB8AC3E}">
        <p14:creationId xmlns:p14="http://schemas.microsoft.com/office/powerpoint/2010/main" val="350548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51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1997" y="548680"/>
            <a:ext cx="8512395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          Слово </a:t>
            </a:r>
            <a:r>
              <a:rPr lang="ru-RU" sz="2400" dirty="0">
                <a:solidFill>
                  <a:srgbClr val="002060"/>
                </a:solidFill>
              </a:rPr>
              <a:t>волонтер произошло от французского </a:t>
            </a:r>
            <a:r>
              <a:rPr lang="ru-RU" sz="2400" dirty="0" err="1">
                <a:solidFill>
                  <a:srgbClr val="002060"/>
                </a:solidFill>
              </a:rPr>
              <a:t>vоlоntаiге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</a:p>
          <a:p>
            <a:pPr algn="just">
              <a:lnSpc>
                <a:spcPct val="20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которое в свою </a:t>
            </a:r>
            <a:r>
              <a:rPr lang="ru-RU" sz="2400" dirty="0" smtClean="0">
                <a:solidFill>
                  <a:srgbClr val="002060"/>
                </a:solidFill>
              </a:rPr>
              <a:t>очередь  произошло </a:t>
            </a:r>
            <a:r>
              <a:rPr lang="ru-RU" sz="2400" dirty="0">
                <a:solidFill>
                  <a:srgbClr val="002060"/>
                </a:solidFill>
              </a:rPr>
              <a:t>от латинского </a:t>
            </a:r>
            <a:r>
              <a:rPr lang="ru-RU" sz="2400" dirty="0" err="1">
                <a:solidFill>
                  <a:srgbClr val="002060"/>
                </a:solidFill>
              </a:rPr>
              <a:t>vоluntarius</a:t>
            </a:r>
            <a:r>
              <a:rPr lang="ru-RU" sz="2400" dirty="0">
                <a:solidFill>
                  <a:srgbClr val="002060"/>
                </a:solidFill>
              </a:rPr>
              <a:t>,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и </a:t>
            </a:r>
            <a:r>
              <a:rPr lang="ru-RU" sz="2400" dirty="0">
                <a:solidFill>
                  <a:srgbClr val="002060"/>
                </a:solidFill>
              </a:rPr>
              <a:t>в дословном переводе означает доброволец,</a:t>
            </a:r>
          </a:p>
          <a:p>
            <a:pPr algn="just">
              <a:lnSpc>
                <a:spcPct val="200000"/>
              </a:lnSpc>
            </a:pPr>
            <a:r>
              <a:rPr lang="ru-RU" sz="2400" dirty="0">
                <a:solidFill>
                  <a:srgbClr val="002060"/>
                </a:solidFill>
              </a:rPr>
              <a:t>желающий. </a:t>
            </a:r>
          </a:p>
          <a:p>
            <a:endParaRPr lang="ru-RU" dirty="0"/>
          </a:p>
        </p:txBody>
      </p:sp>
      <p:pic>
        <p:nvPicPr>
          <p:cNvPr id="1026" name="Picture 2" descr="F:\Викторина День волонтера\images (4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9767">
            <a:off x="1835696" y="3074672"/>
            <a:ext cx="4910418" cy="198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38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99384" y="428698"/>
            <a:ext cx="50050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Лев Толстой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многих произведениях говорил о добре, красоте и служении людям. Лишь те его герои, которые следуют идеалам добровольчества – в широком смысле слова – удостаиваются читательской любви и сочувствия.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F:\Викторина День волонтера\Leo_Tolstoy,_portrai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48" y="836711"/>
            <a:ext cx="3352074" cy="45681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49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2018-2019\волонтнр\2f40c419f6de9060a28f6ea2446bfb3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2" y="2780927"/>
            <a:ext cx="9134557" cy="411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663668"/>
            <a:ext cx="662450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8000" b="1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80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98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71296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 </a:t>
            </a:r>
          </a:p>
          <a:p>
            <a:r>
              <a:rPr lang="ru-RU" dirty="0" smtClean="0"/>
              <a:t>1.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://www.calend.ru/holidays/0/0/591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ru-RU" dirty="0"/>
              <a:t> </a:t>
            </a:r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encrypted-tbn0.gstatic.com/images?q=tbn:ANd9GcTk5s4g5euhQ9HzojPHUNCaG7fuZkpBH7mgNU3f1uGNH4KjPE-n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ryazgsk.ru/upload/000/u5/bd/65/v-rjazhskom-raione-sostojalos-otkrytie-gody-dobrovolca-i-volonter.jpg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upload.wikimedia.org/wikipedia/commons/a/a3/Leo_Tolstoy%2C_portrait.jpg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www.miloserdie.ru/article/knyazhna-dondukova-korsakova-drug-padshih-zhenshhin-i-terroristok</a:t>
            </a:r>
            <a:endParaRPr lang="ru-RU" dirty="0" smtClean="0"/>
          </a:p>
          <a:p>
            <a:r>
              <a:rPr lang="ru-RU" dirty="0" smtClean="0"/>
              <a:t>6.</a:t>
            </a:r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argumenti.ru/images/preview/arhnews/675ca9cf4c3cf2385cd605e640500dcf.jpg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kogalymlib.ru/konkursy-viktoriny/1424</a:t>
            </a:r>
            <a:endParaRPr lang="ru-RU" dirty="0" smtClean="0"/>
          </a:p>
          <a:p>
            <a:r>
              <a:rPr lang="ru-RU" dirty="0" smtClean="0"/>
              <a:t>8.</a:t>
            </a:r>
            <a:r>
              <a:rPr lang="en-US" dirty="0"/>
              <a:t> </a:t>
            </a:r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encrypted-tbn0.gstatic.com/images?q=tbn:ANd9GcRusBTZ6-dyz5ewzAjSKx5tfBFjDIkbWQ7HARcMp2OP1_91xIIS</a:t>
            </a:r>
            <a:endParaRPr lang="ru-RU" dirty="0" smtClean="0"/>
          </a:p>
          <a:p>
            <a:r>
              <a:rPr lang="ru-RU" dirty="0" smtClean="0"/>
              <a:t>9. </a:t>
            </a:r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sluzhenie.tomsk.ru/wp-content/uploads/2013/05/sestra-mil-193x300.jpg</a:t>
            </a:r>
            <a:endParaRPr lang="ru-RU" dirty="0" smtClean="0"/>
          </a:p>
          <a:p>
            <a:r>
              <a:rPr lang="ru-RU" dirty="0" smtClean="0"/>
              <a:t>10.</a:t>
            </a:r>
            <a:r>
              <a:rPr lang="en-US" dirty="0"/>
              <a:t> </a:t>
            </a:r>
            <a:r>
              <a:rPr lang="en-US" dirty="0">
                <a:hlinkClick r:id="rId13"/>
              </a:rPr>
              <a:t>http://www.redcross.ru</a:t>
            </a:r>
            <a:r>
              <a:rPr lang="en-US" dirty="0" smtClean="0">
                <a:hlinkClick r:id="rId13"/>
              </a:rPr>
              <a:t>/</a:t>
            </a:r>
            <a:endParaRPr lang="ru-RU" dirty="0" smtClean="0"/>
          </a:p>
          <a:p>
            <a:r>
              <a:rPr lang="ru-RU" dirty="0" smtClean="0"/>
              <a:t>11.</a:t>
            </a:r>
            <a:r>
              <a:rPr lang="en-US" dirty="0"/>
              <a:t> </a:t>
            </a:r>
            <a:r>
              <a:rPr lang="en-US" dirty="0">
                <a:hlinkClick r:id="rId14"/>
              </a:rPr>
              <a:t>http://</a:t>
            </a:r>
            <a:r>
              <a:rPr lang="en-US" dirty="0" smtClean="0">
                <a:hlinkClick r:id="rId14"/>
              </a:rPr>
              <a:t>redcross.ru/images/rkk.jpg</a:t>
            </a:r>
            <a:endParaRPr lang="ru-RU" dirty="0" smtClean="0"/>
          </a:p>
          <a:p>
            <a:r>
              <a:rPr lang="ru-RU" dirty="0" smtClean="0"/>
              <a:t>12.</a:t>
            </a:r>
            <a:r>
              <a:rPr lang="en-US" dirty="0"/>
              <a:t> </a:t>
            </a:r>
            <a:r>
              <a:rPr lang="en-US" dirty="0">
                <a:hlinkClick r:id="rId15"/>
              </a:rPr>
              <a:t>http://dubna-blago.ru/foto/novosti2016/160317_sestrichestvo-rossiya/images/05_%D1%E5%F1%F2%F0%FB%20%EC%E8%EB%EE%F1%E5%F0%E4%E8%FF%20%EF%EE%EC%EE%E3%E0%FE%F2%20%F0%E0%ED%E5%ED%FB%EC%20%ED%E0%20%D0%F3%F1%F1%EA%EE-%</a:t>
            </a:r>
            <a:r>
              <a:rPr lang="en-US" dirty="0" smtClean="0">
                <a:hlinkClick r:id="rId15"/>
              </a:rPr>
              <a:t>D2%F3%F0%E5%F6%EA%EE%E9%20%E2%EE%E9%ED%E5.jpg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0457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7129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 </a:t>
            </a:r>
          </a:p>
          <a:p>
            <a:r>
              <a:rPr lang="ru-RU" dirty="0" smtClean="0"/>
              <a:t>13.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dobrocentr10.ru/wp-content/uploads/2011/05/lkv.jpg</a:t>
            </a:r>
            <a:endParaRPr lang="ru-RU" dirty="0" smtClean="0"/>
          </a:p>
          <a:p>
            <a:r>
              <a:rPr lang="ru-RU" dirty="0" smtClean="0"/>
              <a:t>14.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deti.cbs-angarsk.ru/images/stories/kids/znaete_li_vy_chto/volonter/VOL_3.jpg</a:t>
            </a:r>
            <a:endParaRPr lang="ru-RU" dirty="0" smtClean="0"/>
          </a:p>
          <a:p>
            <a:r>
              <a:rPr lang="ru-RU" dirty="0" smtClean="0"/>
              <a:t>15.</a:t>
            </a:r>
            <a:r>
              <a:rPr lang="en-US" dirty="0"/>
              <a:t> </a:t>
            </a:r>
            <a:r>
              <a:rPr lang="en-US" dirty="0">
                <a:hlinkClick r:id="rId6"/>
              </a:rPr>
              <a:t>https://spca.org.il/?</a:t>
            </a:r>
            <a:r>
              <a:rPr lang="en-US" dirty="0" smtClean="0">
                <a:hlinkClick r:id="rId6"/>
              </a:rPr>
              <a:t>section=141</a:t>
            </a:r>
            <a:endParaRPr lang="ru-RU" dirty="0" smtClean="0"/>
          </a:p>
          <a:p>
            <a:r>
              <a:rPr lang="ru-RU" dirty="0" smtClean="0"/>
              <a:t>16. </a:t>
            </a:r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encrypted-tbn0.gstatic.com/images?q=tbn:ANd9GcQsLqIqDui4cJ7cIpu5dsSd5OZ_vPoBOsIeL9bwBYzT25bJb_Nd</a:t>
            </a:r>
            <a:endParaRPr lang="ru-RU" dirty="0" smtClean="0"/>
          </a:p>
          <a:p>
            <a:r>
              <a:rPr lang="ru-RU" dirty="0" smtClean="0"/>
              <a:t>17. </a:t>
            </a:r>
            <a:r>
              <a:rPr lang="en-US" dirty="0">
                <a:hlinkClick r:id="rId8"/>
              </a:rPr>
              <a:t>http://heroes.profi-forex.org/uploads/_</a:t>
            </a:r>
            <a:r>
              <a:rPr lang="en-US" dirty="0" smtClean="0">
                <a:hlinkClick r:id="rId8"/>
              </a:rPr>
              <a:t>pages/444/vladimir00.png</a:t>
            </a:r>
            <a:endParaRPr lang="ru-RU" dirty="0" smtClean="0"/>
          </a:p>
          <a:p>
            <a:r>
              <a:rPr lang="ru-RU" dirty="0" smtClean="0"/>
              <a:t>18.</a:t>
            </a:r>
            <a:r>
              <a:rPr lang="en-US" dirty="0"/>
              <a:t> </a:t>
            </a:r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topwar.ru/109523-timurovcy-kak-eto-bylo.html</a:t>
            </a:r>
            <a:endParaRPr lang="ru-RU" dirty="0" smtClean="0"/>
          </a:p>
          <a:p>
            <a:r>
              <a:rPr lang="ru-RU" dirty="0" smtClean="0"/>
              <a:t>19.</a:t>
            </a:r>
            <a:r>
              <a:rPr lang="en-US" dirty="0"/>
              <a:t> </a:t>
            </a:r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topwar.ru/uploads/posts/2017-02/1487447885_timurovcy.jpg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7526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59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1997" y="548680"/>
            <a:ext cx="7576690" cy="1695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Назовите, какое движение в пионерии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стало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основой для волонтёрской деятельности?</a:t>
            </a:r>
            <a:endParaRPr lang="ru-RU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831606" y="3074279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«Тимуровское движение»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4860032" y="2996952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«Скаутское движение»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1907704" y="4653136"/>
            <a:ext cx="4796633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«Юные инспекторы дорожного движения»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1" animBg="1"/>
      <p:bldP spid="5" grpId="0" animBg="1"/>
      <p:bldP spid="5" grpId="1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9929" y="4320514"/>
            <a:ext cx="83529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ТИМУРОВСКОЕ ДВИЖЕНИЕ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возникло в СССР среди пионеров и школьников в нач. 1940-х гг. под влиянием повести А. П. Гайдара "Тимур и его команда".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Тимуровцы оказывали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 семьям военнослужащих и ветеранам, а также престарелым, детсадам, ухаживали за могилами погибших воинов и т. п.</a:t>
            </a:r>
          </a:p>
        </p:txBody>
      </p:sp>
      <p:pic>
        <p:nvPicPr>
          <p:cNvPr id="3084" name="Picture 12" descr="D:\2018-2019\волонтнр\1487447885_timurovc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4085" y="116632"/>
            <a:ext cx="5544616" cy="415846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7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324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8156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3.Международный день добровольцев 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200000"/>
              </a:lnSpc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празднуется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915816" y="4868598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5 декабря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11560" y="3074279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solidFill>
                  <a:schemeClr val="accent5">
                    <a:lumMod val="50000"/>
                  </a:schemeClr>
                </a:solidFill>
              </a:rPr>
              <a:t>8 июня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860032" y="3059765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solidFill>
                  <a:schemeClr val="accent5">
                    <a:lumMod val="50000"/>
                  </a:schemeClr>
                </a:solidFill>
              </a:rPr>
              <a:t>5 сентября</a:t>
            </a:r>
          </a:p>
        </p:txBody>
      </p:sp>
    </p:spTree>
    <p:extLst>
      <p:ext uri="{BB962C8B-B14F-4D97-AF65-F5344CB8AC3E}">
        <p14:creationId xmlns:p14="http://schemas.microsoft.com/office/powerpoint/2010/main" val="278898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1" animBg="1"/>
      <p:bldP spid="5" grpId="0" animBg="1"/>
      <p:bldP spid="5" grpId="1" animBg="1"/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2122" y="3363104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1985 году Генеральная Ассамблея ООН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предложила правительствам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отмечать 5 декабря Международный день добровольцев во имя экономического и социального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3" name="Picture 11" descr="D:\2018-2019\волонтнр\featured-image-index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663" y="398568"/>
            <a:ext cx="7259765" cy="3030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59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8156427" cy="2153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4.Зарождение благотворительной помощи в России произошло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при: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835696" y="4868598"/>
            <a:ext cx="52565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Князе Владимире Святославовиче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11560" y="3074279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Петре Первом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860032" y="3059765"/>
            <a:ext cx="3456384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Александре </a:t>
            </a:r>
            <a:r>
              <a:rPr lang="en-US" sz="3600" b="1" i="1" dirty="0">
                <a:solidFill>
                  <a:srgbClr val="002060"/>
                </a:solidFill>
              </a:rPr>
              <a:t>I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61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669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5" grpId="0" animBg="1"/>
      <p:bldP spid="5" grpId="1" animBg="1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2018-2019\волонтнр\abstract-267054_960_7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3" y="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23928" y="2276872"/>
            <a:ext cx="4824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Зарождение благотворительности в Киевской Руси связывается с принятием христианства. Киевский князь Владимир Уставом 996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 закрепил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призрение нищих за церковью, выделив на благотворительную деятельность десятую долю княжеских доходов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2" name="Picture 10" descr="D:\2018-2019\волонтнр\Vladimir_I_of_Kiev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69" y="154394"/>
            <a:ext cx="3624064" cy="48132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84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1115</Words>
  <Application>Microsoft Office PowerPoint</Application>
  <PresentationFormat>Экран (4:3)</PresentationFormat>
  <Paragraphs>115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69</cp:revision>
  <dcterms:modified xsi:type="dcterms:W3CDTF">2019-12-22T07:00:28Z</dcterms:modified>
</cp:coreProperties>
</file>