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Светлый стиль 2 -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Светлый стиль 1 - акцент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-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  <a:tblStyle styleId="{ED083AE6-46FA-4A59-8FB0-9F97EB10719F}" styleName="Светлый стиль 3 - акцент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1" d="100"/>
          <a:sy n="71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2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5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8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0" name="Rectangle 114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1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29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7" name="Rectangle 84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8" name="Rectangle 85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113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4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5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0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1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2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6" name="Freeform 44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7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50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51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Hexagon 52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3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4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5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6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Freeform 57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Hexagon 58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0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1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2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3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4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5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6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Freeform 67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8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3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4" name="Rectangle 46"/>
          <p:cNvSpPr/>
          <p:nvPr/>
        </p:nvSpPr>
        <p:spPr>
          <a:xfrm>
            <a:off x="4649788" y="-22225"/>
            <a:ext cx="3505200" cy="23129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49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88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7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688" y="1516063"/>
            <a:ext cx="2133600" cy="752475"/>
          </a:xfrm>
        </p:spPr>
        <p:txBody>
          <a:bodyPr anchor="b"/>
          <a:lstStyle>
            <a:lvl1pPr algn="l">
              <a:defRPr sz="2400" smtClean="0"/>
            </a:lvl1pPr>
          </a:lstStyle>
          <a:p>
            <a:pPr>
              <a:defRPr/>
            </a:pPr>
            <a:fld id="{1C50EDB7-654B-4A89-A959-92C14B4C3AFF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4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838" y="5719763"/>
            <a:ext cx="283051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788" y="5719763"/>
            <a:ext cx="642937" cy="365125"/>
          </a:xfrm>
        </p:spPr>
        <p:txBody>
          <a:bodyPr/>
          <a:lstStyle>
            <a:lvl1pPr>
              <a:defRPr smtClean="0">
                <a:solidFill>
                  <a:schemeClr val="accent1"/>
                </a:solidFill>
              </a:defRPr>
            </a:lvl1pPr>
          </a:lstStyle>
          <a:p>
            <a:pPr>
              <a:defRPr/>
            </a:pPr>
            <a:fld id="{A767D002-734A-4008-BD27-E5C557F05B1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9CE637-69C5-4BAB-BC99-F0DA0E765C47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3D3DC7-CA37-4D01-9CC2-9B97164D36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6938FD3-1210-4155-AF4C-5118B704F947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DB9EFF-7807-4709-9DE8-B8A5DC34BE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C6D355-5414-4A02-ACAA-5388B32E5674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D3A321-8D3F-478F-A42C-F6A9D315FD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BAD04C-B1A1-403B-A4E8-F721CD83234E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918ACF-D5D7-443B-B895-7B28FCE9D81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5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3E1DBE-7CBC-467D-A68B-318FC9C284E4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6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7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28D08C-801B-4418-9B72-5309FFEC87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B648FDA-3F58-4613-8DA5-5C506FE34830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582C35-DF39-4178-AC6C-3F0CBB868A5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8B5DD4-7CD4-480F-B87C-9D175DFA5947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04334E-B867-4947-848B-561EEE1D76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9B14B-F69F-434C-9DFC-6D2B21DEB106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8E21C86-4B6D-4117-8CA4-71A2DBA887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3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0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1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2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77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78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79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4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5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6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6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7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8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9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50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1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2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3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54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55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58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59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1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2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3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4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5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6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67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68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69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0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45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56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57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60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E66212F-EFF6-444A-8C76-35DC99216C20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49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E67B92-8089-40C7-855B-C6F86B89EB3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  <p:sp>
        <p:nvSpPr>
          <p:cNvPr id="50" name="Footer Placeholder 5"/>
          <p:cNvSpPr>
            <a:spLocks noGrp="1"/>
          </p:cNvSpPr>
          <p:nvPr>
            <p:ph type="ftr" sz="quarter" idx="12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3"/>
          <p:cNvGrpSpPr>
            <a:grpSpLocks/>
          </p:cNvGrpSpPr>
          <p:nvPr/>
        </p:nvGrpSpPr>
        <p:grpSpPr bwMode="auto">
          <a:xfrm>
            <a:off x="-382588" y="0"/>
            <a:ext cx="9932988" cy="6858000"/>
            <a:chOff x="-382404" y="0"/>
            <a:chExt cx="9932332" cy="6858000"/>
          </a:xfrm>
        </p:grpSpPr>
        <p:grpSp>
          <p:nvGrpSpPr>
            <p:cNvPr id="6" name="Group 44"/>
            <p:cNvGrpSpPr>
              <a:grpSpLocks/>
            </p:cNvGrpSpPr>
            <p:nvPr/>
          </p:nvGrpSpPr>
          <p:grpSpPr bwMode="auto">
            <a:xfrm>
              <a:off x="159" y="0"/>
              <a:ext cx="9143396" cy="6858000"/>
              <a:chOff x="159" y="0"/>
              <a:chExt cx="9143396" cy="6858000"/>
            </a:xfrm>
          </p:grpSpPr>
          <p:grpSp>
            <p:nvGrpSpPr>
              <p:cNvPr id="29" name="Group 4"/>
              <p:cNvGrpSpPr>
                <a:grpSpLocks/>
              </p:cNvGrpSpPr>
              <p:nvPr/>
            </p:nvGrpSpPr>
            <p:grpSpPr bwMode="auto">
              <a:xfrm>
                <a:off x="159" y="0"/>
                <a:ext cx="2514434" cy="6858000"/>
                <a:chOff x="159" y="0"/>
                <a:chExt cx="2514434" cy="6858000"/>
              </a:xfrm>
            </p:grpSpPr>
            <p:sp>
              <p:nvSpPr>
                <p:cNvPr id="41" name="Rectangle 86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2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3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0" name="Group 5"/>
              <p:cNvGrpSpPr>
                <a:grpSpLocks/>
              </p:cNvGrpSpPr>
              <p:nvPr/>
            </p:nvGrpSpPr>
            <p:grpSpPr bwMode="auto">
              <a:xfrm>
                <a:off x="422406" y="0"/>
                <a:ext cx="2514434" cy="6858000"/>
                <a:chOff x="-504" y="0"/>
                <a:chExt cx="2514434" cy="6858000"/>
              </a:xfrm>
            </p:grpSpPr>
            <p:sp>
              <p:nvSpPr>
                <p:cNvPr id="38" name="Rectangle 83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9" name="Rectangle 84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40" name="Rectangle 85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31" name="Group 9"/>
              <p:cNvGrpSpPr>
                <a:grpSpLocks/>
              </p:cNvGrpSpPr>
              <p:nvPr/>
            </p:nvGrpSpPr>
            <p:grpSpPr bwMode="auto">
              <a:xfrm rot="10800000">
                <a:off x="6629121" y="0"/>
                <a:ext cx="2514434" cy="6858000"/>
                <a:chOff x="445" y="0"/>
                <a:chExt cx="2514434" cy="6858000"/>
              </a:xfrm>
            </p:grpSpPr>
            <p:sp>
              <p:nvSpPr>
                <p:cNvPr id="35" name="Rectangle 80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6" name="Rectangle 81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37" name="Rectangle 82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32" name="Rectangle 77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3" name="Rectangle 78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34" name="Rectangle 79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7" name="Freeform 45"/>
            <p:cNvSpPr/>
            <p:nvPr/>
          </p:nvSpPr>
          <p:spPr>
            <a:xfrm>
              <a:off x="-12540" y="5035550"/>
              <a:ext cx="9144984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8" name="Freeform 46"/>
            <p:cNvSpPr/>
            <p:nvPr/>
          </p:nvSpPr>
          <p:spPr>
            <a:xfrm>
              <a:off x="-12540" y="3467100"/>
              <a:ext cx="9144984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" name="Freeform 47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" name="Freeform 48"/>
            <p:cNvSpPr/>
            <p:nvPr/>
          </p:nvSpPr>
          <p:spPr>
            <a:xfrm>
              <a:off x="-12540" y="5284788"/>
              <a:ext cx="9144984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1" name="Freeform 49"/>
            <p:cNvSpPr/>
            <p:nvPr/>
          </p:nvSpPr>
          <p:spPr>
            <a:xfrm>
              <a:off x="2136793" y="5132388"/>
              <a:ext cx="6982952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2" name="Hexagon 50"/>
            <p:cNvSpPr/>
            <p:nvPr/>
          </p:nvSpPr>
          <p:spPr>
            <a:xfrm rot="1800000">
              <a:off x="2995574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3" name="Hexagon 51"/>
            <p:cNvSpPr/>
            <p:nvPr/>
          </p:nvSpPr>
          <p:spPr>
            <a:xfrm rot="1800000">
              <a:off x="3719426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4" name="Hexagon 59"/>
            <p:cNvSpPr/>
            <p:nvPr/>
          </p:nvSpPr>
          <p:spPr>
            <a:xfrm rot="1800000">
              <a:off x="3728950" y="159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5" name="Hexagon 60"/>
            <p:cNvSpPr/>
            <p:nvPr/>
          </p:nvSpPr>
          <p:spPr>
            <a:xfrm rot="1800000">
              <a:off x="2976525" y="32543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6" name="Hexagon 61"/>
            <p:cNvSpPr/>
            <p:nvPr/>
          </p:nvSpPr>
          <p:spPr>
            <a:xfrm rot="1800000">
              <a:off x="4462327" y="53832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7" name="Freeform 62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8" name="Hexagon 63"/>
            <p:cNvSpPr/>
            <p:nvPr/>
          </p:nvSpPr>
          <p:spPr>
            <a:xfrm rot="1800000">
              <a:off x="23970" y="54022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9" name="Hexagon 64"/>
            <p:cNvSpPr/>
            <p:nvPr/>
          </p:nvSpPr>
          <p:spPr>
            <a:xfrm rot="1800000">
              <a:off x="52543" y="284956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0" name="Hexagon 65"/>
            <p:cNvSpPr/>
            <p:nvPr/>
          </p:nvSpPr>
          <p:spPr>
            <a:xfrm rot="1800000">
              <a:off x="776395" y="4125913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1" name="Hexagon 66"/>
            <p:cNvSpPr/>
            <p:nvPr/>
          </p:nvSpPr>
          <p:spPr>
            <a:xfrm rot="1800000">
              <a:off x="1509772" y="54117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2" name="Hexagon 67"/>
            <p:cNvSpPr/>
            <p:nvPr/>
          </p:nvSpPr>
          <p:spPr>
            <a:xfrm rot="1800000">
              <a:off x="1528821" y="28590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3" name="Hexagon 68"/>
            <p:cNvSpPr/>
            <p:nvPr/>
          </p:nvSpPr>
          <p:spPr>
            <a:xfrm rot="1800000">
              <a:off x="795444" y="1563688"/>
              <a:ext cx="1601681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4" name="Hexagon 69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5" name="Hexagon 70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6" name="Hexagon 71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7" name="Freeform 72"/>
            <p:cNvSpPr/>
            <p:nvPr/>
          </p:nvSpPr>
          <p:spPr>
            <a:xfrm rot="1800000">
              <a:off x="8306998" y="4056063"/>
              <a:ext cx="124293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28" name="Freeform 73"/>
            <p:cNvSpPr/>
            <p:nvPr/>
          </p:nvSpPr>
          <p:spPr>
            <a:xfrm rot="1800000">
              <a:off x="8306998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44" name="Rectangle 93"/>
          <p:cNvSpPr/>
          <p:nvPr/>
        </p:nvSpPr>
        <p:spPr>
          <a:xfrm>
            <a:off x="4560888" y="-22225"/>
            <a:ext cx="3679825" cy="6272213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5" name="Rectangle 10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6" name="Rectangle 101"/>
          <p:cNvSpPr/>
          <p:nvPr/>
        </p:nvSpPr>
        <p:spPr>
          <a:xfrm>
            <a:off x="904875" y="601663"/>
            <a:ext cx="3562350" cy="564832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47" name="Rectangle 104"/>
          <p:cNvSpPr/>
          <p:nvPr/>
        </p:nvSpPr>
        <p:spPr>
          <a:xfrm>
            <a:off x="4651375" y="6088063"/>
            <a:ext cx="3505200" cy="825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 rtlCol="0">
            <a:normAutofit/>
          </a:bodyPr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8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79168B-704C-485F-A80D-30D3F2E0F80C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49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850" y="5724525"/>
            <a:ext cx="3492500" cy="365125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0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B1045C-2207-421D-BAE7-769CE041BF6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304800" y="0"/>
            <a:ext cx="9932988" cy="6858000"/>
            <a:chOff x="-382404" y="0"/>
            <a:chExt cx="9932332" cy="6858000"/>
          </a:xfrm>
        </p:grpSpPr>
        <p:grpSp>
          <p:nvGrpSpPr>
            <p:cNvPr id="1035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8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59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grpSp>
            <p:nvGrpSpPr>
              <p:cNvPr id="1060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fontAlgn="auto">
                    <a:spcBef>
                      <a:spcPts val="0"/>
                    </a:spcBef>
                    <a:spcAft>
                      <a:spcPts val="0"/>
                    </a:spcAft>
                    <a:defRPr/>
                  </a:pPr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fontAlgn="auto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375"/>
            <a:ext cx="82296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0888" y="-22225"/>
            <a:ext cx="3679825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788" y="-22225"/>
            <a:ext cx="35052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042988" y="1027113"/>
            <a:ext cx="7024687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  <a:endParaRPr lang="en-US" smtClean="0"/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042988" y="2324100"/>
            <a:ext cx="6777037" cy="3508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575" y="2238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</a:defRPr>
            </a:lvl1pPr>
          </a:lstStyle>
          <a:p>
            <a:pPr>
              <a:defRPr/>
            </a:pPr>
            <a:fld id="{7713703F-27E8-420B-BAF3-93AF51B6CD82}" type="datetimeFigureOut">
              <a:rPr lang="ru-RU"/>
              <a:pPr>
                <a:defRPr/>
              </a:pPr>
              <a:t>18.12.2019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850" y="5851525"/>
            <a:ext cx="350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788" y="223838"/>
            <a:ext cx="133191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rgbClr val="FEFEFE"/>
                </a:solidFill>
                <a:latin typeface="+mn-lt"/>
              </a:defRPr>
            </a:lvl1pPr>
          </a:lstStyle>
          <a:p>
            <a:pPr>
              <a:defRPr/>
            </a:pPr>
            <a:fld id="{1486D6AE-A6EE-4F32-A423-9A49159662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3" r:id="rId8"/>
    <p:sldLayoutId id="2147483674" r:id="rId9"/>
    <p:sldLayoutId id="2147483670" r:id="rId10"/>
    <p:sldLayoutId id="2147483671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2pPr>
      <a:lvl3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3pPr>
      <a:lvl4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4pPr>
      <a:lvl5pPr algn="l" rtl="0" fontAlgn="base">
        <a:spcBef>
          <a:spcPct val="0"/>
        </a:spcBef>
        <a:spcAft>
          <a:spcPct val="0"/>
        </a:spcAft>
        <a:defRPr sz="4000">
          <a:solidFill>
            <a:schemeClr val="accent1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39763" indent="-27305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395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chemeClr val="tx2"/>
          </a:solidFill>
          <a:latin typeface="+mn-lt"/>
          <a:ea typeface="+mn-ea"/>
          <a:cs typeface="+mn-cs"/>
        </a:defRPr>
      </a:lvl4pPr>
      <a:lvl5pPr marL="1325563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33925" y="2708275"/>
            <a:ext cx="3313113" cy="1368425"/>
          </a:xfrm>
        </p:spPr>
        <p:txBody>
          <a:bodyPr rtlCol="0"/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Загадка человека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13314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43438" y="5589588"/>
            <a:ext cx="1254125" cy="503237"/>
          </a:xfrm>
        </p:spPr>
        <p:txBody>
          <a:bodyPr/>
          <a:lstStyle/>
          <a:p>
            <a:r>
              <a:rPr lang="ru-RU" b="1" smtClean="0">
                <a:latin typeface="Arial Narrow" pitchFamily="34" charset="0"/>
              </a:rPr>
              <a:t>Урок 3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6013" y="1652588"/>
            <a:ext cx="3816350" cy="817562"/>
          </a:xfrm>
        </p:spPr>
        <p:txBody>
          <a:bodyPr rtlCol="0">
            <a:normAutofit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План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00113" y="2636838"/>
            <a:ext cx="7488237" cy="2087562"/>
          </a:xfrm>
        </p:spPr>
        <p:txBody>
          <a:bodyPr/>
          <a:lstStyle/>
          <a:p>
            <a:pPr marL="68263" indent="0">
              <a:buFont typeface="Wingdings 2" pitchFamily="18" charset="2"/>
              <a:buNone/>
            </a:pPr>
            <a:r>
              <a:rPr lang="ru-RU" sz="2600" b="1" smtClean="0"/>
              <a:t>1. Что такое наследственность.</a:t>
            </a:r>
          </a:p>
          <a:p>
            <a:pPr marL="68263" indent="0">
              <a:buFont typeface="Wingdings 2" pitchFamily="18" charset="2"/>
              <a:buNone/>
            </a:pPr>
            <a:r>
              <a:rPr lang="ru-RU" sz="2600" b="1" smtClean="0"/>
              <a:t>2. Наследственность – биологическая сущность всех людей.</a:t>
            </a:r>
          </a:p>
          <a:p>
            <a:pPr marL="68263" indent="0">
              <a:buFont typeface="Wingdings 2" pitchFamily="18" charset="2"/>
              <a:buNone/>
            </a:pPr>
            <a:r>
              <a:rPr lang="ru-RU" sz="2600" b="1" smtClean="0"/>
              <a:t>3. Можно ли влиять на наследственность.</a:t>
            </a:r>
          </a:p>
        </p:txBody>
      </p:sp>
      <p:pic>
        <p:nvPicPr>
          <p:cNvPr id="5" name="Picture 6" descr="C:\Users\Acer\Desktop\анимационные картинки\смайл реш задачу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945038" y="404664"/>
            <a:ext cx="1672582" cy="16561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Заголовок 1"/>
          <p:cNvSpPr>
            <a:spLocks noGrp="1"/>
          </p:cNvSpPr>
          <p:nvPr>
            <p:ph type="title"/>
          </p:nvPr>
        </p:nvSpPr>
        <p:spPr>
          <a:xfrm>
            <a:off x="611188" y="404813"/>
            <a:ext cx="7993062" cy="744537"/>
          </a:xfrm>
        </p:spPr>
        <p:txBody>
          <a:bodyPr/>
          <a:lstStyle/>
          <a:p>
            <a:r>
              <a:rPr lang="ru-RU" b="1" smtClean="0">
                <a:solidFill>
                  <a:srgbClr val="FFFF00"/>
                </a:solidFill>
              </a:rPr>
              <a:t>Что такое наследственность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82688" y="1268413"/>
            <a:ext cx="6778625" cy="2952750"/>
          </a:xfrm>
        </p:spPr>
        <p:txBody>
          <a:bodyPr rtlCol="0">
            <a:normAutofit/>
          </a:bodyPr>
          <a:lstStyle/>
          <a:p>
            <a:pPr indent="-274320" fontAlgn="auto">
              <a:spcAft>
                <a:spcPts val="0"/>
              </a:spcAft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600" b="1" dirty="0" smtClean="0"/>
              <a:t>очему один человек похож на маму, а другой на папу? Один на бабушку, а другой на деда?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</a:t>
            </a:r>
            <a:r>
              <a:rPr lang="ru-RU" sz="2600" b="1" dirty="0" smtClean="0"/>
              <a:t>очему о родственниках говорят «похожи как две капли воды»?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ru-RU" sz="2600" b="1" dirty="0" smtClean="0"/>
              <a:t>А чем похожи все люди на Земле?</a:t>
            </a:r>
            <a:endParaRPr lang="ru-RU" sz="2600" b="1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1559501" y="4077072"/>
            <a:ext cx="6024998" cy="2592288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188913"/>
            <a:ext cx="8569325" cy="3527425"/>
          </a:xfrm>
        </p:spPr>
        <p:txBody>
          <a:bodyPr rtlCol="0">
            <a:normAutofit/>
          </a:bodyPr>
          <a:lstStyle/>
          <a:p>
            <a:pPr indent="-274320" fontAlgn="auto">
              <a:spcAft>
                <a:spcPts val="0"/>
              </a:spcAft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2600" b="1" dirty="0" smtClean="0"/>
              <a:t>т своих предков и родственников человек наследует определённые </a:t>
            </a:r>
            <a:r>
              <a:rPr lang="ru-RU" sz="2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биологические признаки</a:t>
            </a:r>
            <a:r>
              <a:rPr lang="ru-RU" sz="2600" b="1" dirty="0" smtClean="0"/>
              <a:t> (свойства).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ru-RU" sz="2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Наследственность</a:t>
            </a:r>
            <a:r>
              <a:rPr lang="ru-RU" sz="2600" b="1" dirty="0" smtClean="0"/>
              <a:t> животного проявляется в его </a:t>
            </a:r>
            <a:r>
              <a:rPr lang="ru-RU" sz="2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инстинктах</a:t>
            </a:r>
            <a:r>
              <a:rPr lang="ru-RU" sz="2600" b="1" dirty="0" smtClean="0"/>
              <a:t>, т.е. в определённых </a:t>
            </a:r>
            <a:r>
              <a:rPr lang="ru-RU" sz="2600" b="1" dirty="0" err="1" smtClean="0"/>
              <a:t>действи-ях</a:t>
            </a:r>
            <a:r>
              <a:rPr lang="ru-RU" sz="2600" b="1" dirty="0" smtClean="0"/>
              <a:t>, поведении.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2600" b="1" dirty="0" smtClean="0"/>
              <a:t>бучаться инстинктам не надо, т.к. они </a:t>
            </a:r>
            <a:r>
              <a:rPr lang="ru-RU" sz="2600" b="1" dirty="0" err="1" smtClean="0"/>
              <a:t>суще-ствуют</a:t>
            </a:r>
            <a:r>
              <a:rPr lang="ru-RU" sz="2600" b="1" dirty="0" smtClean="0"/>
              <a:t> с рождения.</a:t>
            </a:r>
            <a:endParaRPr lang="ru-RU" sz="2600" b="1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5143504" y="3714752"/>
            <a:ext cx="3275856" cy="2165341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899592" y="3717032"/>
            <a:ext cx="2304256" cy="201622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  <a:ext uri="{91240B29-F687-4F45-9708-019B960494DF}"/>
            <a:ext uri="{AF507438-7753-43E0-B8FC-AC1667EBCBE1}"/>
          </a:extLst>
        </p:spPr>
      </p:pic>
      <p:sp>
        <p:nvSpPr>
          <p:cNvPr id="4" name="TextBox 3"/>
          <p:cNvSpPr txBox="1">
            <a:spLocks noChangeArrowheads="1"/>
          </p:cNvSpPr>
          <p:nvPr/>
        </p:nvSpPr>
        <p:spPr bwMode="auto">
          <a:xfrm>
            <a:off x="1566863" y="5953125"/>
            <a:ext cx="6010275" cy="49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2600" b="1">
                <a:solidFill>
                  <a:srgbClr val="FFFF00"/>
                </a:solidFill>
                <a:latin typeface="Century Gothic" pitchFamily="34" charset="0"/>
              </a:rPr>
              <a:t>А есть ли у человека инстинкты?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Заголовок 1"/>
          <p:cNvSpPr>
            <a:spLocks noGrp="1"/>
          </p:cNvSpPr>
          <p:nvPr>
            <p:ph type="title"/>
          </p:nvPr>
        </p:nvSpPr>
        <p:spPr>
          <a:xfrm>
            <a:off x="250825" y="333375"/>
            <a:ext cx="8642350" cy="1143000"/>
          </a:xfrm>
        </p:spPr>
        <p:txBody>
          <a:bodyPr/>
          <a:lstStyle/>
          <a:p>
            <a:r>
              <a:rPr lang="ru-RU" sz="3400" b="1" smtClean="0">
                <a:solidFill>
                  <a:srgbClr val="FFFF00"/>
                </a:solidFill>
              </a:rPr>
              <a:t>Заполните таблицу, используя набор слов:</a:t>
            </a:r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</p:nvPr>
        </p:nvGraphicFramePr>
        <p:xfrm>
          <a:off x="827088" y="4581525"/>
          <a:ext cx="7848600" cy="1063625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16291"/>
                <a:gridCol w="2616291"/>
                <a:gridCol w="2616291"/>
              </a:tblGrid>
              <a:tr h="390166">
                <a:tc gridSpan="2">
                  <a:txBody>
                    <a:bodyPr/>
                    <a:lstStyle/>
                    <a:p>
                      <a:r>
                        <a:rPr lang="ru-RU" dirty="0" smtClean="0"/>
                        <a:t>Что мы наследуем от родителей</a:t>
                      </a:r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 rowSpan="2">
                  <a:txBody>
                    <a:bodyPr/>
                    <a:lstStyle/>
                    <a:p>
                      <a:pPr algn="ctr"/>
                      <a:endParaRPr lang="ru-RU" dirty="0" smtClean="0"/>
                    </a:p>
                    <a:p>
                      <a:pPr algn="ctr"/>
                      <a:r>
                        <a:rPr lang="ru-RU" dirty="0" smtClean="0"/>
                        <a:t>Чему мы должны</a:t>
                      </a:r>
                      <a:endParaRPr lang="ru-RU" dirty="0"/>
                    </a:p>
                    <a:p>
                      <a:pPr algn="ctr"/>
                      <a:r>
                        <a:rPr lang="ru-RU" dirty="0" smtClean="0">
                          <a:solidFill>
                            <a:schemeClr val="bg1"/>
                          </a:solidFill>
                        </a:rPr>
                        <a:t>научиться</a:t>
                      </a:r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38100" cmpd="sng">
                      <a:noFill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  <a:tr h="673437"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Общее у всех людей</a:t>
                      </a:r>
                      <a:endParaRPr lang="ru-RU" dirty="0"/>
                    </a:p>
                  </a:txBody>
                  <a:tcPr>
                    <a:lnT w="38100" cmpd="sng">
                      <a:noFill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dirty="0" smtClean="0"/>
                        <a:t>Особенное у разных людей</a:t>
                      </a:r>
                      <a:endParaRPr lang="ru-RU" dirty="0"/>
                    </a:p>
                  </a:txBody>
                  <a:tcPr>
                    <a:lnR w="38100" cmpd="sng">
                      <a:noFill/>
                    </a:lnR>
                    <a:lnT w="38100" cmpd="sng">
                      <a:noFill/>
                    </a:lnT>
                  </a:tcPr>
                </a:tc>
                <a:tc vMerge="1">
                  <a:txBody>
                    <a:bodyPr/>
                    <a:lstStyle/>
                    <a:p>
                      <a:pPr algn="ctr"/>
                      <a:endParaRPr lang="ru-RU" dirty="0">
                        <a:solidFill>
                          <a:schemeClr val="bg1"/>
                        </a:solidFill>
                      </a:endParaRPr>
                    </a:p>
                  </a:txBody>
                  <a:tcP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2">
                        <a:lumMod val="75000"/>
                      </a:schemeClr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27088" y="5732463"/>
          <a:ext cx="7848600" cy="720725"/>
        </p:xfrm>
        <a:graphic>
          <a:graphicData uri="http://schemas.openxmlformats.org/drawingml/2006/table">
            <a:tbl>
              <a:tblPr firstRow="1" bandRow="1">
                <a:tableStyleId>{69012ECD-51FC-41F1-AA8D-1B2483CD663E}</a:tableStyleId>
              </a:tblPr>
              <a:tblGrid>
                <a:gridCol w="2616291"/>
                <a:gridCol w="2616291"/>
                <a:gridCol w="2616291"/>
              </a:tblGrid>
              <a:tr h="720080"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1, 3, 5, 7, 8, 9</a:t>
                      </a:r>
                      <a:endParaRPr lang="ru-RU" sz="2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6</a:t>
                      </a:r>
                      <a:endParaRPr lang="ru-RU" sz="2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sz="2600" dirty="0" smtClean="0"/>
                        <a:t>2, 4</a:t>
                      </a:r>
                      <a:endParaRPr lang="ru-RU" sz="2600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7428" name="TextBox 5"/>
          <p:cNvSpPr txBox="1">
            <a:spLocks noChangeArrowheads="1"/>
          </p:cNvSpPr>
          <p:nvPr/>
        </p:nvSpPr>
        <p:spPr bwMode="auto">
          <a:xfrm>
            <a:off x="395288" y="1628775"/>
            <a:ext cx="8353425" cy="289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600" b="1">
                <a:latin typeface="Century Gothic" pitchFamily="34" charset="0"/>
              </a:rPr>
              <a:t>1.Способность защищаться 2.Способность относиться к другим, как к себе 3.Способность делать запасы впрок 4.Способность отличать хорошее от дурного 5.Способность строить жильё 6.Определённый овал лица 7.Способ-ность передвигаться 8.Способность мыслить 9.Способность утолять голод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750" y="333375"/>
            <a:ext cx="8064500" cy="1836738"/>
          </a:xfrm>
        </p:spPr>
        <p:txBody>
          <a:bodyPr rtlCol="0">
            <a:normAutofit fontScale="90000"/>
          </a:bodyPr>
          <a:lstStyle/>
          <a:p>
            <a:pPr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</a:rPr>
              <a:t>Наследственность – биологическая сущность всех людей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850" y="2324100"/>
            <a:ext cx="8496300" cy="3913188"/>
          </a:xfrm>
        </p:spPr>
        <p:txBody>
          <a:bodyPr rtlCol="0">
            <a:normAutofit/>
          </a:bodyPr>
          <a:lstStyle/>
          <a:p>
            <a:pPr indent="-274320" algn="just" fontAlgn="auto">
              <a:spcAft>
                <a:spcPts val="0"/>
              </a:spcAft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И</a:t>
            </a:r>
            <a:r>
              <a:rPr lang="ru-RU" sz="2600" b="1" dirty="0" smtClean="0"/>
              <a:t>з поколения в поколение передаётся </a:t>
            </a:r>
            <a:r>
              <a:rPr lang="ru-RU" sz="2600" b="1" dirty="0" err="1" smtClean="0"/>
              <a:t>спо-собность</a:t>
            </a:r>
            <a:r>
              <a:rPr lang="ru-RU" sz="2600" b="1" dirty="0" smtClean="0"/>
              <a:t> человека воспринимать </a:t>
            </a:r>
            <a:r>
              <a:rPr lang="ru-RU" sz="2600" b="1" dirty="0" err="1" smtClean="0"/>
              <a:t>окружаю-щий</a:t>
            </a:r>
            <a:r>
              <a:rPr lang="ru-RU" sz="2600" b="1" dirty="0" smtClean="0"/>
              <a:t> мир, мыслить, говорить.</a:t>
            </a:r>
          </a:p>
          <a:p>
            <a:pPr indent="-274320" algn="just" fontAlgn="auto">
              <a:spcAft>
                <a:spcPts val="0"/>
              </a:spcAft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2600" b="1" dirty="0" smtClean="0"/>
              <a:t>т родителей человек при рождении </a:t>
            </a:r>
            <a:r>
              <a:rPr lang="ru-RU" sz="2600" b="1" dirty="0" err="1" smtClean="0"/>
              <a:t>получа-ет</a:t>
            </a:r>
            <a:r>
              <a:rPr lang="ru-RU" sz="2600" b="1" dirty="0" smtClean="0"/>
              <a:t> особенности своих эмоций: один – </a:t>
            </a:r>
            <a:r>
              <a:rPr lang="ru-RU" sz="2600" b="1" dirty="0" err="1" smtClean="0"/>
              <a:t>спокой-ный</a:t>
            </a:r>
            <a:r>
              <a:rPr lang="ru-RU" sz="2600" b="1" dirty="0" smtClean="0"/>
              <a:t> и рассудительный, другой – активный и эмоциональный.</a:t>
            </a:r>
          </a:p>
          <a:p>
            <a:pPr indent="-274320" algn="just" fontAlgn="auto">
              <a:spcAft>
                <a:spcPts val="0"/>
              </a:spcAft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</a:t>
            </a:r>
            <a:r>
              <a:rPr lang="ru-RU" sz="2600" b="1" dirty="0" smtClean="0"/>
              <a:t>сё это доказывает, что </a:t>
            </a:r>
            <a:r>
              <a:rPr lang="ru-RU" sz="2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- существо биологическое</a:t>
            </a:r>
            <a:r>
              <a:rPr lang="ru-RU" sz="2600" b="1" dirty="0" smtClean="0"/>
              <a:t>.</a:t>
            </a:r>
            <a:endParaRPr lang="ru-RU" sz="2600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601663" y="1125538"/>
            <a:ext cx="8064500" cy="4679950"/>
          </a:xfrm>
        </p:spPr>
        <p:txBody>
          <a:bodyPr rtlCol="0">
            <a:normAutofit/>
          </a:bodyPr>
          <a:lstStyle/>
          <a:p>
            <a:pPr marL="68580" indent="0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600" b="1" dirty="0" smtClean="0"/>
              <a:t>Что же мы наследуем от родителей?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2600" b="1" dirty="0" smtClean="0"/>
              <a:t>собенности внешнего вида</a:t>
            </a:r>
          </a:p>
          <a:p>
            <a:pPr marL="68580" indent="0" algn="just" fontAlgn="auto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2600" b="1" dirty="0" smtClean="0"/>
              <a:t>А какие наследуемые биологические </a:t>
            </a:r>
            <a:r>
              <a:rPr lang="ru-RU" sz="2600" b="1" dirty="0" err="1" smtClean="0"/>
              <a:t>приз-наки</a:t>
            </a:r>
            <a:r>
              <a:rPr lang="ru-RU" sz="2600" b="1" dirty="0" smtClean="0"/>
              <a:t> отличают людей от других живых </a:t>
            </a:r>
            <a:r>
              <a:rPr lang="ru-RU" sz="2600" b="1" dirty="0" err="1" smtClean="0"/>
              <a:t>орга-низмов</a:t>
            </a:r>
            <a:r>
              <a:rPr lang="ru-RU" sz="2600" b="1" dirty="0" smtClean="0"/>
              <a:t>?</a:t>
            </a:r>
          </a:p>
          <a:p>
            <a:pPr indent="-274320" algn="just" fontAlgn="auto">
              <a:spcAft>
                <a:spcPts val="0"/>
              </a:spcAft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2600" b="1" dirty="0" smtClean="0"/>
              <a:t>собенности строения коры головного мозга.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600" b="1" dirty="0" smtClean="0"/>
              <a:t>пособность к </a:t>
            </a:r>
            <a:r>
              <a:rPr lang="ru-RU" sz="2600" b="1" dirty="0" err="1" smtClean="0"/>
              <a:t>прямохождению</a:t>
            </a:r>
            <a:r>
              <a:rPr lang="ru-RU" sz="2600" b="1" dirty="0" smtClean="0"/>
              <a:t>.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600" b="1" dirty="0" smtClean="0"/>
              <a:t>пособность к абстрактному мышлению.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</a:t>
            </a:r>
            <a:r>
              <a:rPr lang="ru-RU" sz="2600" b="1" dirty="0" smtClean="0"/>
              <a:t>пособность к творчеству.</a:t>
            </a:r>
            <a:endParaRPr lang="ru-RU" sz="2600" b="1" dirty="0"/>
          </a:p>
        </p:txBody>
      </p:sp>
      <p:pic>
        <p:nvPicPr>
          <p:cNvPr id="4098" name="Picture 2" descr="C:\Users\Acer\Desktop\анимационные картинки\непонимающий смайл.gif"/>
          <p:cNvPicPr>
            <a:picLocks noChangeAspect="1" noChangeArrowheads="1" noCrop="1"/>
          </p:cNvPicPr>
          <p:nvPr/>
        </p:nvPicPr>
        <p:blipFill>
          <a:blip r:embed="rId2" cstate="print"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7087344" y="332656"/>
            <a:ext cx="1584176" cy="1584176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17625" y="404813"/>
            <a:ext cx="5472113" cy="1143000"/>
          </a:xfrm>
        </p:spPr>
        <p:txBody>
          <a:bodyPr rtlCol="0">
            <a:normAutofit fontScale="90000"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ru-RU" b="1" dirty="0" smtClean="0">
                <a:solidFill>
                  <a:srgbClr val="FFFF00"/>
                </a:solidFill>
              </a:rPr>
              <a:t>Можно ли влиять на наследственность</a:t>
            </a:r>
            <a:endParaRPr lang="ru-RU" b="1" dirty="0">
              <a:solidFill>
                <a:srgbClr val="FFFF0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188" y="1928813"/>
            <a:ext cx="8286750" cy="4500562"/>
          </a:xfrm>
        </p:spPr>
        <p:txBody>
          <a:bodyPr rtlCol="0">
            <a:normAutofit lnSpcReduction="10000"/>
          </a:bodyPr>
          <a:lstStyle/>
          <a:p>
            <a:pPr indent="-274320" algn="just" fontAlgn="auto">
              <a:spcAft>
                <a:spcPts val="0"/>
              </a:spcAft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</a:t>
            </a:r>
            <a:r>
              <a:rPr lang="ru-RU" sz="2600" b="1" dirty="0" smtClean="0"/>
              <a:t>ногое зависит от условий жизни человека.</a:t>
            </a:r>
          </a:p>
          <a:p>
            <a:pPr indent="-274320" algn="just" fontAlgn="auto">
              <a:spcAft>
                <a:spcPts val="0"/>
              </a:spcAft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2600" b="1" dirty="0" smtClean="0"/>
              <a:t>чень много зависит от воспитания </a:t>
            </a:r>
            <a:r>
              <a:rPr lang="ru-RU" sz="2600" b="1" dirty="0" err="1" smtClean="0"/>
              <a:t>чело-века</a:t>
            </a:r>
            <a:r>
              <a:rPr lang="ru-RU" sz="2600" b="1" dirty="0" smtClean="0"/>
              <a:t>.</a:t>
            </a:r>
          </a:p>
          <a:p>
            <a:pPr indent="-274320" algn="just" fontAlgn="auto">
              <a:spcAft>
                <a:spcPts val="0"/>
              </a:spcAft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2600" b="1" dirty="0" smtClean="0"/>
              <a:t>а человека, его характер и поведение </a:t>
            </a:r>
            <a:r>
              <a:rPr lang="ru-RU" sz="2600" b="1" dirty="0" err="1" smtClean="0"/>
              <a:t>вли-яют</a:t>
            </a:r>
            <a:r>
              <a:rPr lang="ru-RU" sz="2600" b="1" dirty="0" smtClean="0"/>
              <a:t>:</a:t>
            </a:r>
          </a:p>
          <a:p>
            <a:pPr indent="-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О</a:t>
            </a:r>
            <a:r>
              <a:rPr lang="ru-RU" sz="2600" b="1" dirty="0" smtClean="0"/>
              <a:t>бразование</a:t>
            </a:r>
          </a:p>
          <a:p>
            <a:pPr indent="-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2600" b="1" dirty="0" smtClean="0"/>
              <a:t>ультура</a:t>
            </a:r>
          </a:p>
          <a:p>
            <a:pPr indent="-274320" algn="just" fontAlgn="auto">
              <a:spcAft>
                <a:spcPts val="0"/>
              </a:spcAft>
              <a:buFont typeface="Arial" pitchFamily="34" charset="0"/>
              <a:buChar char="•"/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</a:t>
            </a:r>
            <a:r>
              <a:rPr lang="ru-RU" sz="2600" b="1" dirty="0" smtClean="0"/>
              <a:t>равственные ценности</a:t>
            </a:r>
          </a:p>
          <a:p>
            <a:pPr indent="-274320" algn="just" fontAlgn="auto">
              <a:spcAft>
                <a:spcPts val="0"/>
              </a:spcAft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</a:t>
            </a:r>
            <a:r>
              <a:rPr lang="ru-RU" sz="2600" b="1" dirty="0" smtClean="0"/>
              <a:t>начит, </a:t>
            </a:r>
            <a:r>
              <a:rPr lang="ru-RU" sz="2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человек – существо не только </a:t>
            </a:r>
            <a:r>
              <a:rPr lang="ru-RU" sz="2600" b="1" i="1" dirty="0" err="1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биоло-гическое</a:t>
            </a:r>
            <a:r>
              <a:rPr lang="ru-RU" sz="2600" b="1" i="1" dirty="0" smtClean="0">
                <a:solidFill>
                  <a:srgbClr val="FFFF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, но и социальное</a:t>
            </a:r>
            <a:r>
              <a:rPr lang="ru-RU" sz="2600" b="1" dirty="0" smtClean="0"/>
              <a:t>, т.е. </a:t>
            </a:r>
            <a:r>
              <a:rPr lang="ru-RU" sz="2600" b="1" dirty="0" err="1" smtClean="0"/>
              <a:t>обществен-ное</a:t>
            </a:r>
            <a:r>
              <a:rPr lang="ru-RU" sz="2600" b="1" dirty="0" smtClean="0"/>
              <a:t>.</a:t>
            </a:r>
            <a:endParaRPr lang="ru-RU" sz="2600" b="1" dirty="0"/>
          </a:p>
        </p:txBody>
      </p:sp>
      <p:pic>
        <p:nvPicPr>
          <p:cNvPr id="5122" name="Picture 2" descr="C:\Users\Acer\Desktop\анимационные картинки\смайл растерянный.gif"/>
          <p:cNvPicPr>
            <a:picLocks noChangeAspect="1" noChangeArrowheads="1" noCrop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/>
            </a:extLst>
          </a:blip>
          <a:srcRect/>
          <a:stretch>
            <a:fillRect/>
          </a:stretch>
        </p:blipFill>
        <p:spPr bwMode="auto">
          <a:xfrm>
            <a:off x="6789908" y="404664"/>
            <a:ext cx="2213416" cy="129614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/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550" y="1412875"/>
            <a:ext cx="7272338" cy="3024188"/>
          </a:xfrm>
        </p:spPr>
        <p:txBody>
          <a:bodyPr rtlCol="0">
            <a:normAutofit/>
          </a:bodyPr>
          <a:lstStyle/>
          <a:p>
            <a:pPr indent="-274320" fontAlgn="auto">
              <a:spcAft>
                <a:spcPts val="0"/>
              </a:spcAft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r>
              <a:rPr lang="ru-RU" sz="2600" b="1" dirty="0" smtClean="0"/>
              <a:t>ем человек отличается от животных?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2600" b="1" dirty="0" smtClean="0"/>
              <a:t>акие биологические признаки </a:t>
            </a:r>
            <a:r>
              <a:rPr lang="ru-RU" sz="2600" b="1" dirty="0" err="1" smtClean="0"/>
              <a:t>насле-дует</a:t>
            </a:r>
            <a:r>
              <a:rPr lang="ru-RU" sz="2600" b="1" dirty="0" smtClean="0"/>
              <a:t> человек?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ru-RU" sz="26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Ч</a:t>
            </a:r>
            <a:r>
              <a:rPr lang="ru-RU" sz="2600" b="1" dirty="0" smtClean="0"/>
              <a:t>то может повлиять на </a:t>
            </a:r>
            <a:r>
              <a:rPr lang="ru-RU" sz="2600" b="1" dirty="0" err="1" smtClean="0"/>
              <a:t>наследствен-ность</a:t>
            </a:r>
            <a:r>
              <a:rPr lang="ru-RU" sz="2600" b="1" dirty="0" smtClean="0"/>
              <a:t>?</a:t>
            </a:r>
          </a:p>
          <a:p>
            <a:pPr indent="-274320" fontAlgn="auto">
              <a:spcAft>
                <a:spcPts val="0"/>
              </a:spcAft>
              <a:defRPr/>
            </a:pPr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</a:t>
            </a:r>
            <a:r>
              <a:rPr lang="ru-RU" sz="3200" b="1" dirty="0" smtClean="0"/>
              <a:t>акова загадка человека?</a:t>
            </a:r>
            <a:endParaRPr lang="ru-RU" sz="3200" b="1" dirty="0"/>
          </a:p>
        </p:txBody>
      </p:sp>
      <p:sp>
        <p:nvSpPr>
          <p:cNvPr id="21506" name="Заголовок 1"/>
          <p:cNvSpPr>
            <a:spLocks noGrp="1"/>
          </p:cNvSpPr>
          <p:nvPr>
            <p:ph type="title"/>
          </p:nvPr>
        </p:nvSpPr>
        <p:spPr>
          <a:xfrm>
            <a:off x="1042988" y="260350"/>
            <a:ext cx="7024687" cy="746125"/>
          </a:xfrm>
        </p:spPr>
        <p:txBody>
          <a:bodyPr/>
          <a:lstStyle/>
          <a:p>
            <a:r>
              <a:rPr lang="ru-RU" b="1" i="1" smtClean="0">
                <a:solidFill>
                  <a:srgbClr val="FFFF00"/>
                </a:solidFill>
              </a:rPr>
              <a:t>Давай повторим главное: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59113" y="4333875"/>
            <a:ext cx="3149600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2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149</TotalTime>
  <Words>293</Words>
  <Application>Microsoft Office PowerPoint</Application>
  <PresentationFormat>Экран (4:3)</PresentationFormat>
  <Paragraphs>49</Paragraphs>
  <Slides>9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Шаблон оформления</vt:lpstr>
      </vt:variant>
      <vt:variant>
        <vt:i4>4</vt:i4>
      </vt:variant>
      <vt:variant>
        <vt:lpstr>Заголовки слайдов</vt:lpstr>
      </vt:variant>
      <vt:variant>
        <vt:i4>9</vt:i4>
      </vt:variant>
    </vt:vector>
  </HeadingPairs>
  <TitlesOfParts>
    <vt:vector size="18" baseType="lpstr">
      <vt:lpstr>Century Gothic</vt:lpstr>
      <vt:lpstr>Arial</vt:lpstr>
      <vt:lpstr>Wingdings 2</vt:lpstr>
      <vt:lpstr>Calibri</vt:lpstr>
      <vt:lpstr>Arial Narrow</vt:lpstr>
      <vt:lpstr>Остин</vt:lpstr>
      <vt:lpstr>Остин</vt:lpstr>
      <vt:lpstr>Остин</vt:lpstr>
      <vt:lpstr>Остин</vt:lpstr>
      <vt:lpstr>Загадка человека</vt:lpstr>
      <vt:lpstr>План урока:</vt:lpstr>
      <vt:lpstr>Что такое наследственность</vt:lpstr>
      <vt:lpstr>Слайд 4</vt:lpstr>
      <vt:lpstr>Заполните таблицу, используя набор слов:</vt:lpstr>
      <vt:lpstr>Наследственность – биологическая сущность всех людей</vt:lpstr>
      <vt:lpstr>Слайд 7</vt:lpstr>
      <vt:lpstr>Можно ли влиять на наследственность</vt:lpstr>
      <vt:lpstr>Давай повторим главное: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Ирина</dc:creator>
  <cp:lastModifiedBy>User</cp:lastModifiedBy>
  <cp:revision>18</cp:revision>
  <dcterms:created xsi:type="dcterms:W3CDTF">2012-07-13T15:26:18Z</dcterms:created>
  <dcterms:modified xsi:type="dcterms:W3CDTF">2019-12-17T23:07:37Z</dcterms:modified>
</cp:coreProperties>
</file>