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58"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EA36048-1BDB-4562-BA7D-0C9503BDF543}" type="datetimeFigureOut">
              <a:rPr lang="ru-RU" smtClean="0"/>
              <a:t>28.03.2012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A36048-1BDB-4562-BA7D-0C9503BDF543}" type="datetimeFigureOut">
              <a:rPr lang="ru-RU" smtClean="0"/>
              <a:t>28.03.2012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A36048-1BDB-4562-BA7D-0C9503BDF543}" type="datetimeFigureOut">
              <a:rPr lang="ru-RU" smtClean="0"/>
              <a:t>28.03.2012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EA36048-1BDB-4562-BA7D-0C9503BDF543}" type="datetimeFigureOut">
              <a:rPr lang="ru-RU" smtClean="0"/>
              <a:t>28.03.2012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EA36048-1BDB-4562-BA7D-0C9503BDF543}" type="datetimeFigureOut">
              <a:rPr lang="ru-RU" smtClean="0"/>
              <a:t>28.03.2012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EA36048-1BDB-4562-BA7D-0C9503BDF543}" type="datetimeFigureOut">
              <a:rPr lang="ru-RU" smtClean="0"/>
              <a:t>28.03.2012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EA36048-1BDB-4562-BA7D-0C9503BDF543}" type="datetimeFigureOut">
              <a:rPr lang="ru-RU" smtClean="0"/>
              <a:t>28.03.2012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EA36048-1BDB-4562-BA7D-0C9503BDF543}" type="datetimeFigureOut">
              <a:rPr lang="ru-RU" smtClean="0"/>
              <a:t>28.03.2012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EA36048-1BDB-4562-BA7D-0C9503BDF543}" type="datetimeFigureOut">
              <a:rPr lang="ru-RU" smtClean="0"/>
              <a:t>28.03.2012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EA36048-1BDB-4562-BA7D-0C9503BDF543}" type="datetimeFigureOut">
              <a:rPr lang="ru-RU" smtClean="0"/>
              <a:t>28.03.2012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EA36048-1BDB-4562-BA7D-0C9503BDF543}" type="datetimeFigureOut">
              <a:rPr lang="ru-RU" smtClean="0"/>
              <a:t>28.03.2012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D7AA31C-6300-4FD6-BD9C-60E11414F3A8}"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EA36048-1BDB-4562-BA7D-0C9503BDF543}" type="datetimeFigureOut">
              <a:rPr lang="ru-RU" smtClean="0"/>
              <a:t>28.03.2012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7AA31C-6300-4FD6-BD9C-60E11414F3A8}"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Законотворческий процесс в Российской Федерации</a:t>
            </a:r>
            <a:endParaRPr lang="ru-RU" dirty="0"/>
          </a:p>
        </p:txBody>
      </p:sp>
      <p:sp>
        <p:nvSpPr>
          <p:cNvPr id="3" name="Подзаголовок 2"/>
          <p:cNvSpPr>
            <a:spLocks noGrp="1"/>
          </p:cNvSpPr>
          <p:nvPr>
            <p:ph type="subTitle" idx="1"/>
          </p:nvPr>
        </p:nvSpPr>
        <p:spPr/>
        <p:txBody>
          <a:bodyPr/>
          <a:lstStyle/>
          <a:p>
            <a:endParaRPr lang="ru-R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Когда законы вступают в законную силу?</a:t>
            </a:r>
            <a:endParaRPr lang="ru-RU" dirty="0"/>
          </a:p>
        </p:txBody>
      </p:sp>
      <p:sp>
        <p:nvSpPr>
          <p:cNvPr id="3" name="Содержимое 2"/>
          <p:cNvSpPr>
            <a:spLocks noGrp="1"/>
          </p:cNvSpPr>
          <p:nvPr>
            <p:ph idx="1"/>
          </p:nvPr>
        </p:nvSpPr>
        <p:spPr/>
        <p:txBody>
          <a:bodyPr/>
          <a:lstStyle/>
          <a:p>
            <a:pPr>
              <a:buNone/>
            </a:pPr>
            <a:r>
              <a:rPr lang="ru-RU" dirty="0" smtClean="0"/>
              <a:t>	Федеральные конституционные законы, федеральные законы, акты палат Федерального Собрания вступают в силу одновременно на всей территории Российской Федерации по истечении десяти дней после дня их официального опубликования, если самими законами или актами палат не установлен другой порядок вступления их в силу.</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Законы"/>
          <p:cNvPicPr>
            <a:picLocks noChangeAspect="1" noChangeArrowheads="1"/>
          </p:cNvPicPr>
          <p:nvPr/>
        </p:nvPicPr>
        <p:blipFill>
          <a:blip r:embed="rId2"/>
          <a:srcRect/>
          <a:stretch>
            <a:fillRect/>
          </a:stretch>
        </p:blipFill>
        <p:spPr bwMode="auto">
          <a:xfrm>
            <a:off x="928662" y="0"/>
            <a:ext cx="7572428" cy="6858000"/>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1524000" y="571483"/>
          <a:ext cx="6096000" cy="5823436"/>
        </p:xfrm>
        <a:graphic>
          <a:graphicData uri="http://schemas.openxmlformats.org/drawingml/2006/table">
            <a:tbl>
              <a:tblPr firstRow="1" bandRow="1">
                <a:tableStyleId>{5C22544A-7EE6-4342-B048-85BDC9FD1C3A}</a:tableStyleId>
              </a:tblPr>
              <a:tblGrid>
                <a:gridCol w="6096000"/>
              </a:tblGrid>
              <a:tr h="444163">
                <a:tc>
                  <a:txBody>
                    <a:bodyPr/>
                    <a:lstStyle/>
                    <a:p>
                      <a:pPr algn="ctr"/>
                      <a:r>
                        <a:rPr lang="ru-RU" sz="2400" dirty="0" smtClean="0"/>
                        <a:t>Процесс законотворчества</a:t>
                      </a:r>
                      <a:endParaRPr lang="ru-RU" sz="2400" dirty="0"/>
                    </a:p>
                  </a:txBody>
                  <a:tcPr/>
                </a:tc>
              </a:tr>
              <a:tr h="444163">
                <a:tc>
                  <a:txBody>
                    <a:bodyPr/>
                    <a:lstStyle/>
                    <a:p>
                      <a:r>
                        <a:rPr lang="ru-RU" sz="2400" dirty="0" smtClean="0"/>
                        <a:t>1.</a:t>
                      </a:r>
                      <a:r>
                        <a:rPr lang="ru-RU" sz="2400" baseline="0" dirty="0" smtClean="0"/>
                        <a:t> Законодательная инициатива</a:t>
                      </a:r>
                      <a:endParaRPr lang="ru-RU" sz="2400" dirty="0"/>
                    </a:p>
                  </a:txBody>
                  <a:tcPr/>
                </a:tc>
              </a:tr>
              <a:tr h="444163">
                <a:tc>
                  <a:txBody>
                    <a:bodyPr/>
                    <a:lstStyle/>
                    <a:p>
                      <a:r>
                        <a:rPr lang="ru-RU" sz="2400" dirty="0" smtClean="0"/>
                        <a:t>2.  Подготовка законопроекта</a:t>
                      </a:r>
                      <a:endParaRPr lang="ru-RU" sz="2400" dirty="0"/>
                    </a:p>
                  </a:txBody>
                  <a:tcPr/>
                </a:tc>
              </a:tr>
              <a:tr h="444163">
                <a:tc>
                  <a:txBody>
                    <a:bodyPr/>
                    <a:lstStyle/>
                    <a:p>
                      <a:r>
                        <a:rPr lang="ru-RU" sz="2400" dirty="0" smtClean="0"/>
                        <a:t>3. Внесение законопроекта</a:t>
                      </a:r>
                      <a:r>
                        <a:rPr lang="ru-RU" sz="2400" baseline="0" dirty="0" smtClean="0"/>
                        <a:t> в Государственную Думу</a:t>
                      </a:r>
                      <a:endParaRPr lang="ru-RU" sz="2400" dirty="0"/>
                    </a:p>
                  </a:txBody>
                  <a:tcPr/>
                </a:tc>
              </a:tr>
              <a:tr h="444163">
                <a:tc>
                  <a:txBody>
                    <a:bodyPr/>
                    <a:lstStyle/>
                    <a:p>
                      <a:r>
                        <a:rPr lang="ru-RU" sz="2400" dirty="0" smtClean="0"/>
                        <a:t>4. Рассмотрение законопроекта в Государственной Думе</a:t>
                      </a:r>
                      <a:endParaRPr lang="ru-RU" sz="2400" dirty="0"/>
                    </a:p>
                  </a:txBody>
                  <a:tcPr/>
                </a:tc>
              </a:tr>
              <a:tr h="444163">
                <a:tc>
                  <a:txBody>
                    <a:bodyPr/>
                    <a:lstStyle/>
                    <a:p>
                      <a:r>
                        <a:rPr lang="ru-RU" sz="2400" dirty="0" smtClean="0"/>
                        <a:t>5. Принятие закона</a:t>
                      </a:r>
                      <a:r>
                        <a:rPr lang="ru-RU" sz="2400" baseline="0" dirty="0" smtClean="0"/>
                        <a:t> Государственной  Думой</a:t>
                      </a:r>
                      <a:endParaRPr lang="ru-RU" sz="2400" dirty="0"/>
                    </a:p>
                  </a:txBody>
                  <a:tcPr/>
                </a:tc>
              </a:tr>
              <a:tr h="444163">
                <a:tc>
                  <a:txBody>
                    <a:bodyPr/>
                    <a:lstStyle/>
                    <a:p>
                      <a:r>
                        <a:rPr lang="ru-RU" sz="2400" dirty="0" smtClean="0"/>
                        <a:t>6. Утверждение закона в Совете Федерации</a:t>
                      </a:r>
                      <a:endParaRPr lang="ru-RU" sz="2400" dirty="0"/>
                    </a:p>
                  </a:txBody>
                  <a:tcPr/>
                </a:tc>
              </a:tr>
              <a:tr h="1891516">
                <a:tc>
                  <a:txBody>
                    <a:bodyPr/>
                    <a:lstStyle/>
                    <a:p>
                      <a:r>
                        <a:rPr lang="ru-RU" sz="2400" dirty="0" smtClean="0"/>
                        <a:t>7. Подписание</a:t>
                      </a:r>
                      <a:r>
                        <a:rPr lang="ru-RU" sz="2400" baseline="0" dirty="0" smtClean="0"/>
                        <a:t> и обнародование закона Президентом РФ</a:t>
                      </a:r>
                      <a:endParaRPr lang="ru-RU" sz="2400" dirty="0"/>
                    </a:p>
                  </a:txBody>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aseline="0" dirty="0" smtClean="0"/>
              <a:t>Законодательная инициатива</a:t>
            </a:r>
            <a:endParaRPr lang="ru-RU" dirty="0"/>
          </a:p>
        </p:txBody>
      </p:sp>
      <p:sp>
        <p:nvSpPr>
          <p:cNvPr id="3" name="Содержимое 2"/>
          <p:cNvSpPr>
            <a:spLocks noGrp="1"/>
          </p:cNvSpPr>
          <p:nvPr>
            <p:ph idx="1"/>
          </p:nvPr>
        </p:nvSpPr>
        <p:spPr/>
        <p:txBody>
          <a:bodyPr/>
          <a:lstStyle/>
          <a:p>
            <a:pPr marL="0">
              <a:buNone/>
            </a:pPr>
            <a:r>
              <a:rPr lang="ru-RU" dirty="0" smtClean="0"/>
              <a:t>	предусмотренное </a:t>
            </a:r>
            <a:r>
              <a:rPr lang="ru-RU" dirty="0"/>
              <a:t>законом право определенных органов и лиц вносить в законодательные органы законопроект либо входить с предложениями о необходимости принятия, изменения, отмены действующих законов</a:t>
            </a:r>
            <a:r>
              <a:rPr lang="ru-RU" dirty="0" smtClean="0"/>
              <a:t>.</a:t>
            </a:r>
          </a:p>
          <a:p>
            <a:pPr marL="0">
              <a:buNone/>
            </a:pPr>
            <a:r>
              <a:rPr lang="ru-RU" dirty="0" smtClean="0"/>
              <a:t>1. Кто в РФ обладает этим правом?</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857232"/>
            <a:ext cx="8229600" cy="5268931"/>
          </a:xfrm>
        </p:spPr>
        <p:txBody>
          <a:bodyPr>
            <a:normAutofit fontScale="85000" lnSpcReduction="20000"/>
          </a:bodyPr>
          <a:lstStyle/>
          <a:p>
            <a:pPr>
              <a:buNone/>
            </a:pPr>
            <a:r>
              <a:rPr lang="ru-RU" dirty="0" smtClean="0"/>
              <a:t>Статья 104 Конституции РФ</a:t>
            </a:r>
          </a:p>
          <a:p>
            <a:pPr>
              <a:buNone/>
            </a:pPr>
            <a:r>
              <a:rPr lang="ru-RU" dirty="0" smtClean="0"/>
              <a:t/>
            </a:r>
            <a:br>
              <a:rPr lang="ru-RU" dirty="0" smtClean="0"/>
            </a:br>
            <a:r>
              <a:rPr lang="ru-RU" dirty="0" smtClean="0"/>
              <a:t> </a:t>
            </a:r>
          </a:p>
          <a:p>
            <a:pPr>
              <a:buNone/>
            </a:pPr>
            <a:r>
              <a:rPr lang="ru-RU" dirty="0" smtClean="0"/>
              <a:t>1. Право законодательной инициативы принадлежит Президенту Российской Федерации, Совету Федерации, членам Совета Федерации, депутатам Государственной Думы, Правительству Российской Федерации, законодательным (представительным) органам субъектов Российской Федерации. Право законодательной инициативы принадлежит также Конституционному Суду Российской Федерации, Верховному Суду Российской Федерации и Высшему Арбитражному Суду Российской Федерации по вопросам их ведения.</a:t>
            </a:r>
          </a:p>
          <a:p>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Содержимое 2"/>
          <p:cNvSpPr>
            <a:spLocks noGrp="1"/>
          </p:cNvSpPr>
          <p:nvPr>
            <p:ph idx="1"/>
          </p:nvPr>
        </p:nvSpPr>
        <p:spPr/>
        <p:txBody>
          <a:bodyPr>
            <a:normAutofit fontScale="85000" lnSpcReduction="10000"/>
          </a:bodyPr>
          <a:lstStyle/>
          <a:p>
            <a:pPr marL="0" indent="0">
              <a:buNone/>
            </a:pPr>
            <a:r>
              <a:rPr lang="ru-RU" dirty="0" smtClean="0"/>
              <a:t>	</a:t>
            </a:r>
            <a:r>
              <a:rPr lang="ru-RU" u="sng" dirty="0" smtClean="0"/>
              <a:t>Законопроект</a:t>
            </a:r>
            <a:r>
              <a:rPr lang="ru-RU" dirty="0" smtClean="0"/>
              <a:t> </a:t>
            </a:r>
            <a:r>
              <a:rPr lang="ru-RU" dirty="0"/>
              <a:t>– текст будущего закона со всеми его атрибутами (преамбулой, статьями, параграфами, точными формулировками норм и т.д</a:t>
            </a:r>
            <a:r>
              <a:rPr lang="ru-RU" dirty="0" smtClean="0"/>
              <a:t>.).</a:t>
            </a:r>
          </a:p>
          <a:p>
            <a:pPr marL="0" indent="0">
              <a:buNone/>
            </a:pPr>
            <a:r>
              <a:rPr lang="ru-RU" dirty="0" smtClean="0"/>
              <a:t>	Обсуждение </a:t>
            </a:r>
            <a:r>
              <a:rPr lang="ru-RU" dirty="0"/>
              <a:t>законопроекта - начинается в Государственной Думе с заслушивания доклада представителя субъекта, внесшего законопроект. Данная стадия необходима для того, чтобы устранить противоречия, пробелы, неточности и прочие дефекты. Наиболее существенные законопроекты выносятся на всенародное обсуждение</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Принятие закона -</a:t>
            </a:r>
            <a:endParaRPr lang="ru-RU" dirty="0"/>
          </a:p>
        </p:txBody>
      </p:sp>
      <p:sp>
        <p:nvSpPr>
          <p:cNvPr id="3" name="Содержимое 2"/>
          <p:cNvSpPr>
            <a:spLocks noGrp="1"/>
          </p:cNvSpPr>
          <p:nvPr>
            <p:ph idx="1"/>
          </p:nvPr>
        </p:nvSpPr>
        <p:spPr/>
        <p:txBody>
          <a:bodyPr>
            <a:normAutofit fontScale="55000" lnSpcReduction="20000"/>
          </a:bodyPr>
          <a:lstStyle/>
          <a:p>
            <a:pPr>
              <a:buNone/>
            </a:pPr>
            <a:r>
              <a:rPr lang="ru-RU" dirty="0" smtClean="0"/>
              <a:t>	достигается </a:t>
            </a:r>
            <a:r>
              <a:rPr lang="ru-RU" dirty="0"/>
              <a:t>с помощью механизмов голосования </a:t>
            </a:r>
            <a:r>
              <a:rPr lang="ru-RU" dirty="0" smtClean="0"/>
              <a:t>. Принятие </a:t>
            </a:r>
            <a:r>
              <a:rPr lang="ru-RU" dirty="0"/>
              <a:t>закона -главная стадия, которая в свою очередь распадается на три </a:t>
            </a:r>
            <a:r>
              <a:rPr lang="ru-RU" dirty="0" err="1"/>
              <a:t>подстадии</a:t>
            </a:r>
            <a:r>
              <a:rPr lang="ru-RU" dirty="0"/>
              <a:t>:</a:t>
            </a:r>
            <a:br>
              <a:rPr lang="ru-RU" dirty="0"/>
            </a:br>
            <a:r>
              <a:rPr lang="ru-RU" dirty="0"/>
              <a:t>   а) принятие закона Государственной Думой (федеральные законы принимаются простым большинством голосов от общего числа депутатов Государственной Думы, т.е. 50% + 1 голос; федеральные конституционные законы считаются принятыми, если за них проголосовало не менее 2/3 голосов от общего числа депутатов Государственной Думы);</a:t>
            </a:r>
            <a:br>
              <a:rPr lang="ru-RU" dirty="0"/>
            </a:br>
            <a:r>
              <a:rPr lang="ru-RU" dirty="0"/>
              <a:t>   б) одобрение закона Советом Федерации (в соответствии с ч. 4 ст. 105 Конституции РФ федеральный закон считается одобренным Советом Федерации, если за него проголосовало более половины от общего числа членов этой палаты либо если в течение четырнадцати дней он не был рассмотрен Советом Федерации. В соответствии с ч. 2 ст. 108 Конституции РФ федеральный конституционный, закон считается принятым, если он одобрен большинством не менее трех четвертей голосов от общего числа членов Совета Федерации);</a:t>
            </a:r>
            <a:br>
              <a:rPr lang="ru-RU" dirty="0"/>
            </a:br>
            <a:r>
              <a:rPr lang="ru-RU" dirty="0"/>
              <a:t>   в) подписание закона Президентом РФ (согласно ч. 2 ст. 107 и ч. 2. ст. 108 Конституции РФ Президент РФ в течение четырнадцати дней подписывает одобренный закон и обнародует его)</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Когда нормативный акт может применятся?</a:t>
            </a:r>
            <a:endParaRPr lang="ru-RU" dirty="0"/>
          </a:p>
        </p:txBody>
      </p:sp>
      <p:sp>
        <p:nvSpPr>
          <p:cNvPr id="3" name="Содержимое 2"/>
          <p:cNvSpPr>
            <a:spLocks noGrp="1"/>
          </p:cNvSpPr>
          <p:nvPr>
            <p:ph idx="1"/>
          </p:nvPr>
        </p:nvSpPr>
        <p:spPr/>
        <p:txBody>
          <a:bodyPr/>
          <a:lstStyle/>
          <a:p>
            <a:pPr>
              <a:buNone/>
            </a:pPr>
            <a:r>
              <a:rPr lang="ru-RU" dirty="0" smtClean="0"/>
              <a:t>	На территории Российской Федерации применяются только те федеральные конституционные законы, федеральные законы, акты палат Федерального Собрания, которые официально опубликованы.</a:t>
            </a:r>
          </a:p>
          <a:p>
            <a:pPr>
              <a:buNone/>
            </a:pP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39850"/>
          </a:xfrm>
        </p:spPr>
        <p:txBody>
          <a:bodyPr>
            <a:normAutofit/>
          </a:bodyPr>
          <a:lstStyle/>
          <a:p>
            <a:pPr algn="l"/>
            <a:r>
              <a:rPr lang="ru-RU" sz="2800" dirty="0" smtClean="0"/>
              <a:t>В течении скольких дней с момента подписания Президентом они должны быть опубликованы?</a:t>
            </a:r>
            <a:endParaRPr lang="ru-RU" sz="2800" dirty="0"/>
          </a:p>
        </p:txBody>
      </p:sp>
      <p:sp>
        <p:nvSpPr>
          <p:cNvPr id="3" name="Содержимое 2"/>
          <p:cNvSpPr>
            <a:spLocks noGrp="1"/>
          </p:cNvSpPr>
          <p:nvPr>
            <p:ph idx="1"/>
          </p:nvPr>
        </p:nvSpPr>
        <p:spPr/>
        <p:txBody>
          <a:bodyPr>
            <a:normAutofit fontScale="85000" lnSpcReduction="10000"/>
          </a:bodyPr>
          <a:lstStyle/>
          <a:p>
            <a:r>
              <a:rPr lang="ru-RU" dirty="0" smtClean="0"/>
              <a:t>Федеральные конституционные законы, федеральные законы подлежат официальному опубликованию в течение семи дней после дня их подписания Президентом Российской Федерации.</a:t>
            </a:r>
          </a:p>
          <a:p>
            <a:r>
              <a:rPr lang="ru-RU" dirty="0" smtClean="0"/>
              <a:t>Акты палат Федерального Собрания публикуются не позднее десяти дней после дня их принятия.</a:t>
            </a:r>
          </a:p>
          <a:p>
            <a:r>
              <a:rPr lang="ru-RU" dirty="0" smtClean="0"/>
              <a:t>Международные договоры, ратифицированные Федеральным Собранием, публикуются одновременно с федеральными законами об их ратификации.</a:t>
            </a:r>
          </a:p>
          <a:p>
            <a:pPr>
              <a:buNone/>
            </a:pP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Где должны быть опубликованы вышеуказанные нормативные акты? </a:t>
            </a:r>
            <a:endParaRPr lang="ru-RU" dirty="0"/>
          </a:p>
        </p:txBody>
      </p:sp>
      <p:sp>
        <p:nvSpPr>
          <p:cNvPr id="3" name="Содержимое 2"/>
          <p:cNvSpPr>
            <a:spLocks noGrp="1"/>
          </p:cNvSpPr>
          <p:nvPr>
            <p:ph idx="1"/>
          </p:nvPr>
        </p:nvSpPr>
        <p:spPr/>
        <p:txBody>
          <a:bodyPr>
            <a:normAutofit fontScale="92500" lnSpcReduction="10000"/>
          </a:bodyPr>
          <a:lstStyle/>
          <a:p>
            <a:pPr>
              <a:buNone/>
            </a:pPr>
            <a:r>
              <a:rPr lang="ru-RU" dirty="0" smtClean="0"/>
              <a:t>	Официальным опубликованием федерального конституционного закона, федерального закона, акта палаты Федерального Собрания считается первая публикация его полного текста в "Парламентской газете", "Российской газете", "Собрании законодательства Российской Федерации" или первое размещение (опубликование) на "Официальном </a:t>
            </a:r>
            <a:r>
              <a:rPr lang="ru-RU" dirty="0" err="1" smtClean="0"/>
              <a:t>интернет-портале</a:t>
            </a:r>
            <a:r>
              <a:rPr lang="ru-RU" dirty="0" smtClean="0"/>
              <a:t> правовой информации" (</a:t>
            </a:r>
            <a:r>
              <a:rPr lang="ru-RU" dirty="0" err="1" smtClean="0"/>
              <a:t>www.pravo.gov.ru</a:t>
            </a:r>
            <a:r>
              <a:rPr lang="ru-RU" dirty="0" smtClean="0"/>
              <a:t>).</a:t>
            </a:r>
            <a:endParaRPr lang="ru-RU" dirty="0"/>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63</TotalTime>
  <Words>144</Words>
  <Application>Microsoft Office PowerPoint</Application>
  <PresentationFormat>Экран (4:3)</PresentationFormat>
  <Paragraphs>29</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Тема Office</vt:lpstr>
      <vt:lpstr>Законотворческий процесс в Российской Федерации</vt:lpstr>
      <vt:lpstr>Слайд 2</vt:lpstr>
      <vt:lpstr>Законодательная инициатива</vt:lpstr>
      <vt:lpstr>Слайд 4</vt:lpstr>
      <vt:lpstr>Слайд 5</vt:lpstr>
      <vt:lpstr>Принятие закона -</vt:lpstr>
      <vt:lpstr>Когда нормативный акт может применятся?</vt:lpstr>
      <vt:lpstr>В течении скольких дней с момента подписания Президентом они должны быть опубликованы?</vt:lpstr>
      <vt:lpstr>Где должны быть опубликованы вышеуказанные нормативные акты? </vt:lpstr>
      <vt:lpstr>Слайд 10</vt:lpstr>
      <vt:lpstr>Когда законы вступают в законную силу?</vt:lpstr>
      <vt:lpstr>Слайд 12</vt:lpstr>
    </vt:vector>
  </TitlesOfParts>
  <Company>МОУ СОШ №2</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Законотворческий процесс в Российской Федерации</dc:title>
  <dc:creator>User</dc:creator>
  <cp:lastModifiedBy>User</cp:lastModifiedBy>
  <cp:revision>7</cp:revision>
  <dcterms:created xsi:type="dcterms:W3CDTF">2012-03-28T04:42:03Z</dcterms:created>
  <dcterms:modified xsi:type="dcterms:W3CDTF">2012-03-28T05:45:53Z</dcterms:modified>
</cp:coreProperties>
</file>