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67" r:id="rId15"/>
    <p:sldId id="269" r:id="rId16"/>
    <p:sldId id="270" r:id="rId17"/>
    <p:sldId id="268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46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1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483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4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0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53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02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37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84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4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868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553480" cy="388843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Ткани </a:t>
            </a:r>
            <a:br>
              <a:rPr lang="ru-RU" sz="8000" dirty="0" smtClean="0"/>
            </a:br>
            <a:r>
              <a:rPr lang="ru-RU" sz="8000" dirty="0" smtClean="0"/>
              <a:t>организма </a:t>
            </a:r>
            <a:br>
              <a:rPr lang="ru-RU" sz="8000" dirty="0" smtClean="0"/>
            </a:br>
            <a:r>
              <a:rPr lang="ru-RU" sz="8000" dirty="0" smtClean="0"/>
              <a:t>человека</a:t>
            </a:r>
            <a:endParaRPr lang="ru-R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5301208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 учитель биологии МБОУ СОШ №13 </a:t>
            </a:r>
            <a:r>
              <a:rPr lang="ru-RU" dirty="0" err="1" smtClean="0"/>
              <a:t>г.Альметьевск</a:t>
            </a:r>
            <a:r>
              <a:rPr lang="ru-RU" dirty="0" smtClean="0"/>
              <a:t> </a:t>
            </a:r>
          </a:p>
          <a:p>
            <a:pPr algn="r"/>
            <a:r>
              <a:rPr lang="ru-RU" dirty="0" err="1" smtClean="0"/>
              <a:t>Якупова</a:t>
            </a:r>
            <a:r>
              <a:rPr lang="ru-RU" dirty="0" smtClean="0"/>
              <a:t> Д.И.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Цилиндрический эпителий</a:t>
            </a:r>
            <a:endParaRPr lang="ru-RU" dirty="0"/>
          </a:p>
        </p:txBody>
      </p:sp>
      <p:pic>
        <p:nvPicPr>
          <p:cNvPr id="4" name="Содержимое 3" descr="цилиндрическ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302526"/>
            <a:ext cx="6786610" cy="5089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Плоский эпителий</a:t>
            </a:r>
            <a:endParaRPr lang="ru-RU" dirty="0"/>
          </a:p>
        </p:txBody>
      </p:sp>
      <p:pic>
        <p:nvPicPr>
          <p:cNvPr id="4" name="Содержимое 3" descr="плоский эпителий фот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195369"/>
            <a:ext cx="714380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Соединительные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Для соединительных тканей типично сильное развитие межклеточного вещества. От его свойств во многом зависят механические свойства многочисленных разновидностей соединительных тканей, общая функция которых — объединение всех других тканей и органов и создание для них опоры.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374" y="2852936"/>
            <a:ext cx="4464496" cy="3348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Плотная волокнистая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3763144" cy="393571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Плотная волокнистая соединительная</a:t>
            </a:r>
          </a:p>
          <a:p>
            <a:pPr marL="0" indent="0">
              <a:buNone/>
            </a:pPr>
            <a:r>
              <a:rPr lang="ru-RU" dirty="0" smtClean="0"/>
              <a:t>ткань </a:t>
            </a:r>
            <a:r>
              <a:rPr lang="ru-RU" dirty="0"/>
              <a:t>образует сухожилия мышц, связки, наружные оболочки органов. </a:t>
            </a:r>
          </a:p>
          <a:p>
            <a:pPr marL="0" indent="0">
              <a:buNone/>
            </a:pPr>
            <a:r>
              <a:rPr lang="ru-RU" dirty="0"/>
              <a:t>Плотное расположение белковых </a:t>
            </a:r>
            <a:r>
              <a:rPr lang="ru-RU" dirty="0" smtClean="0"/>
              <a:t> волокон </a:t>
            </a:r>
            <a:r>
              <a:rPr lang="ru-RU" dirty="0"/>
              <a:t>придает ей большую прочность.</a:t>
            </a:r>
          </a:p>
          <a:p>
            <a:endParaRPr lang="ru-RU" dirty="0"/>
          </a:p>
        </p:txBody>
      </p:sp>
      <p:pic>
        <p:nvPicPr>
          <p:cNvPr id="4" name="Рисунок 3" descr="Плотная волокнистая соед ткань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60848"/>
            <a:ext cx="4531750" cy="34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Рыхлая волокнистая ткань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Рыхлая волокнистая соединительная ткань присутствует во всех органах, объединяя их элементы.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ыхлая волокнистая соед ткань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500305"/>
            <a:ext cx="5357850" cy="4114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Жировая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3403104" cy="460851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Жировая ткань образует слой под кожей и прослойки между внутренними органами. Содержит жировые клетки, практически полностью заполненные большой каплей жира.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908" y="1556792"/>
            <a:ext cx="4953243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8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Кровь и лимфа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137078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Кровь и лимфа имеют жидкое межклеточное вещество (плазму). Поэтому они могут двигаться по сосудам, перенося вещества между различными участками организма.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2636912"/>
            <a:ext cx="4183215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66231"/>
            <a:ext cx="4132064" cy="30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КОСТНАЯ ТКАНЬ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Межклеточное вещество костной ткани твердое за счет отложения кристаллов солей кальция.</a:t>
            </a:r>
          </a:p>
          <a:p>
            <a:r>
              <a:rPr lang="ru-RU" sz="2000" dirty="0" smtClean="0"/>
              <a:t>Хрящевая ткань обладает высокой упругостью.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остная ткань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1" y="2714620"/>
            <a:ext cx="4381531" cy="3286148"/>
          </a:xfrm>
          <a:prstGeom prst="rect">
            <a:avLst/>
          </a:prstGeom>
        </p:spPr>
      </p:pic>
      <p:pic>
        <p:nvPicPr>
          <p:cNvPr id="5" name="Рисунок 4" descr="костная ткань фо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714620"/>
            <a:ext cx="428628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Срез трубчатой кости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40688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Хрящевая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4339208" cy="65070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Хрящевая ткань обладает высокой упругостью.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540" y="1124744"/>
            <a:ext cx="3181350" cy="2438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68960"/>
            <a:ext cx="3459989" cy="2594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5733256"/>
            <a:ext cx="19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Гиалиновый хрящ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5" y="3789040"/>
            <a:ext cx="2884826" cy="2163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28424" y="6112867"/>
            <a:ext cx="2124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Эластический хрящ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4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0"/>
            <a:ext cx="799949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Ткань</a:t>
            </a:r>
            <a:r>
              <a:rPr lang="ru-RU" sz="3200" dirty="0" smtClean="0"/>
              <a:t> – это совокупность клеток и </a:t>
            </a:r>
          </a:p>
          <a:p>
            <a:pPr algn="ctr"/>
            <a:r>
              <a:rPr lang="ru-RU" sz="3200" dirty="0" smtClean="0"/>
              <a:t>межклеточного вещества,</a:t>
            </a:r>
          </a:p>
          <a:p>
            <a:pPr algn="ctr"/>
            <a:r>
              <a:rPr lang="ru-RU" sz="3200" dirty="0" smtClean="0"/>
              <a:t> сходных по строению, </a:t>
            </a:r>
          </a:p>
          <a:p>
            <a:pPr algn="ctr"/>
            <a:r>
              <a:rPr lang="ru-RU" sz="3200" dirty="0" smtClean="0"/>
              <a:t>происхождению и выполняемым функциям.</a:t>
            </a:r>
            <a:endParaRPr lang="ru-RU" sz="3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63137" y="2074240"/>
            <a:ext cx="33843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Ткани организма человека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5044" y="3684735"/>
            <a:ext cx="325712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Эпителиальная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6917" y="3684735"/>
            <a:ext cx="325712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Мышечная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77022" y="5679715"/>
            <a:ext cx="325712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Соединительная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624" y="5679715"/>
            <a:ext cx="3173778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Нервная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080426" y="3151086"/>
            <a:ext cx="436491" cy="25509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772962" y="3166497"/>
            <a:ext cx="650398" cy="25355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5" idx="0"/>
          </p:cNvCxnSpPr>
          <p:nvPr/>
        </p:nvCxnSpPr>
        <p:spPr>
          <a:xfrm>
            <a:off x="5516917" y="3151086"/>
            <a:ext cx="1628564" cy="5336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4" idx="0"/>
          </p:cNvCxnSpPr>
          <p:nvPr/>
        </p:nvCxnSpPr>
        <p:spPr>
          <a:xfrm flipH="1">
            <a:off x="2133608" y="3147435"/>
            <a:ext cx="1848366" cy="5373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74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Мышечные ткани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3835152" cy="439248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Основное свойство этих тканей — сократимость — способность к напряжению и укорочению. Это свойство обеспечивается клеточными сократительными белками. Различают гладкую, сердечную и скелетную мышечные ткани. Две последние называют поперечнополосатыми, потому что в них сократительные белки упорядочены так, что под микроскопом мышечные волокна выглядят исчерченными.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1700808"/>
            <a:ext cx="4349575" cy="3744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6523" y="5653712"/>
            <a:ext cx="3252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Работа сократительных белков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58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Поперечнополосатая мышечная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686800" cy="72270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Сократительные белки собраны в пучки и уложены вдоль одной оси с чередованием актина и миозина.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4296477" cy="2223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0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Поперечнополосатая мышечная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59"/>
            <a:ext cx="5544616" cy="270775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Составляет основу скелетных мышц, обеспечивая движения тела, а также дыхание и ряд других функций. Содержит длинные (до 10 см и более) мышечные волокна, образованные путем слияния отдельных клеток. Эти волокна изолированы друг от друга и могут сокращаться порознь. Поэтому сила сокращения скелетных мышц может плавно регулироваться за счет изменения числа волокон, включенных в сокращение.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39" y="1628800"/>
            <a:ext cx="2432385" cy="46954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0" y="4005064"/>
            <a:ext cx="5217430" cy="26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Гладкая мышечная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686800" cy="86409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Сократительные белки расположены в разных направлениях.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04864"/>
            <a:ext cx="3638550" cy="2228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33042"/>
            <a:ext cx="3363979" cy="25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Гладкая мышечная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6552728" cy="194421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Гладкая мышечная ткань расположена во многих органах и обеспечивает продвижение пищи по желудочно-кишечному тракту, мочеиспускание, сужение бронхов и кровеносных сосудов, а также другие функции. Гладкомышечные клетки имеют вытянутую форму и обычно объединяются друг с другом в пучки.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40968"/>
            <a:ext cx="6181725" cy="3257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68835"/>
            <a:ext cx="2219406" cy="414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5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Сердечная мышечная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5707360" cy="180282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Образует сердечную мышцу — «двигатель» кровообращения. Клетки этой ткани объединены в разветвленные, взаимосвязанные волокна. Благодаря такому строению сердечная мышца сокращается как единое целое, что очень важно для нормальной работы сердца.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11090"/>
            <a:ext cx="6257925" cy="3209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988840"/>
            <a:ext cx="1948582" cy="401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1"/>
            <a:ext cx="5328592" cy="1512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Нервная ткань образует нервную систему и обеспечивает нервную регуляцию функций организма. Она содержит два основных типа клеток: нервные клетки (нейроны) и клетки-спутники (клетки нейроглии).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87599"/>
            <a:ext cx="1690879" cy="2961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651" y="4365104"/>
            <a:ext cx="2907928" cy="21809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08920"/>
            <a:ext cx="4543425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1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505928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Нервные клетки (нейроны) осуществляют прием, обработку и передачу информации. Нейрон состоит из тела и отростков.</a:t>
            </a:r>
          </a:p>
          <a:p>
            <a:r>
              <a:rPr lang="ru-RU" dirty="0"/>
              <a:t>Дендриты — отростки, передающие информацию к телу нейрона.</a:t>
            </a:r>
          </a:p>
          <a:p>
            <a:r>
              <a:rPr lang="ru-RU" dirty="0"/>
              <a:t>Аксон — отросток, передающий информацию от тела нейрона.</a:t>
            </a:r>
          </a:p>
          <a:p>
            <a:r>
              <a:rPr lang="ru-RU" dirty="0"/>
              <a:t>Функциональные типы нейронов:</a:t>
            </a:r>
          </a:p>
          <a:p>
            <a:r>
              <a:rPr lang="ru-RU" dirty="0"/>
              <a:t>1. Чувствительные нейроны осуществляют прием информации.</a:t>
            </a:r>
          </a:p>
          <a:p>
            <a:r>
              <a:rPr lang="ru-RU" dirty="0"/>
              <a:t>2. Вставочные нейроны составляют около 99% всех нервных клеток и обеспечивают обработку информации.</a:t>
            </a:r>
          </a:p>
          <a:p>
            <a:r>
              <a:rPr lang="ru-RU" dirty="0"/>
              <a:t>3. Двигательные нейроны передают сигналы к исполнительным органам.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268760"/>
            <a:ext cx="357187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8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Нервная ткань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1"/>
            <a:ext cx="8443664" cy="108417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Клетки-спутники (клетки нейроглии) обеспечивают опору, защиту и питание нейронов. Они также участвуют в образовании нервных волокон.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52931"/>
            <a:ext cx="6384801" cy="437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99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Синапсы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2971056" cy="223224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Передача информации от нейрона к нейрону или к другой клетке осуществляется химическими веществами (медиаторами) через особые межклеточные соединения — синапсы.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052736"/>
            <a:ext cx="5617710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5" y="4365105"/>
            <a:ext cx="87129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Синаптические</a:t>
            </a:r>
            <a:r>
              <a:rPr lang="ru-RU" dirty="0"/>
              <a:t> пузырьки заполнены медиаторами. </a:t>
            </a:r>
            <a:endParaRPr lang="ru-RU" dirty="0" smtClean="0"/>
          </a:p>
          <a:p>
            <a:pPr algn="ctr"/>
            <a:r>
              <a:rPr lang="ru-RU" dirty="0" smtClean="0"/>
              <a:t>Между </a:t>
            </a:r>
            <a:r>
              <a:rPr lang="ru-RU" dirty="0"/>
              <a:t>мембранами соседних нейронов находится </a:t>
            </a:r>
            <a:r>
              <a:rPr lang="ru-RU" dirty="0" err="1"/>
              <a:t>синаптическая</a:t>
            </a:r>
            <a:r>
              <a:rPr lang="ru-RU" dirty="0"/>
              <a:t> щель. </a:t>
            </a:r>
            <a:endParaRPr lang="ru-RU" dirty="0" smtClean="0"/>
          </a:p>
          <a:p>
            <a:pPr algn="ctr"/>
            <a:r>
              <a:rPr lang="ru-RU" dirty="0" smtClean="0"/>
              <a:t>В </a:t>
            </a:r>
            <a:r>
              <a:rPr lang="ru-RU" dirty="0"/>
              <a:t>ней плавают ионы натрия. При возбуждении нейрона </a:t>
            </a:r>
            <a:r>
              <a:rPr lang="ru-RU" dirty="0" err="1"/>
              <a:t>синаптические</a:t>
            </a:r>
            <a:r>
              <a:rPr lang="ru-RU" dirty="0"/>
              <a:t> пузырьки </a:t>
            </a:r>
            <a:endParaRPr lang="ru-RU" dirty="0" smtClean="0"/>
          </a:p>
          <a:p>
            <a:pPr algn="ctr"/>
            <a:r>
              <a:rPr lang="ru-RU" dirty="0" smtClean="0"/>
              <a:t>отделяются </a:t>
            </a:r>
            <a:r>
              <a:rPr lang="ru-RU" dirty="0"/>
              <a:t>от трубочек и движутся к наружной мембране нейрона. </a:t>
            </a:r>
            <a:endParaRPr lang="ru-RU" dirty="0" smtClean="0"/>
          </a:p>
          <a:p>
            <a:pPr algn="ctr"/>
            <a:r>
              <a:rPr lang="ru-RU" dirty="0" smtClean="0"/>
              <a:t>Достигнув </a:t>
            </a:r>
            <a:r>
              <a:rPr lang="ru-RU" dirty="0"/>
              <a:t>ее, они вскрываются, и их содержимое (медиатор) попадает в </a:t>
            </a:r>
            <a:endParaRPr lang="ru-RU" dirty="0" smtClean="0"/>
          </a:p>
          <a:p>
            <a:pPr algn="ctr"/>
            <a:r>
              <a:rPr lang="ru-RU" dirty="0" err="1" smtClean="0"/>
              <a:t>синаптическую</a:t>
            </a:r>
            <a:r>
              <a:rPr lang="ru-RU" dirty="0" smtClean="0"/>
              <a:t> </a:t>
            </a:r>
            <a:r>
              <a:rPr lang="ru-RU" dirty="0"/>
              <a:t>щель. Медиаторы "доплывают" до мембраны соседней клетки </a:t>
            </a:r>
            <a:endParaRPr lang="ru-RU" dirty="0" smtClean="0"/>
          </a:p>
          <a:p>
            <a:pPr algn="ctr"/>
            <a:r>
              <a:rPr lang="ru-RU" dirty="0" smtClean="0"/>
              <a:t>и </a:t>
            </a:r>
            <a:r>
              <a:rPr lang="ru-RU" dirty="0"/>
              <a:t>"открывают" натриевые каналы. Ионы </a:t>
            </a:r>
            <a:r>
              <a:rPr lang="ru-RU" dirty="0" err="1"/>
              <a:t>Na</a:t>
            </a:r>
            <a:r>
              <a:rPr lang="ru-RU" baseline="30000" dirty="0"/>
              <a:t>+</a:t>
            </a:r>
            <a:r>
              <a:rPr lang="ru-RU" dirty="0"/>
              <a:t> устремляются внутрь соседнего нейрона, </a:t>
            </a:r>
            <a:r>
              <a:rPr lang="ru-RU" dirty="0" smtClean="0"/>
              <a:t>вызывая </a:t>
            </a:r>
            <a:r>
              <a:rPr lang="ru-RU" dirty="0"/>
              <a:t>изменение его заряда.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98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Эпителиальные ткани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Расположение эпителия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5720" y="571480"/>
            <a:ext cx="3008313" cy="531973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эпителиях почти нет межклеточного вещества, а клетки тесно и прочно соединены друг с другом. К лежащим под ними тканям эпителии прочно прикрепляются базальной мембраной — плотной пластинкой из белковых волокон.</a:t>
            </a:r>
          </a:p>
          <a:p>
            <a:r>
              <a:rPr lang="ru-RU" sz="1800" dirty="0" smtClean="0"/>
              <a:t>Различают покровные эпителии (однослойные и многослойные), основная функция которых — барьерная, и железистые эпителии, осуществляющие секреторную функцию. </a:t>
            </a:r>
          </a:p>
          <a:p>
            <a:endParaRPr lang="ru-RU" dirty="0"/>
          </a:p>
        </p:txBody>
      </p:sp>
      <p:pic>
        <p:nvPicPr>
          <p:cNvPr id="8" name="Рисунок 7" descr="расположение ткане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1285860"/>
            <a:ext cx="5238744" cy="340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Однослойные эпителии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Внутренняя стенка </a:t>
            </a:r>
          </a:p>
          <a:p>
            <a:pPr>
              <a:buNone/>
            </a:pPr>
            <a:r>
              <a:rPr lang="ru-RU" sz="2800" dirty="0" smtClean="0"/>
              <a:t>кровеносного капилляра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нутренняя стенка кровеносного капилляр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285860"/>
            <a:ext cx="3590925" cy="142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071810"/>
            <a:ext cx="362272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Внутренняя выстилка </a:t>
            </a:r>
          </a:p>
          <a:p>
            <a:r>
              <a:rPr lang="ru-RU" sz="2800" dirty="0" smtClean="0"/>
              <a:t>почечного канальца</a:t>
            </a:r>
          </a:p>
          <a:p>
            <a:endParaRPr lang="ru-RU" dirty="0"/>
          </a:p>
        </p:txBody>
      </p:sp>
      <p:pic>
        <p:nvPicPr>
          <p:cNvPr id="7" name="Рисунок 6" descr="Внутр почечного канальца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928934"/>
            <a:ext cx="3590925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4857760"/>
            <a:ext cx="3625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Внутренняя слизистая</a:t>
            </a:r>
          </a:p>
          <a:p>
            <a:r>
              <a:rPr lang="ru-RU" sz="2800" dirty="0" smtClean="0"/>
              <a:t> оболочка трахеи</a:t>
            </a:r>
            <a:endParaRPr lang="ru-RU" sz="2800" dirty="0"/>
          </a:p>
        </p:txBody>
      </p:sp>
      <p:pic>
        <p:nvPicPr>
          <p:cNvPr id="9" name="Рисунок 8" descr="Внутр трахеи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4714884"/>
            <a:ext cx="35909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Многослойные эпителии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54162"/>
            <a:ext cx="87773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Наружный слой кожи</a:t>
            </a:r>
            <a:endParaRPr lang="ru-RU" sz="2800" dirty="0"/>
          </a:p>
        </p:txBody>
      </p:sp>
      <p:pic>
        <p:nvPicPr>
          <p:cNvPr id="4" name="Рисунок 3" descr="Наружный эпителий кожи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071546"/>
            <a:ext cx="4099003" cy="2643206"/>
          </a:xfrm>
          <a:prstGeom prst="rect">
            <a:avLst/>
          </a:prstGeom>
        </p:spPr>
      </p:pic>
      <p:pic>
        <p:nvPicPr>
          <p:cNvPr id="5" name="Рисунок 4" descr="Внутренняя слизистая пищевода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929066"/>
            <a:ext cx="4143404" cy="26524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4214818"/>
            <a:ext cx="31432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Внутренняя слизистая </a:t>
            </a:r>
          </a:p>
          <a:p>
            <a:r>
              <a:rPr lang="ru-RU" sz="2800" dirty="0" smtClean="0"/>
              <a:t>оболочка пищевода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Железистый эпителий</a:t>
            </a:r>
            <a:endParaRPr lang="ru-RU" dirty="0"/>
          </a:p>
        </p:txBody>
      </p:sp>
      <p:pic>
        <p:nvPicPr>
          <p:cNvPr id="4" name="Содержимое 3" descr="внешней секреции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1390" y="2879374"/>
            <a:ext cx="1059070" cy="64046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609600"/>
            <a:ext cx="8186765" cy="1604954"/>
          </a:xfrm>
        </p:spPr>
        <p:txBody>
          <a:bodyPr/>
          <a:lstStyle/>
          <a:p>
            <a:r>
              <a:rPr lang="ru-RU" dirty="0" smtClean="0"/>
              <a:t>Железы — это органы (или их части) или отдельные клетки, основная функция которых — образование и выделение (секреция) определенных веществ. Железы внешней секреции (экзокринные) выводят вещества во внешнюю среду: на поверхность тела или в просвет полых органов. Железы внутренней секреции (эндокринные) выделяют вещества (гормоны) во внутреннюю среду — в кровь.</a:t>
            </a:r>
          </a:p>
          <a:p>
            <a:endParaRPr lang="ru-RU" dirty="0"/>
          </a:p>
        </p:txBody>
      </p:sp>
      <p:pic>
        <p:nvPicPr>
          <p:cNvPr id="5" name="Рисунок 4" descr="Внутр секреции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500174"/>
            <a:ext cx="4006131" cy="21431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1928802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Схема строения железы внутренней секреции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Схема строения железы внешней секреции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Железистый эпителий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/>
          <a:lstStyle/>
          <a:p>
            <a:r>
              <a:rPr lang="ru-RU" sz="2400" dirty="0" smtClean="0"/>
              <a:t>В поджелудочной железе есть и экзо- и эндокринные части, поэтому ее называют железой смешанной секреции.</a:t>
            </a:r>
          </a:p>
          <a:p>
            <a:endParaRPr lang="ru-RU" dirty="0"/>
          </a:p>
        </p:txBody>
      </p:sp>
      <p:pic>
        <p:nvPicPr>
          <p:cNvPr id="6" name="Рисунок 5" descr="Поджеледочная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143116"/>
            <a:ext cx="5643566" cy="4410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Кубический эпителий</a:t>
            </a:r>
            <a:endParaRPr lang="ru-RU" dirty="0"/>
          </a:p>
        </p:txBody>
      </p:sp>
      <p:pic>
        <p:nvPicPr>
          <p:cNvPr id="4" name="Содержимое 3" descr="кубический эпител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54162"/>
            <a:ext cx="6405060" cy="48037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Мерцательный эпителий</a:t>
            </a:r>
            <a:endParaRPr lang="ru-RU" dirty="0"/>
          </a:p>
        </p:txBody>
      </p:sp>
      <p:pic>
        <p:nvPicPr>
          <p:cNvPr id="4" name="Содержимое 3" descr="мерцатель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357298"/>
            <a:ext cx="6999331" cy="52494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203</TotalTime>
  <Words>795</Words>
  <Application>Microsoft Office PowerPoint</Application>
  <PresentationFormat>Экран (4:3)</PresentationFormat>
  <Paragraphs>100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Calibri</vt:lpstr>
      <vt:lpstr>La mente</vt:lpstr>
      <vt:lpstr>Ткани  организма  человека</vt:lpstr>
      <vt:lpstr>Презентация PowerPoint</vt:lpstr>
      <vt:lpstr>Эпителиальные ткани</vt:lpstr>
      <vt:lpstr>Однослойные эпителии</vt:lpstr>
      <vt:lpstr>Многослойные эпителии</vt:lpstr>
      <vt:lpstr>Железистый эпителий</vt:lpstr>
      <vt:lpstr>Железистый эпителий</vt:lpstr>
      <vt:lpstr>Кубический эпителий</vt:lpstr>
      <vt:lpstr>Мерцательный эпителий</vt:lpstr>
      <vt:lpstr>Цилиндрический эпителий</vt:lpstr>
      <vt:lpstr>Плоский эпителий</vt:lpstr>
      <vt:lpstr>Соединительные ткани</vt:lpstr>
      <vt:lpstr>Плотная волокнистая ткань</vt:lpstr>
      <vt:lpstr>Рыхлая волокнистая ткань</vt:lpstr>
      <vt:lpstr>Жировая ткань</vt:lpstr>
      <vt:lpstr>Кровь и лимфа</vt:lpstr>
      <vt:lpstr>КОСТНАЯ ТКАНЬ</vt:lpstr>
      <vt:lpstr>Срез трубчатой кости</vt:lpstr>
      <vt:lpstr>Хрящевая ткань</vt:lpstr>
      <vt:lpstr>Мышечные ткани</vt:lpstr>
      <vt:lpstr>Поперечнополосатая мышечная ткань</vt:lpstr>
      <vt:lpstr>Поперечнополосатая мышечная ткань</vt:lpstr>
      <vt:lpstr>Гладкая мышечная ткань</vt:lpstr>
      <vt:lpstr>Гладкая мышечная ткань</vt:lpstr>
      <vt:lpstr>Сердечная мышечная ткань</vt:lpstr>
      <vt:lpstr>Нервная ткань</vt:lpstr>
      <vt:lpstr>Нервная ткань</vt:lpstr>
      <vt:lpstr>Нервная ткань</vt:lpstr>
      <vt:lpstr>Синапсы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  организма  человека</dc:title>
  <cp:lastModifiedBy>Admin</cp:lastModifiedBy>
  <cp:revision>20</cp:revision>
  <dcterms:modified xsi:type="dcterms:W3CDTF">2019-12-23T06:40:36Z</dcterms:modified>
</cp:coreProperties>
</file>