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6" r:id="rId2"/>
    <p:sldId id="268" r:id="rId3"/>
    <p:sldId id="261" r:id="rId4"/>
    <p:sldId id="262" r:id="rId5"/>
    <p:sldId id="263" r:id="rId6"/>
    <p:sldId id="264" r:id="rId7"/>
    <p:sldId id="266" r:id="rId8"/>
    <p:sldId id="265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333F"/>
    <a:srgbClr val="14303E"/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2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9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494" y="203760"/>
            <a:ext cx="8646459" cy="11274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5495" y="1463348"/>
            <a:ext cx="8646458" cy="46819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255494" y="2595281"/>
            <a:ext cx="8646459" cy="40206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" Target="slide3.xml"/><Relationship Id="rId7" Type="http://schemas.openxmlformats.org/officeDocument/2006/relationships/slide" Target="slide6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5" Type="http://schemas.openxmlformats.org/officeDocument/2006/relationships/image" Target="../media/image4.png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openxmlformats.org/officeDocument/2006/relationships/slide" Target="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prezentaciya-po-russkomu-yaziku-povtorenie-izuchennogo-na-temu-imya-suschestvitelnoe-klass-666155.html" TargetMode="External"/><Relationship Id="rId2" Type="http://schemas.openxmlformats.org/officeDocument/2006/relationships/hyperlink" Target="http://goppt.ru/obrazovanie/shkolniki-deti-ulybayutsya-ucheniki-za-krglym-stolom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slide" Target="sl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3723" y="666206"/>
            <a:ext cx="4967785" cy="3330568"/>
          </a:xfrm>
        </p:spPr>
        <p:txBody>
          <a:bodyPr>
            <a:no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«Правописание </a:t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окончаний </a:t>
            </a:r>
            <a:b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</a:b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 именах существительных»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97" y="4101276"/>
            <a:ext cx="4885511" cy="653604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Буквенный диктант </a:t>
            </a:r>
            <a:br>
              <a:rPr lang="ru-RU" sz="2800" dirty="0" smtClean="0">
                <a:solidFill>
                  <a:schemeClr val="bg1"/>
                </a:solidFill>
              </a:rPr>
            </a:br>
            <a:r>
              <a:rPr lang="ru-RU" sz="2800" dirty="0" smtClean="0">
                <a:solidFill>
                  <a:schemeClr val="bg1"/>
                </a:solidFill>
              </a:rPr>
              <a:t>6 класс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/>
          <a:srcRect t="-4589" r="25746"/>
          <a:stretch/>
        </p:blipFill>
        <p:spPr>
          <a:xfrm>
            <a:off x="149057" y="287383"/>
            <a:ext cx="3051343" cy="52557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l="35997" t="336144" r="3963" b="-336144"/>
          <a:stretch/>
        </p:blipFill>
        <p:spPr>
          <a:xfrm>
            <a:off x="1904769" y="3096739"/>
            <a:ext cx="3202808" cy="664522"/>
          </a:xfrm>
          <a:prstGeom prst="rect">
            <a:avLst/>
          </a:prstGeom>
        </p:spPr>
      </p:pic>
      <p:pic>
        <p:nvPicPr>
          <p:cNvPr id="9" name="Рисунок 8">
            <a:hlinkClick r:id="rId6" action="ppaction://hlinksldjump"/>
          </p:cNvPr>
          <p:cNvPicPr>
            <a:picLocks noChangeAspect="1"/>
          </p:cNvPicPr>
          <p:nvPr/>
        </p:nvPicPr>
        <p:blipFill rotWithShape="1">
          <a:blip r:embed="rId5"/>
          <a:srcRect r="44687" b="5312"/>
          <a:stretch/>
        </p:blipFill>
        <p:spPr>
          <a:xfrm>
            <a:off x="162119" y="763771"/>
            <a:ext cx="2299063" cy="490263"/>
          </a:xfrm>
          <a:prstGeom prst="rect">
            <a:avLst/>
          </a:prstGeom>
        </p:spPr>
      </p:pic>
      <p:pic>
        <p:nvPicPr>
          <p:cNvPr id="10" name="Рисунок 9">
            <a:hlinkClick r:id="rId7" action="ppaction://hlinksldjump"/>
          </p:cNvPr>
          <p:cNvPicPr>
            <a:picLocks noChangeAspect="1"/>
          </p:cNvPicPr>
          <p:nvPr/>
        </p:nvPicPr>
        <p:blipFill rotWithShape="1">
          <a:blip r:embed="rId8"/>
          <a:srcRect l="1" t="1" r="27215" b="9573"/>
          <a:stretch/>
        </p:blipFill>
        <p:spPr>
          <a:xfrm>
            <a:off x="162119" y="5810941"/>
            <a:ext cx="3012155" cy="468198"/>
          </a:xfrm>
          <a:prstGeom prst="rect">
            <a:avLst/>
          </a:prstGeom>
        </p:spPr>
      </p:pic>
      <p:pic>
        <p:nvPicPr>
          <p:cNvPr id="12" name="Рисунок 11">
            <a:hlinkClick r:id="rId9" action="ppaction://hlinksldjump"/>
          </p:cNvPr>
          <p:cNvPicPr>
            <a:picLocks noChangeAspect="1"/>
          </p:cNvPicPr>
          <p:nvPr/>
        </p:nvPicPr>
        <p:blipFill rotWithShape="1">
          <a:blip r:embed="rId10"/>
          <a:srcRect t="1" r="27530" b="5861"/>
          <a:stretch/>
        </p:blipFill>
        <p:spPr>
          <a:xfrm>
            <a:off x="162119" y="6279139"/>
            <a:ext cx="3012155" cy="48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Инструкция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495" y="1607039"/>
            <a:ext cx="8646458" cy="468195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Ребята, сейчас мы выполним буквенный диктант по теме «Правописание окончаний в именах существительных».</a:t>
            </a:r>
          </a:p>
          <a:p>
            <a:pPr marL="0" indent="0" algn="r">
              <a:buNone/>
            </a:pPr>
            <a:endParaRPr lang="ru-RU" sz="32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 сначала, вспомним правило.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93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9001" r="2285" b="39428"/>
          <a:stretch/>
        </p:blipFill>
        <p:spPr>
          <a:xfrm>
            <a:off x="830238" y="1115384"/>
            <a:ext cx="8112034" cy="4153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795451" y="586619"/>
            <a:ext cx="59566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Давайте вспомним правило!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30238" y="1115383"/>
            <a:ext cx="8112034" cy="4153989"/>
          </a:xfrm>
          <a:prstGeom prst="rect">
            <a:avLst/>
          </a:prstGeom>
          <a:solidFill>
            <a:srgbClr val="1A33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933247" y="5269372"/>
            <a:ext cx="690297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Опорные слова:</a:t>
            </a:r>
          </a:p>
          <a:p>
            <a:r>
              <a:rPr lang="ru-RU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склонение – существительное СТЕНА</a:t>
            </a:r>
          </a:p>
          <a:p>
            <a:r>
              <a:rPr lang="ru-RU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склонение – существительные СТОЛ, ОКНО</a:t>
            </a:r>
          </a:p>
          <a:p>
            <a:r>
              <a:rPr lang="ru-RU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склонение – существительное ПЕЧЬ</a:t>
            </a:r>
            <a:endParaRPr lang="ru-RU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0238" y="5269372"/>
            <a:ext cx="5990067" cy="1495923"/>
          </a:xfrm>
          <a:prstGeom prst="rect">
            <a:avLst/>
          </a:prstGeom>
          <a:solidFill>
            <a:srgbClr val="1A33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/>
          <a:srcRect l="63706"/>
          <a:stretch/>
        </p:blipFill>
        <p:spPr>
          <a:xfrm>
            <a:off x="0" y="5814237"/>
            <a:ext cx="1037750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471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Образец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1779" y="1463348"/>
            <a:ext cx="8646458" cy="539465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Начертите таблицу как показано далее.</a:t>
            </a:r>
          </a:p>
          <a:p>
            <a:pPr marL="0" indent="0" algn="r">
              <a:buNone/>
            </a:pP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Сейчас я буду диктовать словосочетания.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Ваша задача: </a:t>
            </a:r>
            <a:b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напротив нужной цифры написать окончание в имени существительном в виде букв И или Е.  </a:t>
            </a:r>
          </a:p>
          <a:p>
            <a:pPr marL="0" indent="0" algn="ctr">
              <a:buNone/>
            </a:pP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Тетрадь без обложк</a:t>
            </a:r>
            <a:r>
              <a:rPr lang="ru-RU" sz="28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0" indent="0" algn="ctr">
              <a:buNone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Фильм о лебед</a:t>
            </a:r>
            <a:r>
              <a:rPr lang="ru-RU" sz="28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ctr">
              <a:buNone/>
            </a:pPr>
            <a:endParaRPr 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32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4997210"/>
              </p:ext>
            </p:extLst>
          </p:nvPr>
        </p:nvGraphicFramePr>
        <p:xfrm>
          <a:off x="1767008" y="2128520"/>
          <a:ext cx="6096000" cy="792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236276604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4784509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93942826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32006177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01717644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469554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5267238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92982286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5361783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84038116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2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521551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5345803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67008" y="2128520"/>
            <a:ext cx="6096000" cy="792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/>
          <a:srcRect l="67615"/>
          <a:stretch/>
        </p:blipFill>
        <p:spPr>
          <a:xfrm>
            <a:off x="255494" y="5733319"/>
            <a:ext cx="925969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155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3039" y="-162000"/>
            <a:ext cx="8646459" cy="1127498"/>
          </a:xfrm>
        </p:spPr>
        <p:txBody>
          <a:bodyPr>
            <a:normAutofit/>
          </a:bodyPr>
          <a:lstStyle/>
          <a:p>
            <a:pPr algn="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 для учителя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515" y="847933"/>
            <a:ext cx="8516983" cy="4729907"/>
          </a:xfrm>
        </p:spPr>
        <p:txBody>
          <a:bodyPr>
            <a:noAutofit/>
          </a:bodyPr>
          <a:lstStyle/>
          <a:p>
            <a:pPr marL="457200" indent="-457200" algn="r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Ослабеть от усталост</a:t>
            </a:r>
            <a:r>
              <a:rPr lang="ru-RU" sz="28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r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Прикреплен к батаре</a:t>
            </a:r>
            <a:r>
              <a:rPr lang="ru-RU" sz="28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r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Скучает по матушк</a:t>
            </a:r>
            <a:r>
              <a:rPr lang="ru-RU" sz="28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r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картинной галере</a:t>
            </a:r>
            <a:r>
              <a:rPr lang="ru-RU" sz="28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r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Деревья в ине</a:t>
            </a:r>
            <a:r>
              <a:rPr lang="ru-RU" sz="28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r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Заслушался на экскурси</a:t>
            </a:r>
            <a:r>
              <a:rPr lang="ru-RU" sz="28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r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Отдыхает в деревн</a:t>
            </a:r>
            <a:r>
              <a:rPr lang="ru-RU" sz="28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r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нашем поколени</a:t>
            </a:r>
            <a:r>
              <a:rPr lang="ru-RU" sz="28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r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Оазис в пустын</a:t>
            </a:r>
            <a:r>
              <a:rPr lang="ru-RU" sz="28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r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Экскурсия по Якути</a:t>
            </a:r>
            <a:r>
              <a:rPr lang="ru-RU" sz="28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574265"/>
              </p:ext>
            </p:extLst>
          </p:nvPr>
        </p:nvGraphicFramePr>
        <p:xfrm>
          <a:off x="152400" y="5976930"/>
          <a:ext cx="6096000" cy="767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9600">
                  <a:extLst>
                    <a:ext uri="{9D8B030D-6E8A-4147-A177-3AD203B41FA5}">
                      <a16:colId xmlns:a16="http://schemas.microsoft.com/office/drawing/2014/main" val="84878710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44320367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37975830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58259952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2994744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99170492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85515603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5825168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2216264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62952632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8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7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8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69757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</a:t>
                      </a:r>
                      <a:endParaRPr lang="ru-RU" sz="20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823048"/>
                  </a:ext>
                </a:extLst>
              </a:tr>
            </a:tbl>
          </a:graphicData>
        </a:graphic>
      </p:graphicFrame>
      <p:sp>
        <p:nvSpPr>
          <p:cNvPr id="5" name="Овал 4">
            <a:hlinkClick r:id="rId2" action="ppaction://hlinksldjump"/>
          </p:cNvPr>
          <p:cNvSpPr/>
          <p:nvPr/>
        </p:nvSpPr>
        <p:spPr>
          <a:xfrm>
            <a:off x="8033656" y="5972678"/>
            <a:ext cx="705395" cy="70539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838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Проверь себя!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0199" y="3716012"/>
            <a:ext cx="8257046" cy="12217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580978" y="1985026"/>
            <a:ext cx="5995487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Сейчас сверьте свою таблицу </a:t>
            </a:r>
            <a:b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ответами с таблицей ниже!</a:t>
            </a:r>
            <a:endParaRPr lang="ru-RU" sz="3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/>
          <a:srcRect l="69645" b="-2543"/>
          <a:stretch/>
        </p:blipFill>
        <p:spPr>
          <a:xfrm>
            <a:off x="255494" y="5693622"/>
            <a:ext cx="867933" cy="981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02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Критерии оценивания: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495" y="2312434"/>
            <a:ext cx="8646458" cy="4681957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«5» - нет ошибок;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</a:t>
            </a:r>
            <a:r>
              <a:rPr lang="ru-RU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«4» - 2-3 ошибки;</a:t>
            </a:r>
          </a:p>
          <a:p>
            <a:pPr marL="0" indent="0" algn="ctr">
              <a:buNone/>
            </a:pPr>
            <a:r>
              <a:rPr lang="ru-RU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«3» - 4-5 ошибки;</a:t>
            </a:r>
          </a:p>
          <a:p>
            <a:pPr marL="0" indent="0" algn="ctr">
              <a:buNone/>
            </a:pPr>
            <a:r>
              <a:rPr lang="ru-RU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«2» - более 5 ошибок.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 rotWithShape="1">
          <a:blip r:embed="rId3"/>
          <a:srcRect l="69645"/>
          <a:stretch/>
        </p:blipFill>
        <p:spPr>
          <a:xfrm>
            <a:off x="255494" y="5683608"/>
            <a:ext cx="867932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352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Ресурсы: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6569" y="1489474"/>
            <a:ext cx="8646458" cy="468195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  <a:hlinkClick r:id="rId2"/>
              </a:rPr>
              <a:t>http://</a:t>
            </a:r>
            <a:r>
              <a:rPr lang="en-US" sz="2800" dirty="0" smtClean="0">
                <a:solidFill>
                  <a:schemeClr val="bg1"/>
                </a:solidFill>
                <a:hlinkClick r:id="rId2"/>
              </a:rPr>
              <a:t>goppt.ru/obrazovanie/shkolniki-deti-ulybayutsya-ucheniki-za-krglym-stolom.html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</a:p>
          <a:p>
            <a:pPr marL="514350" indent="-514350"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Диктант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>
                <a:solidFill>
                  <a:schemeClr val="bg1"/>
                </a:solidFill>
                <a:hlinkClick r:id="rId3"/>
              </a:rPr>
              <a:t>https://</a:t>
            </a:r>
            <a:r>
              <a:rPr lang="en-US" sz="2800" dirty="0" smtClean="0">
                <a:solidFill>
                  <a:schemeClr val="bg1"/>
                </a:solidFill>
                <a:hlinkClick r:id="rId3"/>
              </a:rPr>
              <a:t>infourok.ru/prezentaciya-po-russkomu-yaziku-povtorenie-izuchennogo-na-temu-imya-suschestvitelnoe-klass-666155.html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Рисунок 3">
            <a:hlinkClick r:id="rId4" action="ppaction://hlinksldjump"/>
          </p:cNvPr>
          <p:cNvPicPr>
            <a:picLocks noChangeAspect="1"/>
          </p:cNvPicPr>
          <p:nvPr/>
        </p:nvPicPr>
        <p:blipFill rotWithShape="1">
          <a:blip r:embed="rId5"/>
          <a:srcRect l="67361"/>
          <a:stretch/>
        </p:blipFill>
        <p:spPr>
          <a:xfrm>
            <a:off x="255494" y="5695902"/>
            <a:ext cx="933248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303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Сведения об авторе: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495" y="1331258"/>
            <a:ext cx="8646458" cy="4681957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ru-RU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Составитель презентации:</a:t>
            </a:r>
          </a:p>
          <a:p>
            <a:pPr marL="0" indent="0" algn="r">
              <a:buNone/>
            </a:pPr>
            <a:r>
              <a:rPr lang="ru-RU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студентка 4 курса, гр. РЛа-16-1</a:t>
            </a:r>
          </a:p>
          <a:p>
            <a:pPr marL="0" indent="0" algn="r">
              <a:buNone/>
            </a:pPr>
            <a:r>
              <a:rPr lang="ru-RU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Проценко Анастасия</a:t>
            </a:r>
          </a:p>
          <a:p>
            <a:pPr marL="0" indent="0" algn="r">
              <a:buNone/>
            </a:pPr>
            <a:r>
              <a:rPr lang="ru-RU" sz="3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Новокузнецк, 2019 год</a:t>
            </a:r>
          </a:p>
          <a:p>
            <a:pPr marL="0" indent="0" algn="r">
              <a:buNone/>
            </a:pP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494" y="2685982"/>
            <a:ext cx="3700593" cy="407248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>
            <a:hlinkClick r:id="rId3" action="ppaction://hlinksldjump"/>
          </p:cNvPr>
          <p:cNvPicPr>
            <a:picLocks noChangeAspect="1"/>
          </p:cNvPicPr>
          <p:nvPr/>
        </p:nvPicPr>
        <p:blipFill rotWithShape="1">
          <a:blip r:embed="rId4"/>
          <a:srcRect l="64163"/>
          <a:stretch/>
        </p:blipFill>
        <p:spPr>
          <a:xfrm>
            <a:off x="7877266" y="5657482"/>
            <a:ext cx="1024687" cy="95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654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298</TotalTime>
  <Words>217</Words>
  <Application>Microsoft Office PowerPoint</Application>
  <PresentationFormat>Экран (4:3)</PresentationFormat>
  <Paragraphs>79</Paragraphs>
  <Slides>9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«Правописание  окончаний  в именах существительных»</vt:lpstr>
      <vt:lpstr>Инструкция</vt:lpstr>
      <vt:lpstr>Презентация PowerPoint</vt:lpstr>
      <vt:lpstr>Образец</vt:lpstr>
      <vt:lpstr>Материал для учителя</vt:lpstr>
      <vt:lpstr>Проверь себя!</vt:lpstr>
      <vt:lpstr>Критерии оценивания:</vt:lpstr>
      <vt:lpstr>Ресурсы:</vt:lpstr>
      <vt:lpstr>Сведения об авторе: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DDD</cp:lastModifiedBy>
  <cp:revision>96</cp:revision>
  <dcterms:created xsi:type="dcterms:W3CDTF">2014-11-21T11:00:06Z</dcterms:created>
  <dcterms:modified xsi:type="dcterms:W3CDTF">2019-11-10T20:56:38Z</dcterms:modified>
</cp:coreProperties>
</file>