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811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B9BD6-2151-4E5C-972F-D47F881E2E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70953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F164A1-2191-41A7-9E63-1B231655564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9412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29E88-63A9-4EAA-B571-274CAD1ED8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79189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DFFB84-D2C7-4B9F-AFC0-99586F37979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36979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C6701-C53B-47A3-881B-8B50249F73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4513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559D26-6012-4EB1-B714-233E390C42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5132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72C1F-2E59-4305-8F82-BA4386E029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2617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252968-5CA6-4E64-A986-3425B51286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10098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BB7A2A-48ED-419B-91A5-87FD7A07039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6629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00B5A1-3FDC-4543-BFB9-BA5FC2E2D3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7069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314E2B-BB05-4170-A94A-6E496E4AAD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2003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00FF"/>
            </a:gs>
            <a:gs pos="100000">
              <a:srgbClr val="6600FF">
                <a:gamma/>
                <a:shade val="46275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27651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23908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/>
                <a:ahLst/>
                <a:cxnLst>
                  <a:cxn ang="0">
                    <a:pos x="950" y="85"/>
                  </a:cxn>
                  <a:cxn ang="0">
                    <a:pos x="628" y="438"/>
                  </a:cxn>
                  <a:cxn ang="0">
                    <a:pos x="66" y="471"/>
                  </a:cxn>
                  <a:cxn ang="0">
                    <a:pos x="0" y="627"/>
                  </a:cxn>
                  <a:cxn ang="0">
                    <a:pos x="372" y="1026"/>
                  </a:cxn>
                  <a:cxn ang="0">
                    <a:pos x="611" y="902"/>
                  </a:cxn>
                  <a:cxn ang="0">
                    <a:pos x="992" y="1085"/>
                  </a:cxn>
                  <a:cxn ang="0">
                    <a:pos x="1116" y="1339"/>
                  </a:cxn>
                  <a:cxn ang="0">
                    <a:pos x="1083" y="1450"/>
                  </a:cxn>
                  <a:cxn ang="0">
                    <a:pos x="1124" y="1659"/>
                  </a:cxn>
                  <a:cxn ang="0">
                    <a:pos x="1149" y="1999"/>
                  </a:cxn>
                  <a:cxn ang="0">
                    <a:pos x="1463" y="2110"/>
                  </a:cxn>
                  <a:cxn ang="0">
                    <a:pos x="1686" y="2025"/>
                  </a:cxn>
                  <a:cxn ang="0">
                    <a:pos x="1603" y="1777"/>
                  </a:cxn>
                  <a:cxn ang="0">
                    <a:pos x="1991" y="1555"/>
                  </a:cxn>
                  <a:cxn ang="0">
                    <a:pos x="2281" y="1542"/>
                  </a:cxn>
                  <a:cxn ang="0">
                    <a:pos x="2446" y="1359"/>
                  </a:cxn>
                  <a:cxn ang="0">
                    <a:pos x="2361" y="1001"/>
                  </a:cxn>
                  <a:cxn ang="0">
                    <a:pos x="2606" y="893"/>
                  </a:cxn>
                  <a:cxn ang="0">
                    <a:pos x="2815" y="454"/>
                  </a:cxn>
                  <a:cxn ang="0">
                    <a:pos x="2518" y="0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09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/>
                <a:ahLst/>
                <a:cxnLst>
                  <a:cxn ang="0">
                    <a:pos x="1423" y="65"/>
                  </a:cxn>
                  <a:cxn ang="0">
                    <a:pos x="1148" y="262"/>
                  </a:cxn>
                  <a:cxn ang="0">
                    <a:pos x="934" y="216"/>
                  </a:cxn>
                  <a:cxn ang="0">
                    <a:pos x="529" y="314"/>
                  </a:cxn>
                  <a:cxn ang="0">
                    <a:pos x="174" y="327"/>
                  </a:cxn>
                  <a:cxn ang="0">
                    <a:pos x="0" y="628"/>
                  </a:cxn>
                  <a:cxn ang="0">
                    <a:pos x="91" y="726"/>
                  </a:cxn>
                  <a:cxn ang="0">
                    <a:pos x="231" y="654"/>
                  </a:cxn>
                  <a:cxn ang="0">
                    <a:pos x="430" y="687"/>
                  </a:cxn>
                  <a:cxn ang="0">
                    <a:pos x="504" y="850"/>
                  </a:cxn>
                  <a:cxn ang="0">
                    <a:pos x="347" y="1020"/>
                  </a:cxn>
                  <a:cxn ang="0">
                    <a:pos x="529" y="1144"/>
                  </a:cxn>
                  <a:cxn ang="0">
                    <a:pos x="727" y="1105"/>
                  </a:cxn>
                  <a:cxn ang="0">
                    <a:pos x="901" y="1216"/>
                  </a:cxn>
                  <a:cxn ang="0">
                    <a:pos x="1256" y="1229"/>
                  </a:cxn>
                  <a:cxn ang="0">
                    <a:pos x="1611" y="1425"/>
                  </a:cxn>
                  <a:cxn ang="0">
                    <a:pos x="1694" y="1673"/>
                  </a:cxn>
                  <a:cxn ang="0">
                    <a:pos x="1619" y="2118"/>
                  </a:cxn>
                  <a:cxn ang="0">
                    <a:pos x="1694" y="2268"/>
                  </a:cxn>
                  <a:cxn ang="0">
                    <a:pos x="2132" y="2242"/>
                  </a:cxn>
                  <a:cxn ang="0">
                    <a:pos x="2289" y="2366"/>
                  </a:cxn>
                  <a:cxn ang="0">
                    <a:pos x="2594" y="2046"/>
                  </a:cxn>
                  <a:cxn ang="0">
                    <a:pos x="2537" y="1817"/>
                  </a:cxn>
                  <a:cxn ang="0">
                    <a:pos x="2818" y="1673"/>
                  </a:cxn>
                  <a:cxn ang="0">
                    <a:pos x="3016" y="1719"/>
                  </a:cxn>
                  <a:cxn ang="0">
                    <a:pos x="3280" y="1615"/>
                  </a:cxn>
                  <a:cxn ang="0">
                    <a:pos x="3405" y="1174"/>
                  </a:cxn>
                  <a:cxn ang="0">
                    <a:pos x="3643" y="922"/>
                  </a:cxn>
                  <a:cxn ang="0">
                    <a:pos x="3966" y="896"/>
                  </a:cxn>
                  <a:cxn ang="0">
                    <a:pos x="3908" y="733"/>
                  </a:cxn>
                  <a:cxn ang="0">
                    <a:pos x="3669" y="563"/>
                  </a:cxn>
                  <a:cxn ang="0">
                    <a:pos x="3817" y="210"/>
                  </a:cxn>
                  <a:cxn ang="0">
                    <a:pos x="3590" y="0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0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/>
                <a:ahLst/>
                <a:cxnLst>
                  <a:cxn ang="0">
                    <a:pos x="81" y="0"/>
                  </a:cxn>
                  <a:cxn ang="0">
                    <a:pos x="133" y="328"/>
                  </a:cxn>
                  <a:cxn ang="0">
                    <a:pos x="0" y="666"/>
                  </a:cxn>
                  <a:cxn ang="0">
                    <a:pos x="83" y="1221"/>
                  </a:cxn>
                  <a:cxn ang="0">
                    <a:pos x="413" y="1515"/>
                  </a:cxn>
                  <a:cxn ang="0">
                    <a:pos x="881" y="1700"/>
                  </a:cxn>
                  <a:cxn ang="0">
                    <a:pos x="1440" y="1651"/>
                  </a:cxn>
                  <a:cxn ang="0">
                    <a:pos x="1755" y="1940"/>
                  </a:cxn>
                  <a:cxn ang="0">
                    <a:pos x="1653" y="2126"/>
                  </a:cxn>
                  <a:cxn ang="0">
                    <a:pos x="1136" y="2142"/>
                  </a:cxn>
                  <a:cxn ang="0">
                    <a:pos x="911" y="2021"/>
                  </a:cxn>
                  <a:cxn ang="0">
                    <a:pos x="739" y="2142"/>
                  </a:cxn>
                  <a:cxn ang="0">
                    <a:pos x="954" y="2524"/>
                  </a:cxn>
                  <a:cxn ang="0">
                    <a:pos x="973" y="2905"/>
                  </a:cxn>
                  <a:cxn ang="0">
                    <a:pos x="1511" y="3107"/>
                  </a:cxn>
                  <a:cxn ang="0">
                    <a:pos x="1644" y="2922"/>
                  </a:cxn>
                  <a:cxn ang="0">
                    <a:pos x="2077" y="2797"/>
                  </a:cxn>
                  <a:cxn ang="0">
                    <a:pos x="2610" y="2962"/>
                  </a:cxn>
                  <a:cxn ang="0">
                    <a:pos x="3222" y="2812"/>
                  </a:cxn>
                  <a:cxn ang="0">
                    <a:pos x="3443" y="2922"/>
                  </a:cxn>
                  <a:cxn ang="0">
                    <a:pos x="3861" y="2648"/>
                  </a:cxn>
                  <a:cxn ang="0">
                    <a:pos x="4125" y="2311"/>
                  </a:cxn>
                  <a:cxn ang="0">
                    <a:pos x="4369" y="2318"/>
                  </a:cxn>
                  <a:cxn ang="0">
                    <a:pos x="4554" y="2445"/>
                  </a:cxn>
                  <a:cxn ang="0">
                    <a:pos x="5015" y="2142"/>
                  </a:cxn>
                  <a:cxn ang="0">
                    <a:pos x="5404" y="2185"/>
                  </a:cxn>
                  <a:cxn ang="0">
                    <a:pos x="5732" y="2069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1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/>
                <a:ahLst/>
                <a:cxnLst>
                  <a:cxn ang="0">
                    <a:pos x="240" y="0"/>
                  </a:cxn>
                  <a:cxn ang="0">
                    <a:pos x="0" y="336"/>
                  </a:cxn>
                  <a:cxn ang="0">
                    <a:pos x="82" y="821"/>
                  </a:cxn>
                  <a:cxn ang="0">
                    <a:pos x="243" y="873"/>
                  </a:cxn>
                  <a:cxn ang="0">
                    <a:pos x="473" y="1087"/>
                  </a:cxn>
                  <a:cxn ang="0">
                    <a:pos x="557" y="1441"/>
                  </a:cxn>
                  <a:cxn ang="0">
                    <a:pos x="839" y="1499"/>
                  </a:cxn>
                  <a:cxn ang="0">
                    <a:pos x="1258" y="1349"/>
                  </a:cxn>
                  <a:cxn ang="0">
                    <a:pos x="1307" y="1493"/>
                  </a:cxn>
                  <a:cxn ang="0">
                    <a:pos x="1621" y="1513"/>
                  </a:cxn>
                  <a:cxn ang="0">
                    <a:pos x="1862" y="1865"/>
                  </a:cxn>
                  <a:cxn ang="0">
                    <a:pos x="1668" y="2166"/>
                  </a:cxn>
                  <a:cxn ang="0">
                    <a:pos x="1308" y="2217"/>
                  </a:cxn>
                  <a:cxn ang="0">
                    <a:pos x="992" y="2172"/>
                  </a:cxn>
                  <a:cxn ang="0">
                    <a:pos x="903" y="2244"/>
                  </a:cxn>
                  <a:cxn ang="0">
                    <a:pos x="1008" y="2415"/>
                  </a:cxn>
                  <a:cxn ang="0">
                    <a:pos x="992" y="2538"/>
                  </a:cxn>
                  <a:cxn ang="0">
                    <a:pos x="1137" y="2760"/>
                  </a:cxn>
                  <a:cxn ang="0">
                    <a:pos x="1661" y="2623"/>
                  </a:cxn>
                  <a:cxn ang="0">
                    <a:pos x="1725" y="2492"/>
                  </a:cxn>
                  <a:cxn ang="0">
                    <a:pos x="1895" y="2551"/>
                  </a:cxn>
                  <a:cxn ang="0">
                    <a:pos x="2338" y="2448"/>
                  </a:cxn>
                  <a:cxn ang="0">
                    <a:pos x="2443" y="2714"/>
                  </a:cxn>
                  <a:cxn ang="0">
                    <a:pos x="2870" y="2541"/>
                  </a:cxn>
                  <a:cxn ang="0">
                    <a:pos x="3264" y="2591"/>
                  </a:cxn>
                  <a:cxn ang="0">
                    <a:pos x="3522" y="2427"/>
                  </a:cxn>
                  <a:cxn ang="0">
                    <a:pos x="3594" y="2081"/>
                  </a:cxn>
                  <a:cxn ang="0">
                    <a:pos x="4013" y="2087"/>
                  </a:cxn>
                  <a:cxn ang="0">
                    <a:pos x="4070" y="1924"/>
                  </a:cxn>
                  <a:cxn ang="0">
                    <a:pos x="4239" y="1931"/>
                  </a:cxn>
                  <a:cxn ang="0">
                    <a:pos x="4465" y="2094"/>
                  </a:cxn>
                  <a:cxn ang="0">
                    <a:pos x="4836" y="1814"/>
                  </a:cxn>
                  <a:cxn ang="0">
                    <a:pos x="5225" y="1785"/>
                  </a:cxn>
                  <a:cxn ang="0">
                    <a:pos x="5367" y="1571"/>
                  </a:cxn>
                  <a:cxn ang="0">
                    <a:pos x="5512" y="1585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2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/>
                <a:ahLst/>
                <a:cxnLst>
                  <a:cxn ang="0">
                    <a:pos x="139" y="0"/>
                  </a:cxn>
                  <a:cxn ang="0">
                    <a:pos x="210" y="233"/>
                  </a:cxn>
                  <a:cxn ang="0">
                    <a:pos x="159" y="643"/>
                  </a:cxn>
                  <a:cxn ang="0">
                    <a:pos x="454" y="771"/>
                  </a:cxn>
                  <a:cxn ang="0">
                    <a:pos x="605" y="1046"/>
                  </a:cxn>
                  <a:cxn ang="0">
                    <a:pos x="790" y="1189"/>
                  </a:cxn>
                  <a:cxn ang="0">
                    <a:pos x="540" y="1111"/>
                  </a:cxn>
                  <a:cxn ang="0">
                    <a:pos x="363" y="883"/>
                  </a:cxn>
                  <a:cxn ang="0">
                    <a:pos x="139" y="852"/>
                  </a:cxn>
                  <a:cxn ang="0">
                    <a:pos x="0" y="499"/>
                  </a:cxn>
                  <a:cxn ang="0">
                    <a:pos x="48" y="209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3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8" y="328"/>
                  </a:cxn>
                  <a:cxn ang="0">
                    <a:pos x="9" y="659"/>
                  </a:cxn>
                  <a:cxn ang="0">
                    <a:pos x="40" y="763"/>
                  </a:cxn>
                  <a:cxn ang="0">
                    <a:pos x="234" y="739"/>
                  </a:cxn>
                  <a:cxn ang="0">
                    <a:pos x="344" y="1055"/>
                  </a:cxn>
                  <a:cxn ang="0">
                    <a:pos x="579" y="1117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4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/>
                <a:ahLst/>
                <a:cxnLst>
                  <a:cxn ang="0">
                    <a:pos x="1118" y="0"/>
                  </a:cxn>
                  <a:cxn ang="0">
                    <a:pos x="1179" y="225"/>
                  </a:cxn>
                  <a:cxn ang="0">
                    <a:pos x="1393" y="339"/>
                  </a:cxn>
                  <a:cxn ang="0">
                    <a:pos x="1404" y="548"/>
                  </a:cxn>
                  <a:cxn ang="0">
                    <a:pos x="1342" y="732"/>
                  </a:cxn>
                  <a:cxn ang="0">
                    <a:pos x="1434" y="925"/>
                  </a:cxn>
                  <a:cxn ang="0">
                    <a:pos x="1455" y="1109"/>
                  </a:cxn>
                  <a:cxn ang="0">
                    <a:pos x="1311" y="1142"/>
                  </a:cxn>
                  <a:cxn ang="0">
                    <a:pos x="926" y="1384"/>
                  </a:cxn>
                  <a:cxn ang="0">
                    <a:pos x="975" y="1456"/>
                  </a:cxn>
                  <a:cxn ang="0">
                    <a:pos x="956" y="1624"/>
                  </a:cxn>
                  <a:cxn ang="0">
                    <a:pos x="782" y="1817"/>
                  </a:cxn>
                  <a:cxn ang="0">
                    <a:pos x="539" y="1978"/>
                  </a:cxn>
                  <a:cxn ang="0">
                    <a:pos x="152" y="2026"/>
                  </a:cxn>
                  <a:cxn ang="0">
                    <a:pos x="19" y="2251"/>
                  </a:cxn>
                  <a:cxn ang="0">
                    <a:pos x="0" y="2396"/>
                  </a:cxn>
                  <a:cxn ang="0">
                    <a:pos x="213" y="2179"/>
                  </a:cxn>
                  <a:cxn ang="0">
                    <a:pos x="629" y="2090"/>
                  </a:cxn>
                  <a:cxn ang="0">
                    <a:pos x="894" y="1906"/>
                  </a:cxn>
                  <a:cxn ang="0">
                    <a:pos x="1230" y="1986"/>
                  </a:cxn>
                  <a:cxn ang="0">
                    <a:pos x="1668" y="1906"/>
                  </a:cxn>
                  <a:cxn ang="0">
                    <a:pos x="1983" y="1745"/>
                  </a:cxn>
                  <a:cxn ang="0">
                    <a:pos x="2014" y="1600"/>
                  </a:cxn>
                  <a:cxn ang="0">
                    <a:pos x="2237" y="1496"/>
                  </a:cxn>
                  <a:cxn ang="0">
                    <a:pos x="2359" y="1552"/>
                  </a:cxn>
                  <a:cxn ang="0">
                    <a:pos x="2471" y="1479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5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/>
                <a:ahLst/>
                <a:cxnLst>
                  <a:cxn ang="0">
                    <a:pos x="620" y="155"/>
                  </a:cxn>
                  <a:cxn ang="0">
                    <a:pos x="421" y="155"/>
                  </a:cxn>
                  <a:cxn ang="0">
                    <a:pos x="205" y="507"/>
                  </a:cxn>
                  <a:cxn ang="0">
                    <a:pos x="0" y="673"/>
                  </a:cxn>
                  <a:cxn ang="0">
                    <a:pos x="487" y="783"/>
                  </a:cxn>
                  <a:cxn ang="0">
                    <a:pos x="425" y="1009"/>
                  </a:cxn>
                  <a:cxn ang="0">
                    <a:pos x="617" y="1086"/>
                  </a:cxn>
                  <a:cxn ang="0">
                    <a:pos x="498" y="1349"/>
                  </a:cxn>
                  <a:cxn ang="0">
                    <a:pos x="961" y="1035"/>
                  </a:cxn>
                  <a:cxn ang="0">
                    <a:pos x="926" y="776"/>
                  </a:cxn>
                  <a:cxn ang="0">
                    <a:pos x="1181" y="749"/>
                  </a:cxn>
                  <a:cxn ang="0">
                    <a:pos x="1399" y="601"/>
                  </a:cxn>
                  <a:cxn ang="0">
                    <a:pos x="1315" y="416"/>
                  </a:cxn>
                  <a:cxn ang="0">
                    <a:pos x="1341" y="196"/>
                  </a:cxn>
                  <a:cxn ang="0">
                    <a:pos x="1171" y="164"/>
                  </a:cxn>
                  <a:cxn ang="0">
                    <a:pos x="928" y="0"/>
                  </a:cxn>
                  <a:cxn ang="0">
                    <a:pos x="620" y="155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6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/>
                <a:ahLst/>
                <a:cxnLst>
                  <a:cxn ang="0">
                    <a:pos x="719" y="183"/>
                  </a:cxn>
                  <a:cxn ang="0">
                    <a:pos x="760" y="33"/>
                  </a:cxn>
                  <a:cxn ang="0">
                    <a:pos x="884" y="0"/>
                  </a:cxn>
                  <a:cxn ang="0">
                    <a:pos x="983" y="78"/>
                  </a:cxn>
                  <a:cxn ang="0">
                    <a:pos x="1082" y="248"/>
                  </a:cxn>
                  <a:cxn ang="0">
                    <a:pos x="1256" y="229"/>
                  </a:cxn>
                  <a:cxn ang="0">
                    <a:pos x="1248" y="359"/>
                  </a:cxn>
                  <a:cxn ang="0">
                    <a:pos x="1016" y="431"/>
                  </a:cxn>
                  <a:cxn ang="0">
                    <a:pos x="879" y="417"/>
                  </a:cxn>
                  <a:cxn ang="0">
                    <a:pos x="719" y="481"/>
                  </a:cxn>
                  <a:cxn ang="0">
                    <a:pos x="591" y="633"/>
                  </a:cxn>
                  <a:cxn ang="0">
                    <a:pos x="423" y="537"/>
                  </a:cxn>
                  <a:cxn ang="0">
                    <a:pos x="256" y="810"/>
                  </a:cxn>
                  <a:cxn ang="0">
                    <a:pos x="66" y="764"/>
                  </a:cxn>
                  <a:cxn ang="0">
                    <a:pos x="0" y="601"/>
                  </a:cxn>
                  <a:cxn ang="0">
                    <a:pos x="157" y="483"/>
                  </a:cxn>
                  <a:cxn ang="0">
                    <a:pos x="248" y="281"/>
                  </a:cxn>
                  <a:cxn ang="0">
                    <a:pos x="438" y="150"/>
                  </a:cxn>
                  <a:cxn ang="0">
                    <a:pos x="719" y="189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7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/>
                <a:ahLst/>
                <a:cxnLst>
                  <a:cxn ang="0">
                    <a:pos x="2838" y="16"/>
                  </a:cxn>
                  <a:cxn ang="0">
                    <a:pos x="2493" y="0"/>
                  </a:cxn>
                  <a:cxn ang="0">
                    <a:pos x="2278" y="81"/>
                  </a:cxn>
                  <a:cxn ang="0">
                    <a:pos x="1936" y="44"/>
                  </a:cxn>
                  <a:cxn ang="0">
                    <a:pos x="1739" y="354"/>
                  </a:cxn>
                  <a:cxn ang="0">
                    <a:pos x="1600" y="212"/>
                  </a:cxn>
                  <a:cxn ang="0">
                    <a:pos x="1352" y="308"/>
                  </a:cxn>
                  <a:cxn ang="0">
                    <a:pos x="1445" y="515"/>
                  </a:cxn>
                  <a:cxn ang="0">
                    <a:pos x="1072" y="412"/>
                  </a:cxn>
                  <a:cxn ang="0">
                    <a:pos x="888" y="540"/>
                  </a:cxn>
                  <a:cxn ang="0">
                    <a:pos x="0" y="660"/>
                  </a:cxn>
                  <a:cxn ang="0">
                    <a:pos x="288" y="788"/>
                  </a:cxn>
                  <a:cxn ang="0">
                    <a:pos x="1040" y="676"/>
                  </a:cxn>
                  <a:cxn ang="0">
                    <a:pos x="1272" y="748"/>
                  </a:cxn>
                  <a:cxn ang="0">
                    <a:pos x="2096" y="691"/>
                  </a:cxn>
                  <a:cxn ang="0">
                    <a:pos x="2320" y="748"/>
                  </a:cxn>
                  <a:cxn ang="0">
                    <a:pos x="2456" y="596"/>
                  </a:cxn>
                  <a:cxn ang="0">
                    <a:pos x="2712" y="716"/>
                  </a:cxn>
                  <a:cxn ang="0">
                    <a:pos x="2716" y="339"/>
                  </a:cxn>
                  <a:cxn ang="0">
                    <a:pos x="2848" y="258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8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06" y="313"/>
                  </a:cxn>
                  <a:cxn ang="0">
                    <a:pos x="106" y="634"/>
                  </a:cxn>
                  <a:cxn ang="0">
                    <a:pos x="268" y="854"/>
                  </a:cxn>
                  <a:cxn ang="0">
                    <a:pos x="278" y="577"/>
                  </a:cxn>
                  <a:cxn ang="0">
                    <a:pos x="238" y="400"/>
                  </a:cxn>
                  <a:cxn ang="0">
                    <a:pos x="319" y="240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19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/>
                <a:ahLst/>
                <a:cxnLst>
                  <a:cxn ang="0">
                    <a:pos x="504" y="0"/>
                  </a:cxn>
                  <a:cxn ang="0">
                    <a:pos x="320" y="61"/>
                  </a:cxn>
                  <a:cxn ang="0">
                    <a:pos x="238" y="109"/>
                  </a:cxn>
                  <a:cxn ang="0">
                    <a:pos x="144" y="216"/>
                  </a:cxn>
                  <a:cxn ang="0">
                    <a:pos x="0" y="392"/>
                  </a:cxn>
                  <a:cxn ang="0">
                    <a:pos x="360" y="263"/>
                  </a:cxn>
                  <a:cxn ang="0">
                    <a:pos x="432" y="182"/>
                  </a:cxn>
                  <a:cxn ang="0">
                    <a:pos x="646" y="142"/>
                  </a:cxn>
                  <a:cxn ang="0">
                    <a:pos x="504" y="0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0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96" y="336"/>
                  </a:cxn>
                  <a:cxn ang="0">
                    <a:pos x="384" y="384"/>
                  </a:cxn>
                  <a:cxn ang="0">
                    <a:pos x="576" y="720"/>
                  </a:cxn>
                  <a:cxn ang="0">
                    <a:pos x="528" y="960"/>
                  </a:cxn>
                  <a:cxn ang="0">
                    <a:pos x="672" y="1104"/>
                  </a:cxn>
                  <a:cxn ang="0">
                    <a:pos x="576" y="1392"/>
                  </a:cxn>
                  <a:cxn ang="0">
                    <a:pos x="624" y="1632"/>
                  </a:cxn>
                  <a:cxn ang="0">
                    <a:pos x="1488" y="1872"/>
                  </a:cxn>
                  <a:cxn ang="0">
                    <a:pos x="1680" y="1728"/>
                  </a:cxn>
                  <a:cxn ang="0">
                    <a:pos x="2208" y="1728"/>
                  </a:cxn>
                  <a:cxn ang="0">
                    <a:pos x="2304" y="1632"/>
                  </a:cxn>
                  <a:cxn ang="0">
                    <a:pos x="2736" y="1872"/>
                  </a:cxn>
                  <a:cxn ang="0">
                    <a:pos x="2640" y="1920"/>
                  </a:cxn>
                  <a:cxn ang="0">
                    <a:pos x="2304" y="1824"/>
                  </a:cxn>
                  <a:cxn ang="0">
                    <a:pos x="2160" y="1872"/>
                  </a:cxn>
                  <a:cxn ang="0">
                    <a:pos x="1632" y="1920"/>
                  </a:cxn>
                  <a:cxn ang="0">
                    <a:pos x="1440" y="1920"/>
                  </a:cxn>
                  <a:cxn ang="0">
                    <a:pos x="480" y="1824"/>
                  </a:cxn>
                  <a:cxn ang="0">
                    <a:pos x="192" y="1872"/>
                  </a:cxn>
                  <a:cxn ang="0">
                    <a:pos x="96" y="1680"/>
                  </a:cxn>
                  <a:cxn ang="0">
                    <a:pos x="288" y="1440"/>
                  </a:cxn>
                  <a:cxn ang="0">
                    <a:pos x="336" y="1104"/>
                  </a:cxn>
                  <a:cxn ang="0">
                    <a:pos x="144" y="864"/>
                  </a:cxn>
                  <a:cxn ang="0">
                    <a:pos x="240" y="624"/>
                  </a:cxn>
                  <a:cxn ang="0">
                    <a:pos x="48" y="528"/>
                  </a:cxn>
                  <a:cxn ang="0">
                    <a:pos x="0" y="0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</p:grpSp>
        <p:grpSp>
          <p:nvGrpSpPr>
            <p:cNvPr id="27665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23922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3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4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5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6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7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8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29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0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1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2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3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4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5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6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7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8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39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0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1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2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3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4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5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6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7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8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49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0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1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2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3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4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5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6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7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8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59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0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1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2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3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4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5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6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7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8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69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0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1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2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3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4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5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6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7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8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79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0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1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2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3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4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5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/>
                <a:ahLst/>
                <a:cxnLst>
                  <a:cxn ang="0">
                    <a:pos x="0" y="144"/>
                  </a:cxn>
                  <a:cxn ang="0">
                    <a:pos x="28" y="147"/>
                  </a:cxn>
                  <a:cxn ang="0">
                    <a:pos x="64" y="46"/>
                  </a:cxn>
                  <a:cxn ang="0">
                    <a:pos x="94" y="151"/>
                  </a:cxn>
                  <a:cxn ang="0">
                    <a:pos x="129" y="151"/>
                  </a:cxn>
                  <a:cxn ang="0">
                    <a:pos x="180" y="9"/>
                  </a:cxn>
                  <a:cxn ang="0">
                    <a:pos x="148" y="10"/>
                  </a:cxn>
                  <a:cxn ang="0">
                    <a:pos x="112" y="112"/>
                  </a:cxn>
                  <a:cxn ang="0">
                    <a:pos x="79" y="0"/>
                  </a:cxn>
                  <a:cxn ang="0">
                    <a:pos x="48" y="0"/>
                  </a:cxn>
                  <a:cxn ang="0">
                    <a:pos x="0" y="144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6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7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8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89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0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1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2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3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4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5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6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7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8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3999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0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1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2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3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4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5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6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7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8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09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0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1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2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3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4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5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6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7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8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19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0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1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2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3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4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5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6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7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8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29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0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1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2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3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4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5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6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7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8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39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0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1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2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/>
                <a:ahLst/>
                <a:cxnLst>
                  <a:cxn ang="0">
                    <a:pos x="168" y="120"/>
                  </a:cxn>
                  <a:cxn ang="0">
                    <a:pos x="204" y="12"/>
                  </a:cxn>
                  <a:cxn ang="0">
                    <a:pos x="42" y="0"/>
                  </a:cxn>
                  <a:cxn ang="0">
                    <a:pos x="0" y="108"/>
                  </a:cxn>
                  <a:cxn ang="0">
                    <a:pos x="30" y="114"/>
                  </a:cxn>
                  <a:cxn ang="0">
                    <a:pos x="60" y="30"/>
                  </a:cxn>
                  <a:cxn ang="0">
                    <a:pos x="102" y="36"/>
                  </a:cxn>
                  <a:cxn ang="0">
                    <a:pos x="78" y="108"/>
                  </a:cxn>
                  <a:cxn ang="0">
                    <a:pos x="102" y="108"/>
                  </a:cxn>
                  <a:cxn ang="0">
                    <a:pos x="132" y="36"/>
                  </a:cxn>
                  <a:cxn ang="0">
                    <a:pos x="162" y="36"/>
                  </a:cxn>
                  <a:cxn ang="0">
                    <a:pos x="138" y="114"/>
                  </a:cxn>
                  <a:cxn ang="0">
                    <a:pos x="168" y="120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3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/>
                <a:ahLst/>
                <a:cxnLst>
                  <a:cxn ang="0">
                    <a:pos x="66" y="36"/>
                  </a:cxn>
                  <a:cxn ang="0">
                    <a:pos x="66" y="36"/>
                  </a:cxn>
                  <a:cxn ang="0">
                    <a:pos x="18" y="24"/>
                  </a:cxn>
                  <a:cxn ang="0">
                    <a:pos x="0" y="30"/>
                  </a:cxn>
                  <a:cxn ang="0">
                    <a:pos x="36" y="78"/>
                  </a:cxn>
                  <a:cxn ang="0">
                    <a:pos x="48" y="72"/>
                  </a:cxn>
                  <a:cxn ang="0">
                    <a:pos x="24" y="36"/>
                  </a:cxn>
                  <a:cxn ang="0">
                    <a:pos x="24" y="36"/>
                  </a:cxn>
                  <a:cxn ang="0">
                    <a:pos x="72" y="54"/>
                  </a:cxn>
                  <a:cxn ang="0">
                    <a:pos x="90" y="42"/>
                  </a:cxn>
                  <a:cxn ang="0">
                    <a:pos x="54" y="0"/>
                  </a:cxn>
                  <a:cxn ang="0">
                    <a:pos x="42" y="6"/>
                  </a:cxn>
                  <a:cxn ang="0">
                    <a:pos x="66" y="36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4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/>
                <a:ahLst/>
                <a:cxnLst>
                  <a:cxn ang="0">
                    <a:pos x="54" y="89"/>
                  </a:cxn>
                  <a:cxn ang="0">
                    <a:pos x="65" y="83"/>
                  </a:cxn>
                  <a:cxn ang="0">
                    <a:pos x="48" y="35"/>
                  </a:cxn>
                  <a:cxn ang="0">
                    <a:pos x="89" y="65"/>
                  </a:cxn>
                  <a:cxn ang="0">
                    <a:pos x="101" y="59"/>
                  </a:cxn>
                  <a:cxn ang="0">
                    <a:pos x="83" y="0"/>
                  </a:cxn>
                  <a:cxn ang="0">
                    <a:pos x="71" y="12"/>
                  </a:cxn>
                  <a:cxn ang="0">
                    <a:pos x="83" y="41"/>
                  </a:cxn>
                  <a:cxn ang="0">
                    <a:pos x="48" y="23"/>
                  </a:cxn>
                  <a:cxn ang="0">
                    <a:pos x="36" y="29"/>
                  </a:cxn>
                  <a:cxn ang="0">
                    <a:pos x="45" y="68"/>
                  </a:cxn>
                  <a:cxn ang="0">
                    <a:pos x="18" y="41"/>
                  </a:cxn>
                  <a:cxn ang="0">
                    <a:pos x="0" y="53"/>
                  </a:cxn>
                  <a:cxn ang="0">
                    <a:pos x="54" y="89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5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/>
                <a:ahLst/>
                <a:cxnLst>
                  <a:cxn ang="0">
                    <a:pos x="36" y="78"/>
                  </a:cxn>
                  <a:cxn ang="0">
                    <a:pos x="83" y="48"/>
                  </a:cxn>
                  <a:cxn ang="0">
                    <a:pos x="54" y="0"/>
                  </a:cxn>
                  <a:cxn ang="0">
                    <a:pos x="0" y="30"/>
                  </a:cxn>
                  <a:cxn ang="0">
                    <a:pos x="6" y="36"/>
                  </a:cxn>
                  <a:cxn ang="0">
                    <a:pos x="42" y="18"/>
                  </a:cxn>
                  <a:cxn ang="0">
                    <a:pos x="54" y="30"/>
                  </a:cxn>
                  <a:cxn ang="0">
                    <a:pos x="24" y="48"/>
                  </a:cxn>
                  <a:cxn ang="0">
                    <a:pos x="30" y="54"/>
                  </a:cxn>
                  <a:cxn ang="0">
                    <a:pos x="60" y="36"/>
                  </a:cxn>
                  <a:cxn ang="0">
                    <a:pos x="66" y="48"/>
                  </a:cxn>
                  <a:cxn ang="0">
                    <a:pos x="30" y="66"/>
                  </a:cxn>
                  <a:cxn ang="0">
                    <a:pos x="36" y="78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6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/>
                <a:ahLst/>
                <a:cxnLst>
                  <a:cxn ang="0">
                    <a:pos x="90" y="30"/>
                  </a:cxn>
                  <a:cxn ang="0">
                    <a:pos x="66" y="0"/>
                  </a:cxn>
                  <a:cxn ang="0">
                    <a:pos x="0" y="36"/>
                  </a:cxn>
                  <a:cxn ang="0">
                    <a:pos x="24" y="72"/>
                  </a:cxn>
                  <a:cxn ang="0">
                    <a:pos x="36" y="66"/>
                  </a:cxn>
                  <a:cxn ang="0">
                    <a:pos x="18" y="42"/>
                  </a:cxn>
                  <a:cxn ang="0">
                    <a:pos x="36" y="30"/>
                  </a:cxn>
                  <a:cxn ang="0">
                    <a:pos x="54" y="54"/>
                  </a:cxn>
                  <a:cxn ang="0">
                    <a:pos x="60" y="48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78" y="42"/>
                  </a:cxn>
                  <a:cxn ang="0">
                    <a:pos x="90" y="30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7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/>
                <a:ahLst/>
                <a:cxnLst>
                  <a:cxn ang="0">
                    <a:pos x="42" y="60"/>
                  </a:cxn>
                  <a:cxn ang="0">
                    <a:pos x="42" y="60"/>
                  </a:cxn>
                  <a:cxn ang="0">
                    <a:pos x="72" y="12"/>
                  </a:cxn>
                  <a:cxn ang="0">
                    <a:pos x="66" y="0"/>
                  </a:cxn>
                  <a:cxn ang="0">
                    <a:pos x="0" y="42"/>
                  </a:cxn>
                  <a:cxn ang="0">
                    <a:pos x="6" y="54"/>
                  </a:cxn>
                  <a:cxn ang="0">
                    <a:pos x="54" y="24"/>
                  </a:cxn>
                  <a:cxn ang="0">
                    <a:pos x="54" y="24"/>
                  </a:cxn>
                  <a:cxn ang="0">
                    <a:pos x="18" y="72"/>
                  </a:cxn>
                  <a:cxn ang="0">
                    <a:pos x="24" y="84"/>
                  </a:cxn>
                  <a:cxn ang="0">
                    <a:pos x="90" y="42"/>
                  </a:cxn>
                  <a:cxn ang="0">
                    <a:pos x="84" y="30"/>
                  </a:cxn>
                  <a:cxn ang="0">
                    <a:pos x="42" y="60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8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49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/>
                <a:ahLst/>
                <a:cxnLst>
                  <a:cxn ang="0">
                    <a:pos x="18" y="48"/>
                  </a:cxn>
                  <a:cxn ang="0">
                    <a:pos x="18" y="48"/>
                  </a:cxn>
                  <a:cxn ang="0">
                    <a:pos x="30" y="42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18" y="48"/>
                  </a:cxn>
                  <a:cxn ang="0">
                    <a:pos x="18" y="48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0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24" y="0"/>
                  </a:cxn>
                  <a:cxn ang="0">
                    <a:pos x="24" y="0"/>
                  </a:cxn>
                  <a:cxn ang="0">
                    <a:pos x="0" y="36"/>
                  </a:cxn>
                  <a:cxn ang="0">
                    <a:pos x="0" y="6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1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2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3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4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/>
                <a:ahLst/>
                <a:cxnLst>
                  <a:cxn ang="0">
                    <a:pos x="0" y="102"/>
                  </a:cxn>
                  <a:cxn ang="0">
                    <a:pos x="59" y="154"/>
                  </a:cxn>
                  <a:cxn ang="0">
                    <a:pos x="117" y="120"/>
                  </a:cxn>
                  <a:cxn ang="0">
                    <a:pos x="62" y="55"/>
                  </a:cxn>
                  <a:cxn ang="0">
                    <a:pos x="104" y="34"/>
                  </a:cxn>
                  <a:cxn ang="0">
                    <a:pos x="117" y="53"/>
                  </a:cxn>
                  <a:cxn ang="0">
                    <a:pos x="141" y="47"/>
                  </a:cxn>
                  <a:cxn ang="0">
                    <a:pos x="97" y="2"/>
                  </a:cxn>
                  <a:cxn ang="0">
                    <a:pos x="36" y="33"/>
                  </a:cxn>
                  <a:cxn ang="0">
                    <a:pos x="90" y="107"/>
                  </a:cxn>
                  <a:cxn ang="0">
                    <a:pos x="28" y="101"/>
                  </a:cxn>
                  <a:cxn ang="0">
                    <a:pos x="0" y="102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5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  <p:sp>
            <p:nvSpPr>
              <p:cNvPr id="124056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Times New Roman" pitchFamily="18" charset="0"/>
                </a:endParaRPr>
              </a:p>
            </p:txBody>
          </p:sp>
        </p:grpSp>
      </p:grpSp>
      <p:sp>
        <p:nvSpPr>
          <p:cNvPr id="124057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4058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059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4060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979E7254-2C75-4C18-B31A-263734CF831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24061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0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057" grpId="0"/>
      <p:bldP spid="12406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>
                          <p:stCondLst>
                            <p:cond delay="0"/>
                          </p:stCondLst>
                        </p:cTn>
                        <p:tgtEl>
                          <p:spTgt spid="12406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anose="020B060403050404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anose="020B0604020202020204" pitchFamily="34" charset="0"/>
        <a:buChar char="►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256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 b="1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  <a:p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260350"/>
            <a:ext cx="9144000" cy="703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Департамент образования, науки и молодежной политики Воронежской области</a:t>
            </a:r>
          </a:p>
          <a:p>
            <a:pPr algn="ctr">
              <a:spcBef>
                <a:spcPct val="50000"/>
              </a:spcBef>
            </a:pP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ГБПОУ  ВО «</a:t>
            </a:r>
            <a:r>
              <a:rPr lang="ru-RU" altLang="ru-RU" sz="1600" b="1" dirty="0" err="1">
                <a:solidFill>
                  <a:srgbClr val="FFFFFF"/>
                </a:solidFill>
                <a:latin typeface="Times New Roman" panose="02020603050405020304" pitchFamily="18" charset="0"/>
              </a:rPr>
              <a:t>Острогожский</a:t>
            </a:r>
            <a:r>
              <a:rPr lang="ru-RU" altLang="ru-RU" sz="1600" b="1" dirty="0">
                <a:solidFill>
                  <a:srgbClr val="FFFFFF"/>
                </a:solidFill>
                <a:latin typeface="Times New Roman" panose="02020603050405020304" pitchFamily="18" charset="0"/>
              </a:rPr>
              <a:t> многопрофильный техникум»</a:t>
            </a:r>
          </a:p>
        </p:txBody>
      </p:sp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699792" y="1667907"/>
            <a:ext cx="3961383" cy="505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33CC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467519" y="1667907"/>
            <a:ext cx="8208962" cy="2923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ru-RU" altLang="ru-RU" b="1" dirty="0">
              <a:latin typeface="Times New Roman" panose="02020603050405020304" pitchFamily="18" charset="0"/>
            </a:endParaRPr>
          </a:p>
          <a:p>
            <a:pPr algn="ctr"/>
            <a:endParaRPr lang="ru-RU" altLang="ru-RU" sz="2400" b="1" dirty="0" smtClean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endParaRPr lang="ru-RU" altLang="ru-RU" sz="2400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r>
              <a:rPr lang="ru-RU" altLang="ru-RU" sz="2400" b="1" dirty="0" smtClean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«</a:t>
            </a:r>
            <a:r>
              <a:rPr lang="ru-RU" altLang="ru-RU" sz="2400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Жизнь и творчество  Михаила  Афанасьевича  Булгакова»</a:t>
            </a:r>
          </a:p>
          <a:p>
            <a:pPr algn="ctr"/>
            <a:endParaRPr lang="ru-RU" altLang="ru-RU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/>
            <a:r>
              <a:rPr lang="ru-RU" altLang="ru-RU" b="1" dirty="0">
                <a:latin typeface="Times New Roman" panose="02020603050405020304" pitchFamily="18" charset="0"/>
              </a:rPr>
              <a:t>по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 предмету  </a:t>
            </a:r>
            <a:r>
              <a:rPr lang="ru-RU" altLang="ru-RU" b="1" dirty="0">
                <a:solidFill>
                  <a:srgbClr val="FF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«Литература»</a:t>
            </a:r>
          </a:p>
          <a:p>
            <a:pPr algn="ctr"/>
            <a:endParaRPr lang="ru-RU" altLang="ru-RU" b="1" dirty="0">
              <a:solidFill>
                <a:srgbClr val="FF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  <a:p>
            <a:pPr algn="ctr" eaLnBrk="0" hangingPunct="0"/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4067944" y="4856180"/>
            <a:ext cx="489654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ru-RU" altLang="ru-RU" sz="1600" b="1" dirty="0">
                <a:latin typeface="Times New Roman" panose="02020603050405020304" pitchFamily="18" charset="0"/>
              </a:rPr>
              <a:t>Разработчик: Егорова Светлана Алексеевна</a:t>
            </a:r>
          </a:p>
          <a:p>
            <a:pPr eaLnBrk="0" hangingPunct="0"/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3779838" y="6019513"/>
            <a:ext cx="129689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1600" b="1" dirty="0" smtClean="0">
                <a:latin typeface="Times New Roman" panose="02020603050405020304" pitchFamily="18" charset="0"/>
              </a:rPr>
              <a:t>Острогожск</a:t>
            </a:r>
            <a:endParaRPr lang="ru-RU" altLang="ru-RU" sz="1600" b="1" dirty="0">
              <a:latin typeface="Times New Roman" panose="02020603050405020304" pitchFamily="18" charset="0"/>
            </a:endParaRPr>
          </a:p>
          <a:p>
            <a:pPr eaLnBrk="0" hangingPunct="0"/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4572000" y="2852738"/>
            <a:ext cx="4248150" cy="38163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1913 г.</a:t>
            </a:r>
            <a:b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</a:br>
            <a:endParaRPr lang="ru-RU" altLang="ru-RU" sz="20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26 апреля - венчание Булгакова с    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Т. Н. Лаппа в Киево-Подольской 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церкви Николы Доброго. Венчал их 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друг семьи Булгаковых отец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Александр Глаголов.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Апрель - Булгаков и Т.Н. Лаппа 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снимают квартиру на Рейтарской.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Осень - переезжают на</a:t>
            </a:r>
          </a:p>
          <a:p>
            <a:pPr marL="533400" indent="-533400" algn="just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Андреевский  спуск, 38.</a:t>
            </a:r>
          </a:p>
        </p:txBody>
      </p:sp>
      <p:pic>
        <p:nvPicPr>
          <p:cNvPr id="37891" name="Picture 5" descr="подол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225425"/>
            <a:ext cx="4248150" cy="2482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6" descr="0001SM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5100" y="260350"/>
            <a:ext cx="3975100" cy="60483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279400" y="4581525"/>
            <a:ext cx="8424863" cy="1655763"/>
          </a:xfrm>
        </p:spPr>
        <p:txBody>
          <a:bodyPr/>
          <a:lstStyle/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endParaRPr lang="ru-RU" altLang="ru-RU" sz="2800" b="1" u="sng">
              <a:solidFill>
                <a:srgbClr val="0059D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ru-RU" sz="28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1916 г.</a:t>
            </a:r>
            <a:br>
              <a:rPr lang="ru-RU" altLang="ru-RU" sz="2800" b="1" i="1" u="sng">
                <a:solidFill>
                  <a:srgbClr val="66FF33"/>
                </a:solidFill>
                <a:latin typeface="Times New Roman" panose="02020603050405020304" pitchFamily="18" charset="0"/>
              </a:rPr>
            </a:br>
            <a:r>
              <a:rPr lang="ru-RU" altLang="ru-RU" sz="2800" b="1" i="1">
                <a:solidFill>
                  <a:srgbClr val="66FF33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Окончание университета, служба госпитальным врачом хирургом. Призыв на военную службу.</a:t>
            </a:r>
            <a:r>
              <a:rPr lang="ru-RU" altLang="ru-RU" sz="2400" b="1" i="1">
                <a:solidFill>
                  <a:srgbClr val="0059DC"/>
                </a:solidFill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38915" name="Picture 5" descr="anglichan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4038" y="476250"/>
            <a:ext cx="3114675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6" name="Picture 6" descr="051_dipl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" y="476250"/>
            <a:ext cx="3189288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21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692150"/>
            <a:ext cx="3455987" cy="4968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39" name="Rectangle 7"/>
          <p:cNvSpPr>
            <a:spLocks noChangeArrowheads="1"/>
          </p:cNvSpPr>
          <p:nvPr/>
        </p:nvSpPr>
        <p:spPr bwMode="auto">
          <a:xfrm>
            <a:off x="4175125" y="1171575"/>
            <a:ext cx="4968875" cy="337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1916 г.</a:t>
            </a:r>
          </a:p>
          <a:p>
            <a:pPr algn="ctr"/>
            <a:endParaRPr lang="ru-RU" altLang="ru-RU" sz="2400" b="1" i="1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Булгаков отозван с фронта и отправлен в сельскую больницу Смоленской губернии. Результатом данной врачебной практики становятся «Записки юного врача».</a:t>
            </a:r>
          </a:p>
          <a:p>
            <a:pPr algn="ctr" eaLnBrk="0" hangingPunct="0"/>
            <a:endParaRPr lang="ru-RU" altLang="ru-RU" sz="2400" b="1" i="1">
              <a:solidFill>
                <a:srgbClr val="66FF33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ChangeArrowheads="1"/>
          </p:cNvSpPr>
          <p:nvPr/>
        </p:nvSpPr>
        <p:spPr bwMode="auto">
          <a:xfrm>
            <a:off x="5076825" y="1798638"/>
            <a:ext cx="3743325" cy="374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1918 г.</a:t>
            </a:r>
          </a:p>
          <a:p>
            <a:pPr algn="just"/>
            <a:endParaRPr lang="ru-RU" altLang="ru-RU" sz="20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algn="just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Булгаков возвращается в Киев, а через год он был призван в Добровольческую армию А. И. Деникина. Когда деникинцы отступали,     больной Булгаков, в тифу, был оставлен во Владикавказе и начал   сотрудничать с большевиками, чтобы не умереть с голоду</a:t>
            </a:r>
            <a:r>
              <a:rPr lang="ru-RU" altLang="ru-RU" sz="2000" b="1" i="1">
                <a:solidFill>
                  <a:srgbClr val="0059DC"/>
                </a:solidFill>
                <a:latin typeface="Times New Roman" panose="02020603050405020304" pitchFamily="18" charset="0"/>
              </a:rPr>
              <a:t>.</a:t>
            </a:r>
            <a:r>
              <a:rPr lang="ru-RU" altLang="ru-RU" sz="2000" b="1">
                <a:solidFill>
                  <a:srgbClr val="0059DC"/>
                </a:solidFill>
                <a:latin typeface="Times New Roman" panose="02020603050405020304" pitchFamily="18" charset="0"/>
              </a:rPr>
              <a:t> </a:t>
            </a:r>
          </a:p>
        </p:txBody>
      </p:sp>
      <p:pic>
        <p:nvPicPr>
          <p:cNvPr id="40963" name="Picture 4" descr="Андреевский спуск (Киев) в конце 19 век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429000"/>
            <a:ext cx="4752975" cy="3313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64" name="Picture 8" descr="доревкв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15888"/>
            <a:ext cx="4752975" cy="3095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500563" y="3651250"/>
            <a:ext cx="4392612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1920 г.</a:t>
            </a:r>
          </a:p>
          <a:p>
            <a:pPr algn="ctr"/>
            <a:endParaRPr lang="ru-RU" altLang="ru-RU" sz="20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Этот год стал переломным: врачебная практика была оставлена,  а основной деятельностью становится литература. </a:t>
            </a:r>
          </a:p>
        </p:txBody>
      </p:sp>
      <p:pic>
        <p:nvPicPr>
          <p:cNvPr id="41987" name="Picture 5" descr="050_pishmash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6313" y="476250"/>
            <a:ext cx="3889375" cy="2819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8" name="Picture 7" descr="041_shkaf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476250"/>
            <a:ext cx="4046538" cy="5473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4500563" y="4876800"/>
            <a:ext cx="453548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1921 – 1922 гг.</a:t>
            </a:r>
          </a:p>
          <a:p>
            <a:pPr algn="ctr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В 1921 году писатель попадает в Москву. В период  с 1921-1922 г. , Булгаков не имел постоянной </a:t>
            </a:r>
          </a:p>
          <a:p>
            <a:pPr algn="ctr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службы, голодал. </a:t>
            </a:r>
          </a:p>
        </p:txBody>
      </p:sp>
      <p:pic>
        <p:nvPicPr>
          <p:cNvPr id="43011" name="Picture 7" descr="Строит_гостин_Метрополь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492500"/>
            <a:ext cx="4392612" cy="3032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2" name="Picture 13" descr="Москва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260350"/>
            <a:ext cx="4414838" cy="28813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16" descr="продавец лимонада на Моисеевской площад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92725" y="287338"/>
            <a:ext cx="3086100" cy="4221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4" descr="021_kol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260350"/>
            <a:ext cx="6335713" cy="46085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5" name="Rectangle 7"/>
          <p:cNvSpPr>
            <a:spLocks noChangeArrowheads="1"/>
          </p:cNvSpPr>
          <p:nvPr/>
        </p:nvSpPr>
        <p:spPr bwMode="auto">
          <a:xfrm>
            <a:off x="395288" y="5176838"/>
            <a:ext cx="81375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1922-1924 гг.   </a:t>
            </a:r>
          </a:p>
          <a:p>
            <a:pPr algn="ctr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работает над романом «Белая гвардия», главы из которого при жизни писателя лишь единожды были опубликованы в журнале «Россия» в Германии 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bulgakov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549275"/>
            <a:ext cx="3152775" cy="3311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059" name="Rectangle 3"/>
          <p:cNvSpPr>
            <a:spLocks noChangeArrowheads="1"/>
          </p:cNvSpPr>
          <p:nvPr/>
        </p:nvSpPr>
        <p:spPr bwMode="auto">
          <a:xfrm>
            <a:off x="395288" y="5329238"/>
            <a:ext cx="8137525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1924 г.   </a:t>
            </a:r>
          </a:p>
          <a:p>
            <a:pPr algn="ctr"/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Знакомство с Любовью Евгеньевной Белозерской и женитьба на ней после расторжения первого брака.</a:t>
            </a:r>
          </a:p>
        </p:txBody>
      </p:sp>
      <p:pic>
        <p:nvPicPr>
          <p:cNvPr id="45060" name="Picture 10" descr="Любовь Евгеньевна Белозерская_вторая жена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570538" y="549275"/>
            <a:ext cx="3033712" cy="43195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ChangeArrowheads="1"/>
          </p:cNvSpPr>
          <p:nvPr/>
        </p:nvSpPr>
        <p:spPr bwMode="auto">
          <a:xfrm>
            <a:off x="2843213" y="3817938"/>
            <a:ext cx="3457575" cy="283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100000"/>
            </a:pPr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1923-1925 гг. 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ознаменованы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в творчестве Булгакова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появлением 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сатирических повестей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«Дьяволиада»,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 «Роковые яйца»,  «Собачье сердце».</a:t>
            </a:r>
            <a:r>
              <a:rPr lang="ru-RU" altLang="ru-RU" sz="2000">
                <a:solidFill>
                  <a:srgbClr val="0059DC"/>
                </a:solidFill>
              </a:rPr>
              <a:t> </a:t>
            </a:r>
          </a:p>
          <a:p>
            <a:pPr algn="ctr">
              <a:buSzPct val="100000"/>
            </a:pPr>
            <a:endParaRPr lang="ru-RU" altLang="ru-RU" sz="2000">
              <a:solidFill>
                <a:srgbClr val="0059DC"/>
              </a:solidFill>
            </a:endParaRPr>
          </a:p>
        </p:txBody>
      </p:sp>
      <p:pic>
        <p:nvPicPr>
          <p:cNvPr id="46083" name="Picture 12" descr="сердце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950" y="115888"/>
            <a:ext cx="3887788" cy="331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4" name="Picture 15" descr="proffessor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84888" y="4005263"/>
            <a:ext cx="2951162" cy="2451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5" name="Picture 18" descr="сердце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15888"/>
            <a:ext cx="4032250" cy="334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086" name="Picture 19" descr="сердце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933825"/>
            <a:ext cx="2967038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ChangeArrowheads="1"/>
          </p:cNvSpPr>
          <p:nvPr/>
        </p:nvSpPr>
        <p:spPr bwMode="auto">
          <a:xfrm>
            <a:off x="395288" y="5027613"/>
            <a:ext cx="8137525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100000"/>
            </a:pPr>
            <a:r>
              <a:rPr lang="ru-RU" altLang="ru-RU" sz="2000" b="1" i="1" u="sng">
                <a:solidFill>
                  <a:srgbClr val="0BD13F"/>
                </a:solidFill>
                <a:latin typeface="Times New Roman" panose="02020603050405020304" pitchFamily="18" charset="0"/>
              </a:rPr>
              <a:t>1926 г.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0BD13F"/>
                </a:solidFill>
                <a:latin typeface="Times New Roman" panose="02020603050405020304" pitchFamily="18" charset="0"/>
              </a:rPr>
              <a:t>На сцене МХАТа ставится пьеса «Дни Турбиных», которая претерпела множество нападок и притеснений. Ни одна пьеса из созданных в это время не была поставлена: ни «Зойкина квартира», ни «Бег», ни «Кабала святош» и т.д.</a:t>
            </a:r>
          </a:p>
        </p:txBody>
      </p:sp>
      <p:pic>
        <p:nvPicPr>
          <p:cNvPr id="47107" name="Picture 5" descr="мхат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260350"/>
            <a:ext cx="7129463" cy="45878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115616" y="1379915"/>
            <a:ext cx="7488832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4B6D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11699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предназначена для использования на учебном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занятии.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Она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посвящена жизни и творчеству Михаила Афанасьевича Булгакова. </a:t>
            </a: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 фотографиями  и иллюстрациями, помогающими проследить жизненный путь поэта, определить  ключевые  биографические и творческие  моменты.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Представленная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презентации информация в наглядной и доступной форме способствует изучению материала. </a:t>
            </a:r>
            <a:endParaRPr lang="ru-RU" alt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быть использована студентами при самостоятельной 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подготовке к урокам и внеклассным мероприятиям.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468313" y="66675"/>
            <a:ext cx="8137525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100000"/>
            </a:pPr>
            <a:r>
              <a:rPr lang="ru-RU" altLang="ru-RU" sz="2000" b="1" i="1" u="sng">
                <a:solidFill>
                  <a:srgbClr val="E3EBF1"/>
                </a:solidFill>
                <a:latin typeface="Times New Roman" panose="02020603050405020304" pitchFamily="18" charset="0"/>
              </a:rPr>
              <a:t>1930 г. </a:t>
            </a:r>
            <a:br>
              <a:rPr lang="ru-RU" altLang="ru-RU" sz="2000" b="1" i="1" u="sng">
                <a:solidFill>
                  <a:srgbClr val="E3EBF1"/>
                </a:solidFill>
                <a:latin typeface="Times New Roman" panose="02020603050405020304" pitchFamily="18" charset="0"/>
              </a:rPr>
            </a:br>
            <a:r>
              <a:rPr lang="ru-RU" altLang="ru-RU" sz="2000" b="1" i="1">
                <a:solidFill>
                  <a:srgbClr val="E3EBF1"/>
                </a:solidFill>
                <a:latin typeface="Times New Roman" panose="02020603050405020304" pitchFamily="18" charset="0"/>
              </a:rPr>
              <a:t>28 марта 1930 гг. Булгаков пишет обращение к правительству:</a:t>
            </a:r>
            <a:r>
              <a:rPr lang="ru-RU" altLang="ru-RU" sz="2000" b="1">
                <a:solidFill>
                  <a:srgbClr val="E3EBF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2000" b="1">
                <a:solidFill>
                  <a:srgbClr val="E3EBF1"/>
                </a:solidFill>
                <a:latin typeface="Times New Roman" panose="02020603050405020304" pitchFamily="18" charset="0"/>
              </a:rPr>
            </a:br>
            <a:endParaRPr lang="ru-RU" altLang="ru-RU" sz="2000" b="1">
              <a:solidFill>
                <a:srgbClr val="E3EBF1"/>
              </a:solidFill>
              <a:latin typeface="Times New Roman" panose="02020603050405020304" pitchFamily="18" charset="0"/>
            </a:endParaRPr>
          </a:p>
          <a:p>
            <a:pPr algn="ctr">
              <a:buSzPct val="100000"/>
            </a:pPr>
            <a:endParaRPr lang="ru-RU" altLang="ru-RU" sz="2000">
              <a:solidFill>
                <a:srgbClr val="0059DC"/>
              </a:solidFill>
              <a:latin typeface="Monotype Corsiva" panose="03010101010201010101" pitchFamily="66" charset="0"/>
            </a:endParaRPr>
          </a:p>
        </p:txBody>
      </p:sp>
      <p:sp>
        <p:nvSpPr>
          <p:cNvPr id="40968" name="Rectangle 8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395288" y="1052513"/>
            <a:ext cx="8208962" cy="4824412"/>
          </a:xfrm>
        </p:spPr>
        <p:txBody>
          <a:bodyPr/>
          <a:lstStyle/>
          <a:p>
            <a:pPr>
              <a:defRPr/>
            </a:pPr>
            <a: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« Я прошу принять во внимание, что невозможность писать равносильна для меня погребению заживо. </a:t>
            </a:r>
            <a:b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Я обращаюсь к гуманности советской власти и прошу меня, писателя, который не может быть полезен у себя, в отечестве, великодушно отпустить на свободу.</a:t>
            </a:r>
            <a:b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     Если же и это невозможно, я прошу Советское Правительство поступить со мной, как оно найдет нужным, но как-нибудь поступить, потому что у меня, драматурга, написавшего 5 пьес, известного в СССР и за границей, налицо, В ДАННЫЙ МОМЕНТ,- нищета, улица и гибель ».  </a:t>
            </a:r>
            <a:b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</a:br>
            <a:endParaRPr lang="ru-RU" sz="2800" b="1" ker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48132" name="Rectangle 9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57200" y="5589588"/>
            <a:ext cx="8291513" cy="7191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8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ru-RU" altLang="ru-RU" sz="2000" b="1" i="1">
                <a:solidFill>
                  <a:srgbClr val="E3EBF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После звонка Сталина писатель был принят во МХАТ, где проработал 6 лет режиссером-ассистентом.</a:t>
            </a:r>
          </a:p>
          <a:p>
            <a:pPr>
              <a:lnSpc>
                <a:spcPct val="80000"/>
              </a:lnSpc>
            </a:pPr>
            <a:endParaRPr lang="ru-RU" altLang="ru-RU" sz="2000" b="1" i="1">
              <a:solidFill>
                <a:srgbClr val="E3EB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2484438" y="4508500"/>
            <a:ext cx="381635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100000"/>
            </a:pPr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1928 -1940 гг. </a:t>
            </a: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 продолжается работа над романом «Мастер и Маргарита».</a:t>
            </a:r>
          </a:p>
        </p:txBody>
      </p:sp>
      <p:pic>
        <p:nvPicPr>
          <p:cNvPr id="49155" name="Picture 5" descr="045_book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88913"/>
            <a:ext cx="4032250" cy="28082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6" name="Picture 7" descr="KOT-0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32363" y="260350"/>
            <a:ext cx="3960812" cy="2722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7" name="Picture 10" descr="055_mim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43663" y="3789363"/>
            <a:ext cx="2170112" cy="2735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158" name="Picture 13" descr="031_kartina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3789363"/>
            <a:ext cx="2000250" cy="2663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8"/>
          <p:cNvSpPr>
            <a:spLocks noChangeArrowheads="1"/>
          </p:cNvSpPr>
          <p:nvPr/>
        </p:nvSpPr>
        <p:spPr bwMode="auto">
          <a:xfrm>
            <a:off x="366713" y="504825"/>
            <a:ext cx="4133850" cy="59769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>
              <a:latin typeface="Times New Roman" panose="02020603050405020304" pitchFamily="18" charset="0"/>
            </a:endParaRPr>
          </a:p>
        </p:txBody>
      </p:sp>
      <p:sp>
        <p:nvSpPr>
          <p:cNvPr id="50179" name="Rectangle 2"/>
          <p:cNvSpPr>
            <a:spLocks noChangeArrowheads="1"/>
          </p:cNvSpPr>
          <p:nvPr/>
        </p:nvSpPr>
        <p:spPr bwMode="auto">
          <a:xfrm>
            <a:off x="4643438" y="1296988"/>
            <a:ext cx="4176712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SzPct val="100000"/>
            </a:pPr>
            <a:r>
              <a:rPr lang="ru-RU" altLang="ru-RU" sz="20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10 марта 1940 года </a:t>
            </a:r>
          </a:p>
          <a:p>
            <a:pPr algn="ctr">
              <a:buSzPct val="100000"/>
            </a:pPr>
            <a:endParaRPr lang="ru-RU" altLang="ru-RU" sz="20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algn="ctr">
              <a:buSzPct val="100000"/>
            </a:pP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Булгаков скончался от нефросклероза. </a:t>
            </a:r>
          </a:p>
        </p:txBody>
      </p:sp>
      <p:pic>
        <p:nvPicPr>
          <p:cNvPr id="50180" name="Picture 4" descr="bul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4988" y="620713"/>
            <a:ext cx="3821112" cy="57610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5219700" y="1268413"/>
            <a:ext cx="3683000" cy="1143000"/>
          </a:xfrm>
        </p:spPr>
        <p:txBody>
          <a:bodyPr/>
          <a:lstStyle/>
          <a:p>
            <a:r>
              <a:rPr lang="ru-RU" altLang="ru-RU" sz="2000" b="1">
                <a:solidFill>
                  <a:srgbClr val="0059D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                                                           </a:t>
            </a:r>
            <a:r>
              <a:rPr lang="ru-RU" altLang="ru-RU" sz="2000" b="1" u="sng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rPr>
              <a:t>1987г.</a:t>
            </a:r>
          </a:p>
        </p:txBody>
      </p:sp>
      <p:sp>
        <p:nvSpPr>
          <p:cNvPr id="51203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716463" y="2349500"/>
            <a:ext cx="4070350" cy="271938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buFont typeface="Arial" panose="020B0604020202020204" pitchFamily="34" charset="0"/>
              <a:buNone/>
            </a:pPr>
            <a:r>
              <a:rPr lang="ru-RU" altLang="ru-RU" sz="2800" b="1" i="1">
                <a:solidFill>
                  <a:srgbClr val="66FF33"/>
                </a:solidFill>
              </a:rPr>
              <a:t>        </a:t>
            </a:r>
            <a:r>
              <a:rPr lang="ru-RU" altLang="ru-RU" sz="2000" b="1" i="1">
                <a:solidFill>
                  <a:srgbClr val="66FF33"/>
                </a:solidFill>
                <a:latin typeface="Times New Roman" panose="02020603050405020304" pitchFamily="18" charset="0"/>
              </a:rPr>
              <a:t>Начало широкой                                                              публикации произведений                                                        Булгакова массовыми тиражами.</a:t>
            </a:r>
          </a:p>
        </p:txBody>
      </p:sp>
      <p:pic>
        <p:nvPicPr>
          <p:cNvPr id="51204" name="Picture 11" descr="044_book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4175" y="404813"/>
            <a:ext cx="4043363" cy="54721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395536" y="1412776"/>
            <a:ext cx="8352928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457200" indent="-457200"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436688" indent="-457200"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958975" indent="-457200"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481263" indent="-457200"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3003550" indent="-457200"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460750" indent="-457200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917950" indent="-457200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375150" indent="-457200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832350" indent="-457200" fontAlgn="base">
              <a:spcBef>
                <a:spcPct val="0"/>
              </a:spcBef>
              <a:spcAft>
                <a:spcPct val="0"/>
              </a:spcAft>
              <a:tabLst>
                <a:tab pos="35718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Литература / Под ред. Г.А. </a:t>
            </a:r>
            <a:r>
              <a:rPr lang="ru-RU" altLang="ru-RU" sz="2000" b="1" dirty="0" err="1">
                <a:latin typeface="Times New Roman" panose="02020603050405020304" pitchFamily="18" charset="0"/>
              </a:rPr>
              <a:t>Обернихиной</a:t>
            </a:r>
            <a:r>
              <a:rPr lang="ru-RU" altLang="ru-RU" sz="2000" b="1" dirty="0">
                <a:latin typeface="Times New Roman" panose="02020603050405020304" pitchFamily="18" charset="0"/>
              </a:rPr>
              <a:t>: Учебник. – М.: «Академия»,  2011.</a:t>
            </a:r>
          </a:p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Литература / Под ред. Г.А. </a:t>
            </a:r>
            <a:r>
              <a:rPr lang="ru-RU" altLang="ru-RU" sz="2000" b="1" dirty="0" err="1">
                <a:latin typeface="Times New Roman" panose="02020603050405020304" pitchFamily="18" charset="0"/>
              </a:rPr>
              <a:t>Обернихиной</a:t>
            </a:r>
            <a:r>
              <a:rPr lang="ru-RU" altLang="ru-RU" sz="2000" b="1" dirty="0">
                <a:latin typeface="Times New Roman" panose="02020603050405020304" pitchFamily="18" charset="0"/>
              </a:rPr>
              <a:t>: Практикум. – М.: «Академия»,  2008.</a:t>
            </a:r>
          </a:p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Русский язык и литература. Литература. 11 класс. Учебник для общеобразовательных организаций. Базовый уровень. В 2 ч. / Под ред. В.П. Журавлева.   – М.: Просвещение, 2016.</a:t>
            </a:r>
          </a:p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Русский язык и литература. Литература. 11 класс. Учебник для общеобразовательных организаций. Базовый уровень. В 2 ч. / Под ред. Т.Ф. </a:t>
            </a:r>
            <a:r>
              <a:rPr lang="ru-RU" altLang="ru-RU" sz="2000" b="1" dirty="0" err="1">
                <a:latin typeface="Times New Roman" panose="02020603050405020304" pitchFamily="18" charset="0"/>
              </a:rPr>
              <a:t>Курдюмовой</a:t>
            </a:r>
            <a:r>
              <a:rPr lang="ru-RU" altLang="ru-RU" sz="2000" b="1" dirty="0">
                <a:latin typeface="Times New Roman" panose="02020603050405020304" pitchFamily="18" charset="0"/>
              </a:rPr>
              <a:t>.   – М.: Дрофа, 2014.</a:t>
            </a:r>
          </a:p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Методика преподавания литературы – http://metlit.nm.ru.</a:t>
            </a:r>
          </a:p>
          <a:p>
            <a:pPr algn="just">
              <a:buFontTx/>
              <a:buChar char="•"/>
            </a:pPr>
            <a:r>
              <a:rPr lang="ru-RU" altLang="ru-RU" sz="2000" b="1" dirty="0">
                <a:latin typeface="Times New Roman" panose="02020603050405020304" pitchFamily="18" charset="0"/>
              </a:rPr>
              <a:t>Русская виртуальная библиотека – http://www.rvb.ru.</a:t>
            </a:r>
          </a:p>
          <a:p>
            <a:pPr algn="just">
              <a:buFontTx/>
              <a:buChar char="•"/>
            </a:pPr>
            <a:endParaRPr lang="ru-RU" altLang="ru-RU" b="1" dirty="0">
              <a:latin typeface="Times New Roman" panose="02020603050405020304" pitchFamily="18" charset="0"/>
            </a:endParaRP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1691680" y="548680"/>
            <a:ext cx="6840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2400" b="1" dirty="0">
                <a:latin typeface="Times New Roman" panose="02020603050405020304" pitchFamily="18" charset="0"/>
              </a:rPr>
              <a:t>Список   использованной  литературы</a:t>
            </a:r>
            <a:r>
              <a:rPr lang="ru-RU" altLang="ru-RU" dirty="0"/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7" descr="слайд1"/>
          <p:cNvPicPr>
            <a:picLocks noGrp="1" noChangeAspect="1" noChangeArrowheads="1"/>
          </p:cNvPicPr>
          <p:nvPr>
            <p:ph type="clipArt"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5288" y="260350"/>
            <a:ext cx="8353425" cy="6265863"/>
          </a:xfrm>
        </p:spPr>
      </p:pic>
      <p:sp>
        <p:nvSpPr>
          <p:cNvPr id="4106" name="Rectangle 10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68313" y="908050"/>
            <a:ext cx="8218487" cy="5218113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kern="0">
                <a:solidFill>
                  <a:srgbClr val="0059D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</a:t>
            </a:r>
            <a:endParaRPr lang="ru-RU" sz="2800" b="1" kern="0">
              <a:solidFill>
                <a:srgbClr val="E3EB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1887538" y="2081213"/>
            <a:ext cx="59245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endParaRPr lang="ru-RU" altLang="ru-RU">
              <a:solidFill>
                <a:srgbClr val="0059DC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2800" b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     </a:t>
            </a:r>
            <a:r>
              <a:rPr lang="ru-RU" sz="2800" b="1" i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Булгаков не менял своих взглядов по моде или по выгоде. Но он напряженно думал обо всем, что видел перед собой. И мысль его…  была наклонна к анализу живого, не заморочена догмами или предвзятостью и подкреплена ответственностью свидетеля и летописца великих и трагических событий в жизни родины. На всех перекатах судьбы Булгаков оставался верен законам достоинства...</a:t>
            </a:r>
          </a:p>
          <a:p>
            <a:pPr>
              <a:buFont typeface="Arial" charset="0"/>
              <a:buNone/>
              <a:defRPr/>
            </a:pPr>
            <a:r>
              <a:rPr lang="ru-RU" sz="2800" b="1" i="1" kern="0">
                <a:solidFill>
                  <a:srgbClr val="66FF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                                                                                                                В.Я. Лакшин</a:t>
            </a:r>
          </a:p>
          <a:p>
            <a:pPr>
              <a:buFont typeface="Arial" charset="0"/>
              <a:buChar char="►"/>
              <a:defRPr/>
            </a:pPr>
            <a:endParaRPr lang="ru-RU" sz="2800" b="1" i="1" ker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4495800" y="333375"/>
            <a:ext cx="4648200" cy="5975350"/>
          </a:xfrm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2400" b="1" i="1" u="sng" kern="0">
                <a:solidFill>
                  <a:srgbClr val="66FF33"/>
                </a:solidFill>
                <a:latin typeface="Times New Roman" pitchFamily="18" charset="0"/>
              </a:rPr>
              <a:t>1891 г.</a:t>
            </a:r>
            <a:br>
              <a:rPr lang="ru-RU" sz="2400" b="1" i="1" u="sng" kern="0">
                <a:solidFill>
                  <a:srgbClr val="66FF33"/>
                </a:solidFill>
                <a:latin typeface="Times New Roman" pitchFamily="18" charset="0"/>
              </a:rPr>
            </a:br>
            <a:endParaRPr lang="ru-RU" sz="800" b="1" i="1" u="sng" kern="0">
              <a:solidFill>
                <a:srgbClr val="66FF33"/>
              </a:solidFill>
              <a:latin typeface="Times New Roman" pitchFamily="18" charset="0"/>
            </a:endParaRPr>
          </a:p>
          <a:p>
            <a:pPr algn="ctr">
              <a:buFont typeface="Arial" charset="0"/>
              <a:buNone/>
              <a:defRPr/>
            </a:pPr>
            <a:r>
              <a:rPr lang="ru-RU" sz="2400" b="1" i="1" kern="0">
                <a:solidFill>
                  <a:srgbClr val="66FF33"/>
                </a:solidFill>
                <a:latin typeface="Times New Roman" pitchFamily="18" charset="0"/>
              </a:rPr>
              <a:t>3/15  мая* в семье преподавателя Киевской Духовной Академии Афанасия Ивановича Булгакова и его жены Варвары Михайловны (в девичестве - Покровской) в Киеве родился первый ребенок - сын, Михаил Афанасьевич Булгаков. Место рождения - дом священника о. Матвея Бутовского (Воздвиженская ул., 28).</a:t>
            </a:r>
          </a:p>
          <a:p>
            <a:pPr>
              <a:buFont typeface="Arial" charset="0"/>
              <a:buChar char="►"/>
              <a:defRPr/>
            </a:pPr>
            <a:endParaRPr lang="ru-RU" sz="2400" b="1" i="1" kern="0">
              <a:solidFill>
                <a:srgbClr val="66FF33"/>
              </a:solidFill>
              <a:latin typeface="Times New Roman" pitchFamily="18" charset="0"/>
            </a:endParaRPr>
          </a:p>
          <a:p>
            <a:pPr>
              <a:buFont typeface="Arial" charset="0"/>
              <a:buChar char="►"/>
              <a:defRPr/>
            </a:pPr>
            <a:endParaRPr lang="ru-RU" sz="1400" kern="0"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pic>
        <p:nvPicPr>
          <p:cNvPr id="32771" name="Picture 4" descr="father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620713"/>
            <a:ext cx="1882775" cy="25209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7" descr="слайд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3427413"/>
            <a:ext cx="4392612" cy="30559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3" name="Picture 10" descr="moth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692150"/>
            <a:ext cx="1944688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Rot="1" noChangeArrowheads="1"/>
          </p:cNvSpPr>
          <p:nvPr>
            <p:ph type="body" sz="half" idx="4294967295"/>
          </p:nvPr>
        </p:nvSpPr>
        <p:spPr>
          <a:xfrm>
            <a:off x="4716463" y="1100138"/>
            <a:ext cx="4427537" cy="4525962"/>
          </a:xfrm>
        </p:spPr>
        <p:txBody>
          <a:bodyPr/>
          <a:lstStyle/>
          <a:p>
            <a:pPr marL="609600" indent="-609600"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u="sng" kern="0">
                <a:solidFill>
                  <a:srgbClr val="66FF33"/>
                </a:solidFill>
                <a:latin typeface="Times New Roman" pitchFamily="18" charset="0"/>
              </a:rPr>
              <a:t>1891 г.    </a:t>
            </a:r>
          </a:p>
          <a:p>
            <a:pPr marL="609600" indent="-609600"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kern="0">
                <a:solidFill>
                  <a:srgbClr val="66FF33"/>
                </a:solidFill>
                <a:latin typeface="Times New Roman" pitchFamily="18" charset="0"/>
              </a:rPr>
              <a:t>      18 мая - крещен по православному обряду в Крестовоздвиженской церкви (на Подоле) священником о. М. Бутовским. Имя дано в честь хранителя города Киева архангела Михаила. Крестными родителями стали ординарный профессор КДА Николай Иванович Петров и бабка Булгакова по отцовской линии Олимпиада Федоровна Булгакова.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  <a:defRPr/>
            </a:pPr>
            <a:endParaRPr lang="ru-RU" sz="2400" kern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33795" name="Picture 4" descr="церковь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1054100"/>
            <a:ext cx="4495800" cy="5327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4787900" y="908050"/>
            <a:ext cx="4032250" cy="38719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1901 г.</a:t>
            </a:r>
            <a:b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</a:br>
            <a:endParaRPr lang="ru-RU" altLang="ru-RU" sz="24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algn="just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     22 августа - после окончания приготовительного класса начинает учебу в первом классе Первой киевской мужской Александровской гимназии (Бибиковский бульвар,14). </a:t>
            </a:r>
          </a:p>
          <a:p>
            <a:pPr algn="just">
              <a:lnSpc>
                <a:spcPct val="90000"/>
              </a:lnSpc>
            </a:pPr>
            <a:endParaRPr lang="ru-RU" altLang="ru-RU" sz="2400" b="1" i="1">
              <a:solidFill>
                <a:srgbClr val="66FF33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4819" name="Picture 7" descr="гимназия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334963"/>
            <a:ext cx="4248150" cy="3052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0" name="Picture 8" descr="гимназия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8313" y="3644900"/>
            <a:ext cx="4248150" cy="30622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5021263" y="1627188"/>
            <a:ext cx="3735387" cy="31527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algn="ctr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1909 г.</a:t>
            </a:r>
            <a:b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</a:br>
            <a:endParaRPr lang="ru-RU" altLang="ru-RU" sz="24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Май - Булгаков оканчивает Первую Александровскую гимназию.</a:t>
            </a:r>
          </a:p>
          <a:p>
            <a:pPr marL="533400" indent="-533400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8 июня - получает аттестат зрелости.</a:t>
            </a:r>
          </a:p>
          <a:p>
            <a:pPr marL="533400" indent="-533400" algn="ctr">
              <a:lnSpc>
                <a:spcPct val="90000"/>
              </a:lnSpc>
              <a:buFont typeface="Arial" panose="020B0604020202020204" pitchFamily="34" charset="0"/>
              <a:buNone/>
            </a:pPr>
            <a:endParaRPr lang="ru-RU" altLang="ru-RU" sz="2400" b="1" i="1">
              <a:solidFill>
                <a:srgbClr val="66FF33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5843" name="Picture 5" descr="gimnaz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13" y="477838"/>
            <a:ext cx="4070350" cy="583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rrowheads="1"/>
          </p:cNvSpPr>
          <p:nvPr>
            <p:ph type="body" sz="half" idx="4294967295"/>
          </p:nvPr>
        </p:nvSpPr>
        <p:spPr>
          <a:xfrm flipH="1">
            <a:off x="4859338" y="981075"/>
            <a:ext cx="4284662" cy="52451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533400" indent="-533400" algn="ctr">
              <a:buFont typeface="Arial" panose="020B0604020202020204" pitchFamily="34" charset="0"/>
              <a:buNone/>
            </a:pPr>
            <a: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  <a:t>1909 г.</a:t>
            </a:r>
            <a:br>
              <a:rPr lang="ru-RU" altLang="ru-RU" sz="2400" b="1" i="1" u="sng">
                <a:solidFill>
                  <a:srgbClr val="66FF33"/>
                </a:solidFill>
                <a:latin typeface="Times New Roman" panose="02020603050405020304" pitchFamily="18" charset="0"/>
              </a:rPr>
            </a:br>
            <a:endParaRPr lang="ru-RU" altLang="ru-RU" sz="2400" b="1" i="1" u="sng">
              <a:solidFill>
                <a:srgbClr val="66FF33"/>
              </a:solidFill>
              <a:latin typeface="Times New Roman" panose="02020603050405020304" pitchFamily="18" charset="0"/>
            </a:endParaRPr>
          </a:p>
          <a:p>
            <a:pPr marL="533400" indent="-533400">
              <a:buFont typeface="Arial" panose="020B0604020202020204" pitchFamily="34" charset="0"/>
              <a:buNone/>
            </a:pPr>
            <a:r>
              <a:rPr lang="ru-RU" altLang="ru-RU" sz="2400" b="1" i="1">
                <a:solidFill>
                  <a:srgbClr val="66FF33"/>
                </a:solidFill>
                <a:latin typeface="Times New Roman" panose="02020603050405020304" pitchFamily="18" charset="0"/>
              </a:rPr>
              <a:t>       21 августа - Булгаков зачисляется студентом медицинского факультета Киевского университета .</a:t>
            </a:r>
          </a:p>
          <a:p>
            <a:pPr marL="533400" indent="-533400">
              <a:buFont typeface="Arial" panose="020B0604020202020204" pitchFamily="34" charset="0"/>
              <a:buNone/>
            </a:pPr>
            <a:endParaRPr lang="ru-RU" altLang="ru-RU" sz="2400" b="1" i="1">
              <a:solidFill>
                <a:srgbClr val="66FF33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36867" name="Picture 4" descr="униве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1052513"/>
            <a:ext cx="4968875" cy="46402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Граница">
  <a:themeElements>
    <a:clrScheme name="Граница 2">
      <a:dk1>
        <a:srgbClr val="5B5D6B"/>
      </a:dk1>
      <a:lt1>
        <a:srgbClr val="FFFFFF"/>
      </a:lt1>
      <a:dk2>
        <a:srgbClr val="5A5C6C"/>
      </a:dk2>
      <a:lt2>
        <a:srgbClr val="FFFFCC"/>
      </a:lt2>
      <a:accent1>
        <a:srgbClr val="9966FF"/>
      </a:accent1>
      <a:accent2>
        <a:srgbClr val="9383B3"/>
      </a:accent2>
      <a:accent3>
        <a:srgbClr val="B5B5BA"/>
      </a:accent3>
      <a:accent4>
        <a:srgbClr val="DADADA"/>
      </a:accent4>
      <a:accent5>
        <a:srgbClr val="CAB8FF"/>
      </a:accent5>
      <a:accent6>
        <a:srgbClr val="8576A2"/>
      </a:accent6>
      <a:hlink>
        <a:srgbClr val="A3C145"/>
      </a:hlink>
      <a:folHlink>
        <a:srgbClr val="6FA9B7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676</Words>
  <Application>Microsoft Office PowerPoint</Application>
  <PresentationFormat>Экран (4:3)</PresentationFormat>
  <Paragraphs>89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Arial</vt:lpstr>
      <vt:lpstr>Monotype Corsiva</vt:lpstr>
      <vt:lpstr>Tahoma</vt:lpstr>
      <vt:lpstr>Times New Roman</vt:lpstr>
      <vt:lpstr>Wingdings</vt:lpstr>
      <vt:lpstr>Граница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 Я прошу принять во внимание, что невозможность писать равносильна для меня погребению заживо.     Я обращаюсь к гуманности советской власти и прошу меня, писателя, который не может быть полезен у себя, в отечестве, великодушно отпустить на свободу.      Если же и это невозможно, я прошу Советское Правительство поступить со мной, как оно найдет нужным, но как-нибудь поступить, потому что у меня, драматурга, написавшего 5 пьес, известного в СССР и за границей, налицо, В ДАННЫЙ МОМЕНТ,- нищета, улица и гибель ».   </vt:lpstr>
      <vt:lpstr>Презентация PowerPoint</vt:lpstr>
      <vt:lpstr>Презентация PowerPoint</vt:lpstr>
      <vt:lpstr>                                                                   1987г.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Егорова С.А.</dc:creator>
  <cp:lastModifiedBy>Svetlana</cp:lastModifiedBy>
  <cp:revision>8</cp:revision>
  <dcterms:created xsi:type="dcterms:W3CDTF">2013-01-21T07:16:37Z</dcterms:created>
  <dcterms:modified xsi:type="dcterms:W3CDTF">2019-12-23T18:23:38Z</dcterms:modified>
</cp:coreProperties>
</file>