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5"/>
  </p:handoutMasterIdLst>
  <p:sldIdLst>
    <p:sldId id="256" r:id="rId2"/>
    <p:sldId id="259" r:id="rId3"/>
    <p:sldId id="257" r:id="rId4"/>
    <p:sldId id="258" r:id="rId5"/>
    <p:sldId id="260" r:id="rId6"/>
    <p:sldId id="263" r:id="rId7"/>
    <p:sldId id="261" r:id="rId8"/>
    <p:sldId id="262" r:id="rId9"/>
    <p:sldId id="265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D1F2"/>
    <a:srgbClr val="BCE2F7"/>
    <a:srgbClr val="C3E4F7"/>
    <a:srgbClr val="C0E3F6"/>
    <a:srgbClr val="B7E0F6"/>
    <a:srgbClr val="BAE0F7"/>
    <a:srgbClr val="A5D2F3"/>
    <a:srgbClr val="B4DEF6"/>
    <a:srgbClr val="A5D2F1"/>
    <a:srgbClr val="BBE1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6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7" Type="http://schemas.openxmlformats.org/officeDocument/2006/relationships/image" Target="../media/image6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5" Type="http://schemas.openxmlformats.org/officeDocument/2006/relationships/image" Target="../media/image11.png"/><Relationship Id="rId4" Type="http://schemas.openxmlformats.org/officeDocument/2006/relationships/slide" Target="slid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7" Type="http://schemas.openxmlformats.org/officeDocument/2006/relationships/slide" Target="slide24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slide" Target="slide3.xml"/><Relationship Id="rId4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18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slide" Target="slide20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slide" Target="slide2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slide" Target="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slide" Target="slide2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4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slide" Target="slide23.xml"/><Relationship Id="rId4" Type="http://schemas.openxmlformats.org/officeDocument/2006/relationships/slide" Target="slid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slide" Target="slide2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slide" Target="slide2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32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" Target="slide3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39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" Target="slide43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slide" Target="slide40.xml"/><Relationship Id="rId7" Type="http://schemas.openxmlformats.org/officeDocument/2006/relationships/slide" Target="slide12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42.xml"/><Relationship Id="rId4" Type="http://schemas.openxmlformats.org/officeDocument/2006/relationships/slide" Target="slide41.xml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10.xml"/><Relationship Id="rId7" Type="http://schemas.openxmlformats.org/officeDocument/2006/relationships/slide" Target="slide3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5" Type="http://schemas.openxmlformats.org/officeDocument/2006/relationships/slide" Target="slide4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slide" Target="slide9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535577" y="4981393"/>
            <a:ext cx="8072846" cy="18766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000" b="1" spc="50" dirty="0" smtClean="0">
                <a:ln w="11430"/>
                <a:solidFill>
                  <a:srgbClr val="C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Путешествие по стране Русскязыкия</a:t>
            </a:r>
            <a:endParaRPr lang="ru-RU" sz="6000" b="1" spc="50" dirty="0">
              <a:ln w="11430"/>
              <a:solidFill>
                <a:srgbClr val="C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429555"/>
            <a:ext cx="7886700" cy="1325563"/>
          </a:xfrm>
        </p:spPr>
        <p:txBody>
          <a:bodyPr/>
          <a:lstStyle/>
          <a:p>
            <a:pPr algn="ctr"/>
            <a:r>
              <a:rPr lang="ru-RU" b="1" i="1" dirty="0" smtClean="0"/>
              <a:t>Задание 2</a:t>
            </a:r>
            <a:endParaRPr lang="ru-RU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9294"/>
            <a:ext cx="9144000" cy="5798706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Его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(н..)кто (н..)заметил (н..)кто (н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..)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удерж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..вал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(Тургенев) </a:t>
            </a:r>
            <a:endParaRPr lang="ru-RU" sz="24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Через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пять минут (н..)кого (н..)осталось на улице.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Горький) 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Больше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ждать было (н..)кого.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Горький) 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(Н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..)что (н..)трогало его (н..) замечал он (н..)чего.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Пушкин) 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(Н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..)кто (н..)чего (н..)узнал о </a:t>
            </a:r>
            <a:r>
              <a:rPr lang="ru-RU" sz="2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происходивш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..м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Герцен) 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Мне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решительно скрывать (н..)чего.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Тургенев) 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теперь мне выехать (н..)(на)чем (н..)кому лошадей подковать.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Гоголь) </a:t>
            </a:r>
            <a:endParaRPr lang="ru-RU" sz="24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Им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(н..) (в)чём н..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льзя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доверять. 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Гоголь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51435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Н..)(на)чем отдохнуть взгляду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измуче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..ому однообразием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бе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..конечной картины.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(Гончаров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514350">
              <a:buAutoNum type="arabicPeriod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(Н..)какими силами и стараниями н..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льзя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было докопаться из чего был состряпан его халат. </a:t>
            </a:r>
            <a:r>
              <a:rPr lang="ru-RU" sz="2000" i="1" dirty="0">
                <a:latin typeface="Arial" panose="020B0604020202020204" pitchFamily="34" charset="0"/>
                <a:cs typeface="Arial" panose="020B0604020202020204" pitchFamily="34" charset="0"/>
              </a:rPr>
              <a:t>(Гоголь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514350">
              <a:buAutoNum type="arabicPeriod"/>
            </a:pPr>
            <a:endParaRPr lang="ru-RU" sz="2000" i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104628" y="491059"/>
            <a:ext cx="6934744" cy="809897"/>
          </a:xfrm>
          <a:prstGeom prst="roundRect">
            <a:avLst/>
          </a:prstGeom>
          <a:solidFill>
            <a:srgbClr val="A5D2F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Перепишите предложения, вставляя буквы и знаки и </a:t>
            </a:r>
            <a:r>
              <a:rPr lang="ru-RU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препинания. Составьте схему первых пяти предложений.</a:t>
            </a:r>
            <a:endParaRPr lang="ru-RU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151262" y="-1"/>
            <a:ext cx="992738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8427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915033"/>
          </a:xfrm>
        </p:spPr>
        <p:txBody>
          <a:bodyPr/>
          <a:lstStyle/>
          <a:p>
            <a:pPr algn="ctr"/>
            <a:r>
              <a:rPr lang="ru-RU" b="1" i="1" u="sng" dirty="0" smtClean="0"/>
              <a:t>Самопроверка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15033"/>
            <a:ext cx="9143999" cy="59436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Его никто не заметил, никто не удерживал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. (Тургенев) </a:t>
            </a:r>
            <a:endParaRPr lang="ru-RU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Через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пять минут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никого не осталось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на улице. (Горький) </a:t>
            </a:r>
            <a:endParaRPr lang="ru-RU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Больше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ждать было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некого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. (Горький) </a:t>
            </a:r>
            <a:endParaRPr lang="ru-RU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Ничто не трогало его, не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замечал он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ничего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. (Пушкин) </a:t>
            </a:r>
            <a:endParaRPr lang="ru-RU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Никто ничего не узнал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о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происходившем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. (Герцен) </a:t>
            </a:r>
            <a:endParaRPr lang="ru-RU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Мне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решительно скрывать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нечего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. (Тургенев) </a:t>
            </a:r>
            <a:endParaRPr lang="ru-RU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теперь мне выехать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не на чем, не кому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лошадей подковать. (Гоголь) </a:t>
            </a:r>
            <a:endParaRPr lang="ru-RU" sz="2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rabicPeriod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Им ни в чём нельзя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доверять. (Гоголь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514350">
              <a:buAutoNum type="arabicPeriod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Не на чем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отдохнуть взгляду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измученному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однообразием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бесконечной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картины. (Гончаров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514350" indent="-514350">
              <a:buAutoNum type="arabicPeriod"/>
            </a:pP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Никакими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силами и стараниями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нельзя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было </a:t>
            </a:r>
            <a:r>
              <a:rPr lang="ru-RU" sz="2600" dirty="0" smtClean="0">
                <a:latin typeface="Arial" panose="020B0604020202020204" pitchFamily="34" charset="0"/>
                <a:cs typeface="Arial" panose="020B0604020202020204" pitchFamily="34" charset="0"/>
              </a:rPr>
              <a:t>докопаться, </a:t>
            </a:r>
            <a:r>
              <a:rPr lang="ru-RU" sz="2600" dirty="0">
                <a:latin typeface="Arial" panose="020B0604020202020204" pitchFamily="34" charset="0"/>
                <a:cs typeface="Arial" panose="020B0604020202020204" pitchFamily="34" charset="0"/>
              </a:rPr>
              <a:t>из чего был состряпан его халат. (Гоголь)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86" name="Рисунок 8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753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24038"/>
          </a:xfrm>
        </p:spPr>
        <p:txBody>
          <a:bodyPr/>
          <a:lstStyle/>
          <a:p>
            <a:pPr algn="ctr"/>
            <a:r>
              <a:rPr lang="ru-RU" b="1" i="1" u="sng" dirty="0" smtClean="0"/>
              <a:t>Инструкция к тесту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290048"/>
            <a:ext cx="7886700" cy="4351338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Тест выполняется самостоятельно на отдельном листе.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Вариант ответа только один.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А также, обратите внимание, что есть вопросы, в которых ответ нужно написать самостоятельно.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 теста, вы можете проверить свои варианты ответа и оценить работу.</a:t>
            </a:r>
          </a:p>
          <a:p>
            <a:pPr marL="457200" indent="-457200"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561004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4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Желаем удачи!</a:t>
            </a:r>
            <a:endParaRPr lang="ru-RU" sz="4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177388" y="0"/>
            <a:ext cx="966612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13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1"/>
            <a:ext cx="7886700" cy="1325563"/>
          </a:xfrm>
        </p:spPr>
        <p:txBody>
          <a:bodyPr/>
          <a:lstStyle/>
          <a:p>
            <a:pPr algn="ctr"/>
            <a:r>
              <a:rPr lang="ru-RU" b="1" i="1" u="sng" dirty="0" smtClean="0"/>
              <a:t>Тестирование по теме </a:t>
            </a:r>
            <a:br>
              <a:rPr lang="ru-RU" b="1" i="1" u="sng" dirty="0" smtClean="0"/>
            </a:br>
            <a:r>
              <a:rPr lang="ru-RU" b="1" i="1" u="sng" dirty="0" smtClean="0"/>
              <a:t>«Местоимение как часть речи»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5562"/>
            <a:ext cx="9144000" cy="55324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1. Местоимение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– часть речи,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которая…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обозначает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предметы, признаки 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количество;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обозначает предметы и признаки;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указывает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на предметы, признаки 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количества;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обозначает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лицо, предметы и признаки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разряд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местоимения </a:t>
            </a:r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ваш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личное;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указательное;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притяжательное;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возвратное.</a:t>
            </a: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3. Найдите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строку, где все местоимения </a:t>
            </a:r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личные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тебе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собою,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этим;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мне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тобой, у них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ваш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я,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свой;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они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каждый, ты.</a:t>
            </a:r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0" y="13063"/>
            <a:ext cx="1672046" cy="649717"/>
          </a:xfrm>
          <a:prstGeom prst="leftArrow">
            <a:avLst/>
          </a:prstGeom>
          <a:solidFill>
            <a:srgbClr val="BCE2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Инструкция</a:t>
            </a:r>
            <a:endParaRPr lang="ru-RU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229600" y="-1"/>
            <a:ext cx="914400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4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78823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4. Какие местоимения могут писаться через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дефис: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отрицательные;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неопределённые;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личные;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притяжательные.</a:t>
            </a:r>
          </a:p>
          <a:p>
            <a:pPr marL="457200" indent="-457200">
              <a:buFont typeface="+mj-lt"/>
              <a:buAutoNum type="arabicParenR"/>
            </a:pPr>
            <a:endParaRPr 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5. Найдите строчку, где все местоимения пишутся через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дефис: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кое(кто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), какой(нибудь), кое( у) (кого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не(кто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); что(нибудь), ни(чей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что(либо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), кое(что), чей(нибудь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что(нибудь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), не(что), кто(то).</a:t>
            </a:r>
            <a:endParaRPr lang="ru-RU" sz="19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+mj-lt"/>
              <a:buAutoNum type="arabicParenR"/>
            </a:pPr>
            <a:endParaRPr 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Когда пишется НЕ в отрицательных и неопределённых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местоимениях: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всегда;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под ударением;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никогда;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без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ударения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+mj-lt"/>
              <a:buAutoNum type="arabicParenR"/>
            </a:pPr>
            <a:endParaRPr 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521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57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45720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7. Определите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разряд местоимения </a:t>
            </a:r>
            <a:r>
              <a:rPr lang="ru-RU" sz="1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ЕГО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 algn="ctr">
              <a:buNone/>
            </a:pPr>
            <a:r>
              <a:rPr lang="ru-RU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Его </a:t>
            </a:r>
            <a:r>
              <a:rPr lang="ru-RU" sz="1900" i="1" dirty="0">
                <a:latin typeface="Arial" panose="020B0604020202020204" pitchFamily="34" charset="0"/>
                <a:cs typeface="Arial" panose="020B0604020202020204" pitchFamily="34" charset="0"/>
              </a:rPr>
              <a:t>книга лежала на столе</a:t>
            </a:r>
            <a:r>
              <a:rPr lang="ru-RU" sz="1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90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. Найдите строку, где все местоимения </a:t>
            </a:r>
            <a:r>
              <a:rPr lang="ru-RU" sz="1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указательные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ты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, этот, у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тех;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твой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, те,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тобой;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такой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, тот, 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этот;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этот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, свой, её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+mj-lt"/>
              <a:buAutoNum type="arabicParenR"/>
            </a:pPr>
            <a:endParaRPr 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9. При каком условии </a:t>
            </a:r>
            <a:r>
              <a:rPr lang="ru-RU" sz="1900" b="1" i="1" dirty="0">
                <a:latin typeface="Arial" panose="020B0604020202020204" pitchFamily="34" charset="0"/>
                <a:cs typeface="Arial" panose="020B0604020202020204" pitchFamily="34" charset="0"/>
              </a:rPr>
              <a:t>КОЕ, НЕ, НИ 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в местоимениях пишутся </a:t>
            </a:r>
            <a:r>
              <a:rPr lang="ru-RU" sz="1900" b="1" i="1" dirty="0">
                <a:latin typeface="Arial" panose="020B0604020202020204" pitchFamily="34" charset="0"/>
                <a:cs typeface="Arial" panose="020B0604020202020204" pitchFamily="34" charset="0"/>
              </a:rPr>
              <a:t>раздельно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endParaRPr lang="ru-RU" sz="1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10. Определите разряд местоимения </a:t>
            </a:r>
            <a:r>
              <a:rPr lang="ru-RU" sz="19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каждый</a:t>
            </a: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возвратное;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определительное;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личное;</a:t>
            </a:r>
          </a:p>
          <a:p>
            <a:pPr marL="457200" indent="-457200">
              <a:buFont typeface="+mj-lt"/>
              <a:buAutoNum type="arabicParenR"/>
            </a:pPr>
            <a:r>
              <a:rPr lang="ru-RU" sz="1900" dirty="0" smtClean="0">
                <a:latin typeface="Arial" panose="020B0604020202020204" pitchFamily="34" charset="0"/>
                <a:cs typeface="Arial" panose="020B0604020202020204" pitchFamily="34" charset="0"/>
              </a:rPr>
              <a:t>притяжательное</a:t>
            </a:r>
            <a:r>
              <a:rPr lang="ru-RU" sz="1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521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28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44583"/>
          </a:xfrm>
        </p:spPr>
        <p:txBody>
          <a:bodyPr/>
          <a:lstStyle/>
          <a:p>
            <a:pPr algn="ctr"/>
            <a:r>
              <a:rPr lang="ru-RU" b="1" i="1" u="sng" dirty="0" smtClean="0"/>
              <a:t>Проверь себя!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744583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1.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3)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2.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3)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3.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2) 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4.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2)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5.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3)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6.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2)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7.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ритяжательное местоимение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8.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4)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9.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если есть предлог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10.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2)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218758"/>
            <a:ext cx="4572000" cy="877163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 smtClean="0"/>
          </a:p>
          <a:p>
            <a:r>
              <a:rPr lang="ru-RU" sz="3300" b="1" i="1" u="sng" dirty="0" smtClean="0">
                <a:latin typeface="+mj-lt"/>
              </a:rPr>
              <a:t>Критерии оценивания:</a:t>
            </a:r>
            <a:endParaRPr lang="ru-RU" sz="3300" b="1" i="1" u="sng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0631" y="5095921"/>
            <a:ext cx="50422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 ошибок – отметка «5»;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1-2 ошибки – отметка «4»;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3-4 ошибки – отметка «3»;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более 5 ошибок – отметка «2».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1097" y="3839780"/>
            <a:ext cx="2542903" cy="2825801"/>
          </a:xfrm>
          <a:prstGeom prst="rect">
            <a:avLst/>
          </a:prstGeom>
        </p:spPr>
      </p:pic>
      <p:pic>
        <p:nvPicPr>
          <p:cNvPr id="7" name="Рисунок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81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30628"/>
            <a:ext cx="9144000" cy="1149531"/>
          </a:xfrm>
        </p:spPr>
        <p:txBody>
          <a:bodyPr/>
          <a:lstStyle/>
          <a:p>
            <a:pPr algn="ctr"/>
            <a:r>
              <a:rPr lang="ru-RU" b="1" i="1" u="sng" dirty="0"/>
              <a:t>Соотношение </a:t>
            </a:r>
            <a:r>
              <a:rPr lang="ru-RU" b="1" i="1" u="sng" dirty="0" smtClean="0"/>
              <a:t/>
            </a:r>
            <a:br>
              <a:rPr lang="ru-RU" b="1" i="1" u="sng" dirty="0" smtClean="0"/>
            </a:br>
            <a:r>
              <a:rPr lang="ru-RU" b="1" i="1" u="sng" dirty="0" smtClean="0"/>
              <a:t>местоимений </a:t>
            </a:r>
            <a:r>
              <a:rPr lang="ru-RU" b="1" i="1" u="sng" dirty="0"/>
              <a:t>с другими частями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901336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По соотношению местоимений с другими частями речи выделяют четыре группы местоимений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881388"/>
              </p:ext>
            </p:extLst>
          </p:nvPr>
        </p:nvGraphicFramePr>
        <p:xfrm>
          <a:off x="0" y="1593669"/>
          <a:ext cx="9144000" cy="531792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1053816238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154888842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730838668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891487161"/>
                    </a:ext>
                  </a:extLst>
                </a:gridCol>
              </a:tblGrid>
              <a:tr h="816219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Вид	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Особенности</a:t>
                      </a:r>
                      <a:endParaRPr lang="ru-RU" sz="16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Грамматические признаки	</a:t>
                      </a:r>
                      <a:endParaRPr lang="ru-RU" sz="16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Примеры</a:t>
                      </a:r>
                      <a:endParaRPr lang="ru-RU" sz="16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0830026"/>
                  </a:ext>
                </a:extLst>
              </a:tr>
              <a:tr h="1716956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Местоимения-существительные	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указывают на предмет, лицо, явление, могут заменять в предложениях собственные и нарицательные существительные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изменяются по родам, числам, падежам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ты, мы, кто, ничто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3991082"/>
                  </a:ext>
                </a:extLst>
              </a:tr>
              <a:tr h="1067794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Местоимения-прилагательные	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указывают на признак предмета, согласуются с существительными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изменяются по родам, числам, падежам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ваш, мой, чей, никакой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6187578"/>
                  </a:ext>
                </a:extLst>
              </a:tr>
              <a:tr h="1716956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Местоимения-числительные	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указывают на количество предметов, связываются с существительными так же, как и количественные числительные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изменяются по падежам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сколько, несколько, столько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885380"/>
                  </a:ext>
                </a:extLst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449978" y="0"/>
            <a:ext cx="6223634" cy="1593669"/>
          </a:xfrm>
          <a:prstGeom prst="roundRect">
            <a:avLst/>
          </a:prstGeom>
          <a:solidFill>
            <a:srgbClr val="BAE0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Кроме того, некоторые авторы выделяют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местоимения-наречия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которые указывают на признак действия и в речи зависят от глаголов (когда, тут, почему, как).</a:t>
            </a: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174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63681" y="2521925"/>
            <a:ext cx="3216638" cy="40207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Выноска-облако 4">
            <a:hlinkClick r:id="rId3" action="ppaction://hlinksldjump"/>
          </p:cNvPr>
          <p:cNvSpPr/>
          <p:nvPr/>
        </p:nvSpPr>
        <p:spPr>
          <a:xfrm>
            <a:off x="5016138" y="379617"/>
            <a:ext cx="2638697" cy="1867988"/>
          </a:xfrm>
          <a:prstGeom prst="cloudCallout">
            <a:avLst>
              <a:gd name="adj1" fmla="val -37170"/>
              <a:gd name="adj2" fmla="val 6459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Теория</a:t>
            </a:r>
            <a:endParaRPr lang="ru-RU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Выноска-облако 5">
            <a:hlinkClick r:id="rId4" action="ppaction://hlinksldjump"/>
          </p:cNvPr>
          <p:cNvSpPr/>
          <p:nvPr/>
        </p:nvSpPr>
        <p:spPr>
          <a:xfrm>
            <a:off x="759233" y="379617"/>
            <a:ext cx="2782389" cy="2142308"/>
          </a:xfrm>
          <a:prstGeom prst="cloudCallout">
            <a:avLst>
              <a:gd name="adj1" fmla="val 73533"/>
              <a:gd name="adj2" fmla="val 618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1</a:t>
            </a:r>
            <a:endParaRPr lang="ru-RU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Выноска-облако 6"/>
          <p:cNvSpPr/>
          <p:nvPr/>
        </p:nvSpPr>
        <p:spPr>
          <a:xfrm>
            <a:off x="129042" y="2625941"/>
            <a:ext cx="2704011" cy="1906383"/>
          </a:xfrm>
          <a:prstGeom prst="cloudCallout">
            <a:avLst>
              <a:gd name="adj1" fmla="val 84926"/>
              <a:gd name="adj2" fmla="val -247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2</a:t>
            </a:r>
            <a:endParaRPr lang="ru-RU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4840"/>
            <a:ext cx="914479" cy="560881"/>
          </a:xfrm>
          <a:prstGeom prst="rect">
            <a:avLst/>
          </a:prstGeom>
        </p:spPr>
      </p:pic>
      <p:sp>
        <p:nvSpPr>
          <p:cNvPr id="9" name="Выноска-облако 8">
            <a:hlinkClick r:id="rId7" action="ppaction://hlinksldjump"/>
          </p:cNvPr>
          <p:cNvSpPr/>
          <p:nvPr/>
        </p:nvSpPr>
        <p:spPr>
          <a:xfrm>
            <a:off x="6020390" y="2521925"/>
            <a:ext cx="2651760" cy="1619794"/>
          </a:xfrm>
          <a:prstGeom prst="cloudCallout">
            <a:avLst>
              <a:gd name="adj1" fmla="val -68616"/>
              <a:gd name="adj2" fmla="val 366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Тест</a:t>
            </a:r>
            <a:endParaRPr lang="ru-RU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344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6034" y="3540034"/>
            <a:ext cx="3317966" cy="331796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392520"/>
            <a:ext cx="7886700" cy="1325563"/>
          </a:xfrm>
        </p:spPr>
        <p:txBody>
          <a:bodyPr/>
          <a:lstStyle/>
          <a:p>
            <a:pPr algn="ctr"/>
            <a:r>
              <a:rPr lang="ru-RU" b="1" i="1" u="sng" dirty="0" smtClean="0"/>
              <a:t>Задание 1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467088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Укажи, с какими частями речи соотносятся местоимения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Почему?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8650" y="1792651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 тобой –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Несколько –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Таков –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По-моему – </a:t>
            </a:r>
          </a:p>
          <a:p>
            <a:pPr marL="342900" indent="-3429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Нашим –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271555" y="1345474"/>
            <a:ext cx="4702628" cy="2583974"/>
          </a:xfrm>
          <a:prstGeom prst="ellipse">
            <a:avLst/>
          </a:prstGeom>
          <a:solidFill>
            <a:srgbClr val="B7E0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Например:</a:t>
            </a:r>
            <a:r>
              <a:rPr lang="ru-RU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Своего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местоимение – прилагательное.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30185"/>
            <a:ext cx="914479" cy="560881"/>
          </a:xfrm>
          <a:prstGeom prst="rect">
            <a:avLst/>
          </a:prstGeom>
        </p:spPr>
      </p:pic>
      <p:pic>
        <p:nvPicPr>
          <p:cNvPr id="8" name="Рисунок 7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521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5360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вал 2"/>
          <p:cNvSpPr/>
          <p:nvPr/>
        </p:nvSpPr>
        <p:spPr>
          <a:xfrm>
            <a:off x="5865223" y="446764"/>
            <a:ext cx="1881051" cy="875211"/>
          </a:xfrm>
          <a:prstGeom prst="ellipse">
            <a:avLst/>
          </a:prstGeom>
          <a:solidFill>
            <a:srgbClr val="33656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Местоимен</a:t>
            </a:r>
            <a:endParaRPr lang="ru-RU" dirty="0"/>
          </a:p>
        </p:txBody>
      </p:sp>
      <p:sp>
        <p:nvSpPr>
          <p:cNvPr id="5" name="Капля 4"/>
          <p:cNvSpPr/>
          <p:nvPr/>
        </p:nvSpPr>
        <p:spPr>
          <a:xfrm rot="8164615">
            <a:off x="6928273" y="100034"/>
            <a:ext cx="496389" cy="515766"/>
          </a:xfrm>
          <a:prstGeom prst="teardrop">
            <a:avLst/>
          </a:prstGeom>
          <a:solidFill>
            <a:srgbClr val="C83A1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0074" y="3952076"/>
            <a:ext cx="2212399" cy="27654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Овальная выноска 9"/>
          <p:cNvSpPr/>
          <p:nvPr/>
        </p:nvSpPr>
        <p:spPr>
          <a:xfrm flipH="1">
            <a:off x="2403564" y="3035386"/>
            <a:ext cx="4851051" cy="3064968"/>
          </a:xfrm>
          <a:prstGeom prst="wedgeEllipseCallout">
            <a:avLst>
              <a:gd name="adj1" fmla="val -50321"/>
              <a:gd name="adj2" fmla="val 30616"/>
            </a:avLst>
          </a:prstGeom>
          <a:solidFill>
            <a:srgbClr val="A6CF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Добрый день!</a:t>
            </a:r>
            <a:b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Вы попали в путешествие по стране Русскязыкия. </a:t>
            </a:r>
            <a:b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 ваш бессменный экскурсовод Кеша. </a:t>
            </a:r>
            <a:b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Сегодня, мы посетим с Вами город Местоимен и познакомимся с его достопримечательностями.</a:t>
            </a:r>
          </a:p>
        </p:txBody>
      </p:sp>
    </p:spTree>
    <p:extLst>
      <p:ext uri="{BB962C8B-B14F-4D97-AF65-F5344CB8AC3E}">
        <p14:creationId xmlns:p14="http://schemas.microsoft.com/office/powerpoint/2010/main" val="282432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ru-RU" b="1" i="1" u="sng" dirty="0" smtClean="0"/>
              <a:t>Самопроверка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 За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тобой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 наречие (за кем?)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Несколько – числительное (сколько?)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 Таков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прилагательное (каков?)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 По-моему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наречие (как?)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5. Нашим – прилагательное (каким?)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4897" y="3584121"/>
            <a:ext cx="2619103" cy="3273879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0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189044"/>
            <a:ext cx="7886700" cy="928097"/>
          </a:xfrm>
        </p:spPr>
        <p:txBody>
          <a:bodyPr/>
          <a:lstStyle/>
          <a:p>
            <a:pPr algn="ctr"/>
            <a:r>
              <a:rPr lang="ru-RU" b="1" i="1" u="sng" dirty="0" smtClean="0"/>
              <a:t>Задание 2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105749"/>
            <a:ext cx="9144000" cy="4351338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Светлана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несколько обречённо отвела взгляд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</a:p>
          <a:p>
            <a:pPr marL="457200" indent="-457200">
              <a:buAutoNum type="arabicPeriod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Зачем спрятал портфель брата?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</a:p>
          <a:p>
            <a:pPr marL="457200" indent="-457200">
              <a:buAutoNum type="arabicPeriod"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Иван с нами поедет в Крым? —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28650" y="460967"/>
            <a:ext cx="813489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1. Выпиши из предложений словосочетания с местоимениями (соблюдай порядок следования слов в предложениях).</a:t>
            </a: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2. Какие это местоимения? Какие части речи они заменяют?</a:t>
            </a: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3. Какими членами предложения являются?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98571" y="3984171"/>
            <a:ext cx="4153989" cy="2782389"/>
          </a:xfrm>
          <a:prstGeom prst="roundRect">
            <a:avLst/>
          </a:prstGeom>
          <a:solidFill>
            <a:srgbClr val="C0E3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Например: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«Васька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тогда жил в деревне».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Ответ: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словосочетание с местоимением — тогда жил.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Тогда — какое это местоимение? — местоимение-наречие.</a:t>
            </a: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Каким членом предложения является? — обстоятельством. </a:t>
            </a:r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5437"/>
            <a:ext cx="914479" cy="560881"/>
          </a:xfrm>
          <a:prstGeom prst="rect">
            <a:avLst/>
          </a:prstGeom>
        </p:spPr>
      </p:pic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9521" y="-5438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586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314143"/>
            <a:ext cx="7886700" cy="1325563"/>
          </a:xfrm>
        </p:spPr>
        <p:txBody>
          <a:bodyPr/>
          <a:lstStyle/>
          <a:p>
            <a:pPr algn="ctr"/>
            <a:r>
              <a:rPr lang="ru-RU" b="1" i="1" u="sng" dirty="0" smtClean="0"/>
              <a:t>Самопроверка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31521"/>
            <a:ext cx="9144000" cy="6270171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Светлана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несколько обречённо отвела взгляд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Словосочетание с местоимением - </a:t>
            </a: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несколько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обреченно.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Несколько – местоимение – числительное.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предложении является обстоятельством.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Зачем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спрятал портфель брата?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Словосочетание с местоимением – </a:t>
            </a: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зачем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спрятал.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Зачем – местоимение – наречие.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предложении является обстоятельством.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 Иван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 нами поедет в Крым?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—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Словосочетание с местоимением – с </a:t>
            </a: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нами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поедет.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Нами – местоимение – существительное.</a:t>
            </a:r>
          </a:p>
          <a:p>
            <a:pPr marL="457200" indent="-457200">
              <a:buAutoNum type="arabicParenR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 предложении является дополнением.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72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ru-RU" b="1" i="1" u="sng" dirty="0"/>
              <a:t>Инструкция к тесту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325562"/>
            <a:ext cx="7886700" cy="5532437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Тест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выполняется самостоятельно на отдельном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листе.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Вариант ответа только один.</a:t>
            </a:r>
          </a:p>
          <a:p>
            <a:pPr marL="457200" indent="-457200">
              <a:buAutoNum type="arabi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После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теста, вы можете проверить свои варианты ответа и оценить работу.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7342" y="5099259"/>
            <a:ext cx="35893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Желаем удачи!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521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96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568177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 smtClean="0"/>
              <a:t>Тестирование по теме </a:t>
            </a:r>
            <a:br>
              <a:rPr lang="ru-RU" b="1" i="1" u="sng" dirty="0" smtClean="0"/>
            </a:br>
            <a:r>
              <a:rPr lang="ru-RU" b="1" i="1" u="sng" dirty="0" smtClean="0"/>
              <a:t>«Соотношение местоимений с другими частями речи» 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5624"/>
            <a:ext cx="9144000" cy="5032375"/>
          </a:xfrm>
        </p:spPr>
        <p:txBody>
          <a:bodyPr>
            <a:noAutofit/>
          </a:bodyPr>
          <a:lstStyle/>
          <a:p>
            <a:pPr marL="457200" indent="-4572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Местоимения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– существительные –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указывают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признак предмета, согласуются с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существительными;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указывают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количество предметов, связываются с существительными так же, как и количественные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числительные;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указывают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предмет, лицо, явление, могут заменять в предложениях собственные и нарицательные существительные.</a:t>
            </a: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Укажите, каким членом предложения является местоимение 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предложении:</a:t>
            </a:r>
          </a:p>
          <a:p>
            <a:pPr marL="0" indent="0" algn="ctr">
              <a:buNone/>
            </a:pP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Дедушка </a:t>
            </a:r>
            <a:r>
              <a:rPr lang="ru-RU" i="1" dirty="0">
                <a:latin typeface="Arial" panose="020B0604020202020204" pitchFamily="34" charset="0"/>
                <a:cs typeface="Arial" panose="020B0604020202020204" pitchFamily="34" charset="0"/>
              </a:rPr>
              <a:t>попросил внучку налить ему </a:t>
            </a:r>
            <a:r>
              <a:rPr lang="ru-RU" i="1" dirty="0" smtClean="0">
                <a:latin typeface="Arial" panose="020B0604020202020204" pitchFamily="34" charset="0"/>
                <a:cs typeface="Arial" panose="020B0604020202020204" pitchFamily="34" charset="0"/>
              </a:rPr>
              <a:t>воды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определение;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дополнение;</a:t>
            </a:r>
          </a:p>
          <a:p>
            <a:pPr marL="457200" indent="-457200"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одлежащее.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731414" cy="688908"/>
          </a:xfrm>
          <a:prstGeom prst="rect">
            <a:avLst/>
          </a:prstGeom>
        </p:spPr>
      </p:pic>
      <p:pic>
        <p:nvPicPr>
          <p:cNvPr id="5" name="Рисунок 4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29521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60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3. Какое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утверждение является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неверным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1) 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местоимения обычно бывают подлежащими, дополнениями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определениями.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2) 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местоимения обычно бывают только главными членами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предложения.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3) Местоимения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как правило, изменяются по числам и падежам. Есть местоимения, которые, кроме того, изменяются по родам и числам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4. Местоимение –числительное – 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изменяются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 родам, числам,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падежам;</a:t>
            </a:r>
          </a:p>
          <a:p>
            <a:pPr marL="457200" indent="-457200"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 изменяется вообще;</a:t>
            </a:r>
          </a:p>
          <a:p>
            <a:pPr marL="457200" indent="-457200"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изменяются по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падежам.</a:t>
            </a:r>
          </a:p>
          <a:p>
            <a:pPr marL="457200" indent="-457200">
              <a:buAutoNum type="arabicParenR"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5. Найдите строчку, где присутствует только местоимения – наречия: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я, мой, сколько;</a:t>
            </a:r>
          </a:p>
          <a:p>
            <a:pPr marL="457200" indent="-457200"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огда, там, потому;</a:t>
            </a:r>
          </a:p>
          <a:p>
            <a:pPr marL="457200" indent="-457200">
              <a:buAutoNum type="arabicParenR"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аш, какой, куда.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521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29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3044" y="4001979"/>
            <a:ext cx="2245109" cy="280638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ru-RU" b="1" i="1" u="sng" dirty="0" smtClean="0"/>
              <a:t>Проверь себя!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979714"/>
            <a:ext cx="7886700" cy="2259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1.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3)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2.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2)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3.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2)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4.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3)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5.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0" y="0"/>
            <a:ext cx="862500" cy="58782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99957" y="3239589"/>
            <a:ext cx="4253087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300" b="1" i="1" u="sng" dirty="0">
                <a:latin typeface="+mj-lt"/>
                <a:cs typeface="Arial" panose="020B0604020202020204" pitchFamily="34" charset="0"/>
              </a:rPr>
              <a:t>Критерии </a:t>
            </a:r>
            <a:r>
              <a:rPr lang="ru-RU" sz="3300" b="1" i="1" u="sng" dirty="0" smtClean="0">
                <a:latin typeface="+mj-lt"/>
                <a:cs typeface="Arial" panose="020B0604020202020204" pitchFamily="34" charset="0"/>
              </a:rPr>
              <a:t>оценивания:</a:t>
            </a:r>
            <a:endParaRPr lang="ru-RU" sz="3300" b="1" i="1" u="sng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61559" y="4001979"/>
            <a:ext cx="4620880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 ошибок – отметка «5»;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1-ошибка – отметка «4»;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2-ошибки – отметка «3»;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более 3 ошибок – отметка «2».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4015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0915" y="3497606"/>
            <a:ext cx="2662170" cy="332852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810531"/>
          </a:xfrm>
        </p:spPr>
        <p:txBody>
          <a:bodyPr/>
          <a:lstStyle/>
          <a:p>
            <a:pPr algn="ctr"/>
            <a:r>
              <a:rPr lang="ru-RU" b="1" i="1" u="sng" dirty="0" smtClean="0"/>
              <a:t>Морфологический разбор местоимения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810531"/>
            <a:ext cx="78867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При морфологическом разборе местоимений дается полная характеристика его постоянных и непостоянных грамматических признаков, а также синтаксической роли в предложении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Так как в русском языке местоимения могут иметь грамматические признаки существительных, прилагательных и числительных, выделяют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три </a:t>
            </a:r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типа разборов для разных групп слов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85961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660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нутый угол 3"/>
          <p:cNvSpPr/>
          <p:nvPr/>
        </p:nvSpPr>
        <p:spPr>
          <a:xfrm>
            <a:off x="4990013" y="1124041"/>
            <a:ext cx="4153987" cy="5041628"/>
          </a:xfrm>
          <a:prstGeom prst="foldedCorner">
            <a:avLst/>
          </a:prstGeom>
          <a:solidFill>
            <a:srgbClr val="BCE2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Она </a:t>
            </a:r>
            <a:r>
              <a:rPr lang="ru-RU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попросила меня купить любой арбуз и несколько персиков.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Она</a:t>
            </a:r>
            <a:endParaRPr lang="ru-RU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indent="-400050" algn="ctr">
              <a:buAutoNum type="romanUcPeriod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Местоимение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начальная форма –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она;</a:t>
            </a:r>
          </a:p>
          <a:p>
            <a:pPr marL="400050" indent="-400050" algn="ctr">
              <a:buAutoNum type="romanUcPeriod"/>
            </a:pP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Морфологические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признаки:</a:t>
            </a:r>
          </a:p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Постоянные – личное местоимение, 3-го лица, единственного числа, женского рода;</a:t>
            </a:r>
          </a:p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Непостоянные – именительный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падеж.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Подлежащее.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032600"/>
          </a:xfrm>
        </p:spPr>
        <p:txBody>
          <a:bodyPr/>
          <a:lstStyle/>
          <a:p>
            <a:pPr algn="ctr"/>
            <a:r>
              <a:rPr lang="ru-RU" b="1" i="1" u="sng" dirty="0"/>
              <a:t>План морфологического разбора местоимений-существительных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32600"/>
            <a:ext cx="9144000" cy="5825400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romanU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Местоимение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Начальная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форма.</a:t>
            </a:r>
          </a:p>
          <a:p>
            <a:pPr marL="514350" indent="-514350">
              <a:buAutoNum type="romanUcPeriod"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romanU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Морфологические признаки:</a:t>
            </a:r>
          </a:p>
          <a:p>
            <a:pPr marL="457200" indent="-457200">
              <a:buAutoNum type="arabicPeriod"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Постоянные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разряд по значению;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лицо (только у личных местоимений);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число (если есть);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род (если есть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Непостоянные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падеж.</a:t>
            </a:r>
          </a:p>
          <a:p>
            <a:pPr marL="0" indent="0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Синтаксическая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роль в предложении.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5961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2828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045663"/>
          </a:xfrm>
        </p:spPr>
        <p:txBody>
          <a:bodyPr/>
          <a:lstStyle/>
          <a:p>
            <a:pPr algn="ctr"/>
            <a:r>
              <a:rPr lang="ru-RU" b="1" i="1" u="sng" dirty="0"/>
              <a:t>План морфологического разбора </a:t>
            </a:r>
            <a:r>
              <a:rPr lang="ru-RU" b="1" i="1" u="sng" dirty="0" smtClean="0"/>
              <a:t>местоимений-прилагательных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45662"/>
            <a:ext cx="9144000" cy="5812337"/>
          </a:xfrm>
        </p:spPr>
        <p:txBody>
          <a:bodyPr>
            <a:normAutofit/>
          </a:bodyPr>
          <a:lstStyle/>
          <a:p>
            <a:pPr marL="514350" indent="-514350">
              <a:buAutoNum type="romanUcPeriod"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Местоимение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Начальная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форма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Морфологические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признаки: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Постоянные: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разряд по значению;</a:t>
            </a:r>
          </a:p>
          <a:p>
            <a:pPr marL="0" indent="0">
              <a:buNone/>
            </a:pPr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. Непостоянные: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число;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род;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падеж.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III. Синтаксическая роль в предложении.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5212080" y="1424485"/>
            <a:ext cx="3931920" cy="4845688"/>
          </a:xfrm>
          <a:prstGeom prst="foldedCorner">
            <a:avLst/>
          </a:prstGeom>
          <a:solidFill>
            <a:srgbClr val="C3E4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Она попросила меня купить любой арбуз и несколько персиков</a:t>
            </a:r>
            <a:r>
              <a:rPr lang="ru-RU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Любой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Местоимение, начальная форма – любой;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Морфологические признаки:</a:t>
            </a:r>
          </a:p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Постоянные – определительное;</a:t>
            </a:r>
          </a:p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Непостоянные – единственное число, мужской род, винительный падеж.</a:t>
            </a:r>
          </a:p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III. Определение.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5961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16476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888" y="163005"/>
            <a:ext cx="6808657" cy="795801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solidFill>
                  <a:schemeClr val="accent5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Достопримечательности города Местоимен</a:t>
            </a:r>
            <a:endParaRPr lang="ru-RU" sz="4000" b="1" spc="50" dirty="0">
              <a:ln w="11430"/>
              <a:solidFill>
                <a:schemeClr val="accent5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29691" y="1214846"/>
            <a:ext cx="280852" cy="564315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2707227" y="2233749"/>
            <a:ext cx="2019664" cy="953587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Личные местоимения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 rot="21059794">
            <a:off x="2670345" y="3300353"/>
            <a:ext cx="2252979" cy="939198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Неопределенные местоимения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Стрелка влево 8"/>
          <p:cNvSpPr/>
          <p:nvPr/>
        </p:nvSpPr>
        <p:spPr>
          <a:xfrm rot="505620">
            <a:off x="197712" y="2802576"/>
            <a:ext cx="2265316" cy="879056"/>
          </a:xfrm>
          <a:prstGeom prst="lef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Возвратное местоимение себя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Стрелка влево 9">
            <a:hlinkClick r:id="rId2" action="ppaction://hlinksldjump"/>
          </p:cNvPr>
          <p:cNvSpPr/>
          <p:nvPr/>
        </p:nvSpPr>
        <p:spPr>
          <a:xfrm rot="21090713">
            <a:off x="188288" y="3735391"/>
            <a:ext cx="2284163" cy="858197"/>
          </a:xfrm>
          <a:prstGeom prst="lef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Местоимения и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другие части речи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710849">
            <a:off x="2630732" y="4280256"/>
            <a:ext cx="2635882" cy="1532210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Вопросительные и относительные местоимения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Стрелка вправо 11">
            <a:hlinkClick r:id="rId3" action="ppaction://hlinksldjump"/>
          </p:cNvPr>
          <p:cNvSpPr/>
          <p:nvPr/>
        </p:nvSpPr>
        <p:spPr>
          <a:xfrm flipH="1">
            <a:off x="209006" y="1802674"/>
            <a:ext cx="2220685" cy="1012373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Местоимение как часть речи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Стрелка влево 12">
            <a:hlinkClick r:id="rId4" action="ppaction://hlinksldjump"/>
          </p:cNvPr>
          <p:cNvSpPr/>
          <p:nvPr/>
        </p:nvSpPr>
        <p:spPr>
          <a:xfrm>
            <a:off x="-38030" y="4715507"/>
            <a:ext cx="2478373" cy="1088350"/>
          </a:xfrm>
          <a:prstGeom prst="lef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Морфологический разбор местоимения</a:t>
            </a:r>
            <a:endParaRPr lang="ru-RU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73362" y="2839056"/>
            <a:ext cx="3214370" cy="4018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189354"/>
          </a:xfrm>
        </p:spPr>
        <p:txBody>
          <a:bodyPr>
            <a:normAutofit/>
          </a:bodyPr>
          <a:lstStyle/>
          <a:p>
            <a:pPr algn="ctr"/>
            <a:r>
              <a:rPr lang="ru-RU" b="1" i="1" u="sng" dirty="0"/>
              <a:t>План морфологического разбора </a:t>
            </a:r>
            <a:r>
              <a:rPr lang="ru-RU" b="1" i="1" u="sng" dirty="0" smtClean="0"/>
              <a:t>местоимений-числительных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42239"/>
            <a:ext cx="9144000" cy="56686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I. Местоимение. Начальная форма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II. Морфологические признаки: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1. Постоянные: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разряд по значению;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2. Непостоянные: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падеж.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III. Синтаксическая роль в предложении.</a:t>
            </a:r>
          </a:p>
        </p:txBody>
      </p:sp>
      <p:sp>
        <p:nvSpPr>
          <p:cNvPr id="4" name="Загнутый угол 3"/>
          <p:cNvSpPr/>
          <p:nvPr/>
        </p:nvSpPr>
        <p:spPr>
          <a:xfrm>
            <a:off x="5603966" y="1189354"/>
            <a:ext cx="3540034" cy="4271554"/>
          </a:xfrm>
          <a:prstGeom prst="foldedCorner">
            <a:avLst/>
          </a:prstGeom>
          <a:solidFill>
            <a:srgbClr val="BCE2F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Она попросила меня купить любой арбуз и несколько персиков.</a:t>
            </a:r>
          </a:p>
          <a:p>
            <a:pPr algn="ctr"/>
            <a:r>
              <a:rPr lang="ru-RU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Несколько</a:t>
            </a:r>
            <a:endParaRPr lang="ru-RU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Местоимение, начальная форма – несколько.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Морфологические признаки:</a:t>
            </a:r>
          </a:p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Постоянные – неопределенное;</a:t>
            </a:r>
          </a:p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Непостоянные – винительный падеж.</a:t>
            </a:r>
          </a:p>
          <a:p>
            <a:pPr algn="ctr"/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III. Дополнение.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5961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2205" y="2608602"/>
            <a:ext cx="3399518" cy="42493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Выноска-облако 5">
            <a:hlinkClick r:id="rId3" action="ppaction://hlinksldjump"/>
          </p:cNvPr>
          <p:cNvSpPr/>
          <p:nvPr/>
        </p:nvSpPr>
        <p:spPr>
          <a:xfrm>
            <a:off x="744583" y="705394"/>
            <a:ext cx="2690948" cy="1946365"/>
          </a:xfrm>
          <a:prstGeom prst="cloudCallout">
            <a:avLst>
              <a:gd name="adj1" fmla="val 66477"/>
              <a:gd name="adj2" fmla="val 678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1</a:t>
            </a:r>
            <a:endParaRPr lang="ru-RU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Выноска-облако 6">
            <a:hlinkClick r:id="rId4" action="ppaction://hlinksldjump"/>
          </p:cNvPr>
          <p:cNvSpPr/>
          <p:nvPr/>
        </p:nvSpPr>
        <p:spPr>
          <a:xfrm>
            <a:off x="323213" y="2991394"/>
            <a:ext cx="2628992" cy="1998617"/>
          </a:xfrm>
          <a:prstGeom prst="cloudCallout">
            <a:avLst>
              <a:gd name="adj1" fmla="val 72083"/>
              <a:gd name="adj2" fmla="val -178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Теория</a:t>
            </a:r>
            <a:endParaRPr lang="ru-RU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Выноска-облако 7"/>
          <p:cNvSpPr/>
          <p:nvPr/>
        </p:nvSpPr>
        <p:spPr>
          <a:xfrm>
            <a:off x="6064523" y="1175657"/>
            <a:ext cx="2495006" cy="1815737"/>
          </a:xfrm>
          <a:prstGeom prst="cloudCallout">
            <a:avLst>
              <a:gd name="adj1" fmla="val -64288"/>
              <a:gd name="adj2" fmla="val 603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Тест</a:t>
            </a:r>
            <a:endParaRPr lang="ru-RU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74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418646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1</a:t>
            </a:r>
            <a:endParaRPr lang="ru-RU" sz="3200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444620"/>
            <a:ext cx="7886701" cy="485938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Представьте себе радость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какого-нибудь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ботаника,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который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неожиданно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попадает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на необитаемый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остров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, где до этих пор не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ступала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ничья человеческая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нога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и где он может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обогатить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свою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коллекцию </a:t>
            </a:r>
            <a:r>
              <a:rPr lang="ru-RU" sz="2400" i="1" dirty="0">
                <a:latin typeface="Arial" panose="020B0604020202020204" pitchFamily="34" charset="0"/>
                <a:cs typeface="Arial" panose="020B0604020202020204" pitchFamily="34" charset="0"/>
              </a:rPr>
              <a:t>всякими </a:t>
            </a:r>
            <a:r>
              <a:rPr lang="ru-RU" sz="2400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диковинными представителями флоры. 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Н.С. Валгина).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854926" y="428957"/>
            <a:ext cx="54341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Прочитайте предложение. Выпишите все местоимения и сделайте морфологический разбор каждого из них письменно.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52009" y="3207617"/>
            <a:ext cx="4491991" cy="3634088"/>
          </a:xfrm>
          <a:prstGeom prst="roundRect">
            <a:avLst/>
          </a:prstGeom>
          <a:solidFill>
            <a:srgbClr val="A3D1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Например: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представьте) </a:t>
            </a:r>
            <a:r>
              <a:rPr lang="ru-RU" sz="16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себе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Местоимение, указывает на предмет, признак, количество, не называя их; отвечает на вопрос кому?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Н. ф. – себя. Морфологические признаки: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Постоянные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морфологические признаки: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1) местоимение-существительное;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возвратное;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Непостоянные </a:t>
            </a:r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морфологические признаки: употреблено в форме дательного падежа.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предложении – дополнение.</a:t>
            </a:r>
          </a:p>
        </p:txBody>
      </p: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59611" cy="585267"/>
          </a:xfrm>
          <a:prstGeom prst="rect">
            <a:avLst/>
          </a:prstGeom>
        </p:spPr>
      </p:pic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268876" y="0"/>
            <a:ext cx="85961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575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561703"/>
          </a:xfrm>
        </p:spPr>
        <p:txBody>
          <a:bodyPr/>
          <a:lstStyle/>
          <a:p>
            <a:pPr algn="ctr"/>
            <a:r>
              <a:rPr lang="ru-RU" b="1" i="1" u="sng" dirty="0" smtClean="0"/>
              <a:t>Самопроверка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61703"/>
            <a:ext cx="9144000" cy="6296297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Представьте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себе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радость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какого-нибудь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ботаника,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который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неожиданно попадает на необитаемый остров,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где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до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этих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пор не ступала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ничья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человеческая нога и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где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он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может обогатить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свою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коллекцию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всякими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диковинными представителями флоры. </a:t>
            </a:r>
          </a:p>
          <a:p>
            <a:pPr marL="0" indent="0" algn="r">
              <a:buNone/>
            </a:pPr>
            <a:r>
              <a:rPr lang="ru-RU" sz="1600" i="1" dirty="0">
                <a:latin typeface="Arial" panose="020B0604020202020204" pitchFamily="34" charset="0"/>
                <a:cs typeface="Arial" panose="020B0604020202020204" pitchFamily="34" charset="0"/>
              </a:rPr>
              <a:t>(Н.С. Валгина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>
              <a:buNone/>
            </a:pP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какого-нибудь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(ботаника)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Местоимение, указывает на предмет, признак, количество, не называя их; отвечает на вопрос какого?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Н. ф. – какой-нибудь.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А) Постоянные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1) местоимение-прилагательное;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2) неопределённое;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Б) Непостоянные морфологические признаки: употреблено в форме единственного числа, мужского рода, родительного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падежа.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В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– согласованное определение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5961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629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600891"/>
          </a:xfrm>
        </p:spPr>
        <p:txBody>
          <a:bodyPr/>
          <a:lstStyle/>
          <a:p>
            <a:pPr algn="ctr"/>
            <a:r>
              <a:rPr lang="ru-RU" b="1" i="1" u="sng" dirty="0" smtClean="0"/>
              <a:t>Самопроверка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0890"/>
            <a:ext cx="9144000" cy="625710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который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Местоимение, указывает на предмет, признак, количество, не называя их; отвечает на вопросы который? какой? кто?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Н. ф. – который.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А) Постоянные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1) местоимение-прилагательное;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2) относительное;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Б) Непостоянные морфологические признаки: употреблено в форме единственного числа, мужского рода, именительного падежа.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В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– подлежащее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где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Местоимение, указывает на предмет, признак, количество, не называя их; отвечает на вопрос где?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Н. ф. – где.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А) Постоянные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1) местоимение-наречие;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2) относительное;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Б) Неизменяемая форма.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В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– обстоятельство места.</a:t>
            </a:r>
            <a:endParaRPr lang="ru-RU" sz="1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624"/>
            <a:ext cx="85961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106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575400"/>
          </a:xfrm>
        </p:spPr>
        <p:txBody>
          <a:bodyPr/>
          <a:lstStyle/>
          <a:p>
            <a:pPr algn="ctr"/>
            <a:r>
              <a:rPr lang="ru-RU" b="1" i="1" u="sng" dirty="0" smtClean="0"/>
              <a:t>Самопроверка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575400"/>
            <a:ext cx="9144000" cy="62826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(до) </a:t>
            </a: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этих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(пор)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Местоимение, указывает на предмет, признак, количество, не называя их; отвечает на вопрос каких?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Н. ф. – этот.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А) Постоянные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1) местоимение-прилагательное;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2) указательное;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Б) Непостоянные морфологические признаки: употреблено в форме множественного числа, родительного падежа.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В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– часть обстоятельства времени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ничья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(нога)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Местоимение, указывает на предмет, признак, количество, не называя их; отвечает на вопрос чья?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Н. ф. – ничей.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А) Постоянные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1) местоимение-прилагательное;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2) отрицательное;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Б) Непостоянные морфологические признаки: употреблено в форме единственного числа, женского рода, именительного падежа.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В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– согласованное определение.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9867"/>
            <a:ext cx="85961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9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666840"/>
          </a:xfrm>
        </p:spPr>
        <p:txBody>
          <a:bodyPr/>
          <a:lstStyle/>
          <a:p>
            <a:pPr algn="ctr"/>
            <a:r>
              <a:rPr lang="ru-RU" b="1" i="1" u="sng" dirty="0" smtClean="0"/>
              <a:t>Самопроверка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66840"/>
            <a:ext cx="9144000" cy="61911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он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Местоимение, указывает на предмет, признак, количество, не называя их; отвечает на вопрос кто?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Н. ф. – он.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А) Постоянные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1) местоимение-существительное;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2) личное;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3) 3-е лицо;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Б) Непостоянные морфологические признаки: употреблено в форме единственного числа, мужского рода, именительного падежа.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В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– подлежащее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свою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(коллекцию)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Местоимение, указывает на предмет, признак, количество, не называя их; отвечает на вопрос чья?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Н. ф. – свой.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А) Постоянные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1) местоимение-прилагательное;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2) притяжательное;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Б) Непостоянные морфологические признаки: употреблено в форме единственного числа, женского рода, винительного падежа.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В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– согласованное определение.</a:t>
            </a: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5961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088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640714"/>
          </a:xfrm>
        </p:spPr>
        <p:txBody>
          <a:bodyPr/>
          <a:lstStyle/>
          <a:p>
            <a:pPr algn="ctr"/>
            <a:r>
              <a:rPr lang="ru-RU" b="1" i="1" u="sng" dirty="0" smtClean="0"/>
              <a:t>Самопроверка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40714"/>
            <a:ext cx="9144000" cy="62172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b="1" i="1" dirty="0">
                <a:latin typeface="Arial" panose="020B0604020202020204" pitchFamily="34" charset="0"/>
                <a:cs typeface="Arial" panose="020B0604020202020204" pitchFamily="34" charset="0"/>
              </a:rPr>
              <a:t>всякими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(представителями)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Местоимение, указывает на предмет, признак, количество, не называя их; отвечает на вопрос какими?</a:t>
            </a:r>
          </a:p>
          <a:p>
            <a:pPr marL="400050" indent="-400050">
              <a:buFont typeface="+mj-lt"/>
              <a:buAutoNum type="romanUcPeriod"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Н. ф. – всякий.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А) Постоянные морфологические признаки: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1) местоимение-прилагательное;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2) определительное;</a:t>
            </a:r>
          </a:p>
          <a:p>
            <a:pPr marL="0" indent="0"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Б) Непостоянные морфологические признаки: употреблено в форме множественного числа, творительного падежа.</a:t>
            </a:r>
          </a:p>
          <a:p>
            <a:pPr marL="0" indent="0">
              <a:buNone/>
            </a:pPr>
            <a:r>
              <a:rPr lang="en-US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В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– согласованное определение.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1794" y="3711118"/>
            <a:ext cx="2625636" cy="2917738"/>
          </a:xfrm>
          <a:prstGeom prst="rect">
            <a:avLst/>
          </a:prstGeom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859611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96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4223"/>
          </a:xfrm>
        </p:spPr>
        <p:txBody>
          <a:bodyPr/>
          <a:lstStyle/>
          <a:p>
            <a:pPr algn="ctr"/>
            <a:r>
              <a:rPr lang="ru-RU" b="1" i="1" u="sng" dirty="0" smtClean="0"/>
              <a:t>Инструкция к тесту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 Тест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выполняется самостоятельно на отдельном листе.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2. Вариантов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ответа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может быть как один, так и несколько.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3. 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также, обратите внимание, что есть вопросы, в которых ответ нужно написать самостоятельно.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4. После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теста, вы можете проверить свои варианты ответа и оценить работу.</a:t>
            </a: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5075482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Желаем удачи!</a:t>
            </a:r>
            <a:endParaRPr lang="ru-RU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859611" cy="585267"/>
          </a:xfrm>
          <a:prstGeom prst="rect">
            <a:avLst/>
          </a:prstGeom>
        </p:spPr>
      </p:pic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255725" y="-1"/>
            <a:ext cx="888274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65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325563"/>
          </a:xfrm>
        </p:spPr>
        <p:txBody>
          <a:bodyPr/>
          <a:lstStyle/>
          <a:p>
            <a:pPr algn="ctr"/>
            <a:r>
              <a:rPr lang="ru-RU" b="1" i="1" u="sng" dirty="0" smtClean="0"/>
              <a:t>Тест по теме </a:t>
            </a:r>
            <a:br>
              <a:rPr lang="ru-RU" b="1" i="1" u="sng" dirty="0" smtClean="0"/>
            </a:br>
            <a:r>
              <a:rPr lang="ru-RU" b="1" i="1" u="sng" dirty="0" smtClean="0"/>
              <a:t>«Морфологический разбор местоимения»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325562"/>
            <a:ext cx="9144000" cy="5532437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Укажите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истинность или ложность вариантов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ответа (т.е. напротив истинного утверждения напишите – истина, а напротив ложного – ложь).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1) есть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восемь разрядов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местоимений;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2) разряд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− постоянный признак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местоимения;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3) мы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указываем разряд местоимений при морфологическом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разборе;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4) 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конце разбора мы указываем непостоянные признаки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местоимений.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Какой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разряд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местоимения "какой" мы укажем при морфологическом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разборе?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личное;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указательное;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вопросительное;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определительное;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притяжательное.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907" y="0"/>
            <a:ext cx="890093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59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6991" y="3699239"/>
            <a:ext cx="2527009" cy="3158761"/>
          </a:xfrm>
          <a:prstGeom prst="rect">
            <a:avLst/>
          </a:prstGeom>
        </p:spPr>
      </p:pic>
      <p:sp>
        <p:nvSpPr>
          <p:cNvPr id="19" name="Овальная выноска 18"/>
          <p:cNvSpPr/>
          <p:nvPr/>
        </p:nvSpPr>
        <p:spPr>
          <a:xfrm>
            <a:off x="0" y="0"/>
            <a:ext cx="7393578" cy="6387737"/>
          </a:xfrm>
          <a:prstGeom prst="wedgeEllipseCallout">
            <a:avLst>
              <a:gd name="adj1" fmla="val 48633"/>
              <a:gd name="adj2" fmla="val 28249"/>
            </a:avLst>
          </a:prstGeom>
          <a:solidFill>
            <a:srgbClr val="FAE9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Местоимение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это самостоятельная часть речи, которая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указывает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предметы, признаки, количество, но не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называет 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их. 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Отвечает на </a:t>
            </a:r>
            <a:r>
              <a:rPr lang="ru-RU" sz="24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вопросы: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 Что? Какой? Сколько? Чей? и другие. 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Начальная форма местоимений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форма единственного числа, именительного падежа.</a:t>
            </a:r>
            <a:b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Примеры местоимений в словосочетаниях:</a:t>
            </a:r>
            <a:r>
              <a:rPr lang="ru-RU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</a:t>
            </a:r>
            <a:r>
              <a:rPr lang="ru-RU" sz="2400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ответил, вы знаете, несколько яблок, каждый школьник, этот дом.</a:t>
            </a:r>
          </a:p>
        </p:txBody>
      </p:sp>
      <p:pic>
        <p:nvPicPr>
          <p:cNvPr id="21" name="Рисунок 20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988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907" y="0"/>
            <a:ext cx="890093" cy="58526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3. Посмотрите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предложение. Какие признаки выделенного местоимения мы укажем при морфологическом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разборе?</a:t>
            </a:r>
          </a:p>
          <a:p>
            <a:pPr marL="0" indent="0" algn="ctr">
              <a:buNone/>
            </a:pP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Очень жаль, что некому помочь мне сделать задачу.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1) личное;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о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трицательное;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еопределённое;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творительный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падеж;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дательный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падеж;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начальная форма −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некого;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Выберите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предложение с местоимением, которое подходит под такие признаки.</a:t>
            </a: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Определительное.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Стоит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форме множественного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числа.</a:t>
            </a:r>
          </a:p>
          <a:p>
            <a:pPr marL="457200" indent="-457200">
              <a:buAutoNum type="arabicPeriod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является подлежащим.</a:t>
            </a:r>
          </a:p>
          <a:p>
            <a:pPr marL="0" indent="0">
              <a:buNone/>
            </a:pP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Выберите </a:t>
            </a:r>
            <a:r>
              <a:rPr lang="ru-RU" b="1" i="1" dirty="0">
                <a:latin typeface="Arial" panose="020B0604020202020204" pitchFamily="34" charset="0"/>
                <a:cs typeface="Arial" panose="020B0604020202020204" pitchFamily="34" charset="0"/>
              </a:rPr>
              <a:t>один из 4 вариантов </a:t>
            </a:r>
            <a:r>
              <a:rPr lang="ru-RU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ответа: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Учитель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постарался опросить каждого ученика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Какие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цветы тебе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нравятся?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Все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встали и дружно побежали на улицу, но не увидели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никого.</a:t>
            </a:r>
          </a:p>
          <a:p>
            <a:pPr marL="457200" indent="-457200">
              <a:buAutoNum type="arabicParenR"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Он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не обращал внимания на других людей.</a:t>
            </a:r>
          </a:p>
        </p:txBody>
      </p:sp>
    </p:spTree>
    <p:extLst>
      <p:ext uri="{BB962C8B-B14F-4D97-AF65-F5344CB8AC3E}">
        <p14:creationId xmlns:p14="http://schemas.microsoft.com/office/powerpoint/2010/main" val="396361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5. </a:t>
            </a:r>
            <a:r>
              <a:rPr lang="ru-RU" sz="2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Непостоянные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признаки местоимения – существительного: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падеж;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род;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число;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лицо.</a:t>
            </a:r>
          </a:p>
          <a:p>
            <a:pPr marL="0" indent="0"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Запишите местоимение, которое подходит под такие признаки:</a:t>
            </a:r>
          </a:p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возвратное;</a:t>
            </a:r>
          </a:p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стоит в форме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Тв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п.</a:t>
            </a:r>
          </a:p>
          <a:p>
            <a:pPr marL="0" indent="0"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Запишите ответ на листочке.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7. Посмотрите на предложение. Какие признаки выделенного местоимения мы не укажем при морфологическом разборе?</a:t>
            </a: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2000" b="1" i="1" dirty="0">
                <a:latin typeface="Arial" panose="020B0604020202020204" pitchFamily="34" charset="0"/>
                <a:cs typeface="Arial" panose="020B0604020202020204" pitchFamily="34" charset="0"/>
              </a:rPr>
              <a:t>Каждые выходные мы все вместе идём в театр.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множественное число;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вопросительное;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определительное;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именительный падеж;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винительный падеж;</a:t>
            </a:r>
          </a:p>
          <a:p>
            <a:pPr marL="457200" indent="-457200">
              <a:buAutoNum type="arabicParenR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предложении является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определением;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907" y="0"/>
            <a:ext cx="890093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675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8. Запишите форму притяжательного местоимения для третьего лица множественного числа.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Запишите ответ на листочке.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9. Какие разряды местоимений мы знаем?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возвратное;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притяжательные;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сравнительные;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неопределённые;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относительные;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качественные;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Выберите неопределённое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местоимение.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1) что;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н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екого;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что-то;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такой;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907" y="131909"/>
            <a:ext cx="890093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312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549274"/>
          </a:xfrm>
        </p:spPr>
        <p:txBody>
          <a:bodyPr/>
          <a:lstStyle/>
          <a:p>
            <a:pPr algn="ctr"/>
            <a:r>
              <a:rPr lang="ru-RU" b="1" i="1" u="sng" dirty="0" smtClean="0"/>
              <a:t>Проверь себя!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49274"/>
            <a:ext cx="7886700" cy="56276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1.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Ложь, истина, истина, ложь;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2" action="ppaction://hlinksldjump"/>
              </a:rPr>
              <a:t>2.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3)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3.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2,5,6;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3" action="ppaction://hlinksldjump"/>
              </a:rPr>
              <a:t>4.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3)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5.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1)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6.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собой;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4" action="ppaction://hlinksldjump"/>
              </a:rPr>
              <a:t>7.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2,5;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8.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их;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5" action="ppaction://hlinksldjump"/>
              </a:rPr>
              <a:t>9.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1,2,4,5;</a:t>
            </a:r>
          </a:p>
          <a:p>
            <a:pPr marL="0" indent="0"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  <a:hlinkClick r:id="rId6" action="ppaction://hlinksldjump"/>
              </a:rPr>
              <a:t>10.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3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4145340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b="1" i="1" u="sng" dirty="0" smtClean="0">
                <a:latin typeface="+mj-lt"/>
              </a:rPr>
              <a:t>Критерии оценивания:</a:t>
            </a:r>
            <a:endParaRPr lang="ru-RU" sz="3200" b="1" i="1" u="sng" dirty="0"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74965" y="4976634"/>
            <a:ext cx="479406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0 ошибок – отметка «5»;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1-2 ошибки – отметка «4»;</a:t>
            </a:r>
          </a:p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3-4 ошибки – отметка «3»;</a:t>
            </a:r>
          </a:p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олее 5 ошибок – отметка «2».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0" y="0"/>
            <a:ext cx="900427" cy="5852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20716502">
            <a:off x="6172199" y="1765451"/>
            <a:ext cx="2558687" cy="2558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85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-301079"/>
            <a:ext cx="7886700" cy="1032600"/>
          </a:xfrm>
        </p:spPr>
        <p:txBody>
          <a:bodyPr/>
          <a:lstStyle/>
          <a:p>
            <a:pPr algn="ctr"/>
            <a:r>
              <a:rPr lang="ru-RU" b="1" i="1" u="sng" dirty="0" smtClean="0"/>
              <a:t>Разряды местоимений по значению</a:t>
            </a:r>
            <a:endParaRPr lang="ru-RU" b="1" i="1" u="sng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2055293"/>
              </p:ext>
            </p:extLst>
          </p:nvPr>
        </p:nvGraphicFramePr>
        <p:xfrm>
          <a:off x="0" y="401770"/>
          <a:ext cx="9144000" cy="645623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3894205562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3993701533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732772402"/>
                    </a:ext>
                  </a:extLst>
                </a:gridCol>
              </a:tblGrid>
              <a:tr h="378822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Разряды по значению</a:t>
                      </a:r>
                      <a:endParaRPr lang="ru-RU" sz="1600" b="1" i="1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Описание</a:t>
                      </a:r>
                      <a:endParaRPr lang="ru-RU" sz="1600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Примеры</a:t>
                      </a:r>
                      <a:endParaRPr lang="ru-RU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832005"/>
                  </a:ext>
                </a:extLst>
              </a:tr>
              <a:tr h="59441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Личные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указывают на предмет, лицо, явление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я, ты, он, она, оно, мы, вы, они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0081240"/>
                  </a:ext>
                </a:extLst>
              </a:tr>
              <a:tr h="560614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Притяжательные</a:t>
                      </a:r>
                      <a:endParaRPr lang="ru-RU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указывают на принадлежность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мой, твой, его, ее, наш, ваш, их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459264"/>
                  </a:ext>
                </a:extLst>
              </a:tr>
              <a:tr h="59441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Возвратные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указывают на обращенность действия на себя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себя, себе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257588"/>
                  </a:ext>
                </a:extLst>
              </a:tr>
              <a:tr h="575804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Вопросительные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выражают вопрос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кто? что? чей? какой? сколько? который?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6956898"/>
                  </a:ext>
                </a:extLst>
              </a:tr>
              <a:tr h="59441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Относительные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используются для связи частей сложноподчиненного предложения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кто, что, чей, какой, сколько, который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1320724"/>
                  </a:ext>
                </a:extLst>
              </a:tr>
              <a:tr h="778805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Неопределенные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указывают на неизвестные предметы, явления, лица, признаки, число чего-либо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некто, несколько, кое-что, кто-либо, чей-нибудь и др.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3092475"/>
                  </a:ext>
                </a:extLst>
              </a:tr>
              <a:tr h="55270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Отрицательные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указывают на отсутствие, отрицание предмета, лица, признака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ничто, ничей, никакой и др.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7223793"/>
                  </a:ext>
                </a:extLst>
              </a:tr>
              <a:tr h="778805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Указательные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указывают на определенный предмет, признак или количество из нескольких вариантов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этот, та, тот, столько и др.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1201550"/>
                  </a:ext>
                </a:extLst>
              </a:tr>
              <a:tr h="552700">
                <a:tc>
                  <a:txBody>
                    <a:bodyPr/>
                    <a:lstStyle/>
                    <a:p>
                      <a:r>
                        <a:rPr lang="ru-RU" sz="1600" b="1" i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Определительные</a:t>
                      </a:r>
                      <a:endParaRPr lang="ru-RU" sz="1600" b="1" i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указывают на обобщенный признак	</a:t>
                      </a:r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любой, каждый, всякий, иной и др.</a:t>
                      </a:r>
                    </a:p>
                    <a:p>
                      <a:endParaRPr lang="ru-RU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524939"/>
                  </a:ext>
                </a:extLst>
              </a:tr>
            </a:tbl>
          </a:graphicData>
        </a:graphic>
      </p:graphicFrame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6522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668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4523" y="-112152"/>
            <a:ext cx="7886700" cy="1325563"/>
          </a:xfrm>
        </p:spPr>
        <p:txBody>
          <a:bodyPr/>
          <a:lstStyle/>
          <a:p>
            <a:pPr algn="ctr"/>
            <a:r>
              <a:rPr lang="ru-RU" b="1" i="1" dirty="0"/>
              <a:t>Постоянные грамматические признаки: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4523" y="867774"/>
            <a:ext cx="7886700" cy="4351338"/>
          </a:xfrm>
        </p:spPr>
        <p:txBody>
          <a:bodyPr>
            <a:normAutofit/>
          </a:bodyPr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Разряд по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значению;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Лицо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(только у личных).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4523" y="1717880"/>
            <a:ext cx="79432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latin typeface="+mj-lt"/>
              </a:rPr>
              <a:t>Непостоянные </a:t>
            </a:r>
            <a:r>
              <a:rPr lang="ru-RU" sz="3600" b="1" i="1" dirty="0" smtClean="0">
                <a:latin typeface="+mj-lt"/>
              </a:rPr>
              <a:t>грамматические</a:t>
            </a:r>
            <a:r>
              <a:rPr lang="ru-RU" sz="3200" b="1" i="1" dirty="0" smtClean="0">
                <a:latin typeface="+mj-lt"/>
              </a:rPr>
              <a:t> </a:t>
            </a:r>
            <a:r>
              <a:rPr lang="ru-RU" sz="3200" b="1" i="1" dirty="0">
                <a:latin typeface="+mj-lt"/>
              </a:rPr>
              <a:t>признаки: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71873" y="2406666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Падеж;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Род;</a:t>
            </a:r>
          </a:p>
          <a:p>
            <a:pPr marL="457200" indent="-457200" algn="ctr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Число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28648" y="4194243"/>
            <a:ext cx="791495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 предложениях местоимения могут выступать в роли любого члена предложения. Но, как правило, </a:t>
            </a:r>
            <a:r>
              <a:rPr lang="ru-RU" sz="2800" b="1" i="1" dirty="0">
                <a:latin typeface="Arial" panose="020B0604020202020204" pitchFamily="34" charset="0"/>
                <a:cs typeface="Arial" panose="020B0604020202020204" pitchFamily="34" charset="0"/>
              </a:rPr>
              <a:t>они употребляются в качестве подлежащего, дополнения или определения.</a:t>
            </a:r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74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5843" t="2735" r="14342"/>
          <a:stretch/>
        </p:blipFill>
        <p:spPr>
          <a:xfrm>
            <a:off x="3317966" y="2782388"/>
            <a:ext cx="2339703" cy="40756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Выноска-облако 4">
            <a:hlinkClick r:id="rId3" action="ppaction://hlinksldjump"/>
          </p:cNvPr>
          <p:cNvSpPr/>
          <p:nvPr/>
        </p:nvSpPr>
        <p:spPr>
          <a:xfrm>
            <a:off x="5657669" y="561703"/>
            <a:ext cx="2859314" cy="2220685"/>
          </a:xfrm>
          <a:prstGeom prst="cloudCallout">
            <a:avLst>
              <a:gd name="adj1" fmla="val -54630"/>
              <a:gd name="adj2" fmla="val 569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2</a:t>
            </a:r>
            <a:endParaRPr lang="ru-RU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Выноска-облако 5">
            <a:hlinkClick r:id="rId4" action="ppaction://hlinksldjump"/>
          </p:cNvPr>
          <p:cNvSpPr/>
          <p:nvPr/>
        </p:nvSpPr>
        <p:spPr>
          <a:xfrm>
            <a:off x="261257" y="574765"/>
            <a:ext cx="3056709" cy="2272937"/>
          </a:xfrm>
          <a:prstGeom prst="cloudCallout">
            <a:avLst>
              <a:gd name="adj1" fmla="val 58227"/>
              <a:gd name="adj2" fmla="val 544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Задание 1</a:t>
            </a:r>
            <a:endParaRPr lang="ru-RU" sz="2400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Выноска-облако 6">
            <a:hlinkClick r:id="rId5" action="ppaction://hlinksldjump"/>
          </p:cNvPr>
          <p:cNvSpPr/>
          <p:nvPr/>
        </p:nvSpPr>
        <p:spPr>
          <a:xfrm>
            <a:off x="5898606" y="3331029"/>
            <a:ext cx="2377440" cy="1658983"/>
          </a:xfrm>
          <a:prstGeom prst="cloudCallout">
            <a:avLst>
              <a:gd name="adj1" fmla="val -65888"/>
              <a:gd name="adj2" fmla="val -4616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Теория</a:t>
            </a:r>
            <a:endParaRPr lang="ru-RU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Выноска-облако 7">
            <a:hlinkClick r:id="rId6" action="ppaction://hlinksldjump"/>
          </p:cNvPr>
          <p:cNvSpPr/>
          <p:nvPr/>
        </p:nvSpPr>
        <p:spPr>
          <a:xfrm>
            <a:off x="352698" y="3252651"/>
            <a:ext cx="2364377" cy="1815737"/>
          </a:xfrm>
          <a:prstGeom prst="cloudCallout">
            <a:avLst>
              <a:gd name="adj1" fmla="val 85797"/>
              <a:gd name="adj2" fmla="val -872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Тест</a:t>
            </a:r>
            <a:endParaRPr lang="ru-RU" b="1" i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Рисунок 8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907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089" y="-130629"/>
            <a:ext cx="7886700" cy="770709"/>
          </a:xfrm>
        </p:spPr>
        <p:txBody>
          <a:bodyPr/>
          <a:lstStyle/>
          <a:p>
            <a:pPr algn="ctr"/>
            <a:r>
              <a:rPr lang="ru-RU" b="1" i="1" dirty="0" smtClean="0"/>
              <a:t>Задание 1</a:t>
            </a:r>
            <a:endParaRPr lang="ru-RU" b="1" i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249887" y="4598298"/>
            <a:ext cx="1894114" cy="2259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-2" y="1410355"/>
            <a:ext cx="91440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Есть небольшие поучительные истории, которые любому из </a:t>
            </a:r>
          </a:p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нас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хорошо знакомы. Иван Андреевич Крылов - кто же его не знает? Его басни – часть нашего детства, хотя и писал он их исключительно для взрослого читателя. Вы наверняка помните наизусть некоторые из них. В баснях часто говорится о животных, но все понимают: каждая басня – рассказ о неких людях и их пороках. Высмеивая чьи-то недостатки, басни помогают нам узнавать себя - это очевидно для всех, и здесь нечего возразить.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Никто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 отрицает: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герои Крылова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живут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среди нас.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0627" y="551452"/>
            <a:ext cx="8882743" cy="858903"/>
          </a:xfrm>
          <a:prstGeom prst="roundRect">
            <a:avLst/>
          </a:prstGeom>
          <a:solidFill>
            <a:srgbClr val="BBE1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Прочитайте текст. Выпишите из текста местоимения, укажите их разряд, </a:t>
            </a:r>
            <a:r>
              <a:rPr lang="ru-RU" sz="20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падеж; лицо, род и число (если есть).</a:t>
            </a:r>
            <a:endParaRPr lang="ru-RU" sz="2000" b="1" i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81494" y="5096428"/>
            <a:ext cx="4781007" cy="1423852"/>
          </a:xfrm>
          <a:prstGeom prst="roundRect">
            <a:avLst/>
          </a:prstGeom>
          <a:solidFill>
            <a:srgbClr val="BBE1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Например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b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sz="2000" b="1" i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2000" b="1" i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ас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личное местоимение, 1 лицо, Родительный падеж, множественное число.</a:t>
            </a:r>
            <a:endParaRPr lang="ru-RU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Рисунок 7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0" y="-14023"/>
            <a:ext cx="912769" cy="565475"/>
          </a:xfrm>
          <a:prstGeom prst="rect">
            <a:avLst/>
          </a:prstGeom>
        </p:spPr>
      </p:pic>
      <p:sp>
        <p:nvSpPr>
          <p:cNvPr id="9" name="Стрелка влево 8"/>
          <p:cNvSpPr/>
          <p:nvPr/>
        </p:nvSpPr>
        <p:spPr>
          <a:xfrm>
            <a:off x="5473337" y="3435531"/>
            <a:ext cx="45719" cy="45719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42356" y="0"/>
            <a:ext cx="1001641" cy="551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745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771343"/>
          </a:xfrm>
        </p:spPr>
        <p:txBody>
          <a:bodyPr/>
          <a:lstStyle/>
          <a:p>
            <a:pPr algn="ctr"/>
            <a:r>
              <a:rPr lang="ru-RU" b="1" i="1" u="sng" dirty="0" smtClean="0"/>
              <a:t>Самопроверка</a:t>
            </a:r>
            <a:endParaRPr lang="ru-RU" b="1" i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5337" y="771343"/>
            <a:ext cx="8653326" cy="539319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b="1" i="1" dirty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то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вопросительное местоимение, Им.п.;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Его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личное местоимение, 3л., Р.п., м.р., ед.ч.;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Он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личное местоимение, 3л., Им.п., м.р., ед.ч.;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Их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личное местоимение, 3л., Р.п., мн.ч.;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Вы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личное местоимение, 2 л., Им.п., мн.ч.;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личное местоимение, 3 л., П.п., мн.ч.;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Их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(пороках) – притяжательное местоимение, П.п., мн.ч.;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Чьи-то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неопределенное местоимение, Им.п., мн.ч.;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Нам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личное местоимение, 2 л., Д.п., мн.ч.;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Себя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возвратное местоимение;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Нечего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отрицательное местоимение;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Никто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отрицательное местоимение, Им.п.;</a:t>
            </a:r>
          </a:p>
          <a:p>
            <a:pPr marL="0" indent="0">
              <a:buNone/>
            </a:pPr>
            <a:r>
              <a:rPr lang="ru-RU" sz="24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Нас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– личное местоимение, 1 л., Р.п., мн.ч.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891" y="3982640"/>
            <a:ext cx="2300288" cy="287536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0246" y="0"/>
            <a:ext cx="914479" cy="56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7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7859</TotalTime>
  <Words>3413</Words>
  <Application>Microsoft Office PowerPoint</Application>
  <PresentationFormat>Экран (4:3)</PresentationFormat>
  <Paragraphs>560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48" baseType="lpstr">
      <vt:lpstr>Arial</vt:lpstr>
      <vt:lpstr>Calibri</vt:lpstr>
      <vt:lpstr>Calibri Light</vt:lpstr>
      <vt:lpstr>Wingdings</vt:lpstr>
      <vt:lpstr>Тема Office</vt:lpstr>
      <vt:lpstr>Путешествие по стране Русскязыкия</vt:lpstr>
      <vt:lpstr>Презентация PowerPoint</vt:lpstr>
      <vt:lpstr>Достопримечательности города Местоимен</vt:lpstr>
      <vt:lpstr>Презентация PowerPoint</vt:lpstr>
      <vt:lpstr>Разряды местоимений по значению</vt:lpstr>
      <vt:lpstr>Постоянные грамматические признаки:</vt:lpstr>
      <vt:lpstr>Презентация PowerPoint</vt:lpstr>
      <vt:lpstr>Задание 1</vt:lpstr>
      <vt:lpstr>Самопроверка</vt:lpstr>
      <vt:lpstr>Задание 2</vt:lpstr>
      <vt:lpstr>Самопроверка</vt:lpstr>
      <vt:lpstr>Инструкция к тесту</vt:lpstr>
      <vt:lpstr>Тестирование по теме  «Местоимение как часть речи»</vt:lpstr>
      <vt:lpstr>Презентация PowerPoint</vt:lpstr>
      <vt:lpstr>Презентация PowerPoint</vt:lpstr>
      <vt:lpstr>Проверь себя!</vt:lpstr>
      <vt:lpstr>Соотношение  местоимений с другими частями речи</vt:lpstr>
      <vt:lpstr>Презентация PowerPoint</vt:lpstr>
      <vt:lpstr>Задание 1</vt:lpstr>
      <vt:lpstr>Самопроверка</vt:lpstr>
      <vt:lpstr>Задание 2</vt:lpstr>
      <vt:lpstr>Самопроверка</vt:lpstr>
      <vt:lpstr>Инструкция к тесту</vt:lpstr>
      <vt:lpstr>Тестирование по теме  «Соотношение местоимений с другими частями речи» </vt:lpstr>
      <vt:lpstr>Презентация PowerPoint</vt:lpstr>
      <vt:lpstr>Проверь себя!</vt:lpstr>
      <vt:lpstr>Морфологический разбор местоимения</vt:lpstr>
      <vt:lpstr>План морфологического разбора местоимений-существительных</vt:lpstr>
      <vt:lpstr>План морфологического разбора местоимений-прилагательных</vt:lpstr>
      <vt:lpstr>План морфологического разбора местоимений-числительных</vt:lpstr>
      <vt:lpstr>Презентация PowerPoint</vt:lpstr>
      <vt:lpstr>Задание 1</vt:lpstr>
      <vt:lpstr>Самопроверка</vt:lpstr>
      <vt:lpstr>Самопроверка</vt:lpstr>
      <vt:lpstr>Самопроверка</vt:lpstr>
      <vt:lpstr>Самопроверка</vt:lpstr>
      <vt:lpstr>Самопроверка</vt:lpstr>
      <vt:lpstr>Инструкция к тесту</vt:lpstr>
      <vt:lpstr>Тест по теме  «Морфологический разбор местоимения»</vt:lpstr>
      <vt:lpstr>Презентация PowerPoint</vt:lpstr>
      <vt:lpstr>Презентация PowerPoint</vt:lpstr>
      <vt:lpstr>Презентация PowerPoint</vt:lpstr>
      <vt:lpstr>Проверь себя!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DDD</cp:lastModifiedBy>
  <cp:revision>150</cp:revision>
  <dcterms:created xsi:type="dcterms:W3CDTF">2014-11-21T11:00:06Z</dcterms:created>
  <dcterms:modified xsi:type="dcterms:W3CDTF">2019-11-29T00:28:12Z</dcterms:modified>
</cp:coreProperties>
</file>