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E9FA0AB0-E5E3-4D2D-AE04-FE18765BFDB5}" type="datetimeFigureOut">
              <a:rPr lang="ru-RU" smtClean="0"/>
              <a:t>14.12.2017</a:t>
            </a:fld>
            <a:endParaRPr lang="ru-RU"/>
          </a:p>
        </p:txBody>
      </p:sp>
      <p:sp>
        <p:nvSpPr>
          <p:cNvPr id="16" name="Номер слайда 15"/>
          <p:cNvSpPr>
            <a:spLocks noGrp="1"/>
          </p:cNvSpPr>
          <p:nvPr>
            <p:ph type="sldNum" sz="quarter" idx="11"/>
          </p:nvPr>
        </p:nvSpPr>
        <p:spPr/>
        <p:txBody>
          <a:bodyPr/>
          <a:lstStyle/>
          <a:p>
            <a:fld id="{D039DDB3-7B7A-40D1-B645-CF824935308C}" type="slidenum">
              <a:rPr lang="ru-RU" smtClean="0"/>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E9FA0AB0-E5E3-4D2D-AE04-FE18765BFDB5}" type="datetimeFigureOut">
              <a:rPr lang="ru-RU" smtClean="0"/>
              <a:t>14.12.2017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039DDB3-7B7A-40D1-B645-CF824935308C}"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E9FA0AB0-E5E3-4D2D-AE04-FE18765BFDB5}" type="datetimeFigureOut">
              <a:rPr lang="ru-RU" smtClean="0"/>
              <a:t>14.12.2017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039DDB3-7B7A-40D1-B645-CF824935308C}"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Объект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E9FA0AB0-E5E3-4D2D-AE04-FE18765BFDB5}" type="datetimeFigureOut">
              <a:rPr lang="ru-RU" smtClean="0"/>
              <a:t>14.12.2017</a:t>
            </a:fld>
            <a:endParaRPr lang="ru-RU"/>
          </a:p>
        </p:txBody>
      </p:sp>
      <p:sp>
        <p:nvSpPr>
          <p:cNvPr id="15" name="Номер слайда 14"/>
          <p:cNvSpPr>
            <a:spLocks noGrp="1"/>
          </p:cNvSpPr>
          <p:nvPr>
            <p:ph type="sldNum" sz="quarter" idx="15"/>
          </p:nvPr>
        </p:nvSpPr>
        <p:spPr/>
        <p:txBody>
          <a:bodyPr/>
          <a:lstStyle>
            <a:lvl1pPr algn="ctr">
              <a:defRPr/>
            </a:lvl1pPr>
          </a:lstStyle>
          <a:p>
            <a:fld id="{D039DDB3-7B7A-40D1-B645-CF824935308C}" type="slidenum">
              <a:rPr lang="ru-RU" smtClean="0"/>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E9FA0AB0-E5E3-4D2D-AE04-FE18765BFDB5}" type="datetimeFigureOut">
              <a:rPr lang="ru-RU" smtClean="0"/>
              <a:t>14.12.2017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039DDB3-7B7A-40D1-B645-CF824935308C}" type="slidenum">
              <a:rPr lang="ru-RU" smtClean="0"/>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E9FA0AB0-E5E3-4D2D-AE04-FE18765BFDB5}" type="datetimeFigureOut">
              <a:rPr lang="ru-RU" smtClean="0"/>
              <a:t>14.12.2017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039DDB3-7B7A-40D1-B645-CF824935308C}" type="slidenum">
              <a:rPr lang="ru-RU" smtClean="0"/>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Объект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D039DDB3-7B7A-40D1-B645-CF824935308C}" type="slidenum">
              <a:rPr lang="ru-RU" smtClean="0"/>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E9FA0AB0-E5E3-4D2D-AE04-FE18765BFDB5}" type="datetimeFigureOut">
              <a:rPr lang="ru-RU" smtClean="0"/>
              <a:t>14.12.2017</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Объект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Объект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E9FA0AB0-E5E3-4D2D-AE04-FE18765BFDB5}" type="datetimeFigureOut">
              <a:rPr lang="ru-RU" smtClean="0"/>
              <a:t>14.12.2017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039DDB3-7B7A-40D1-B645-CF824935308C}" type="slidenum">
              <a:rPr lang="ru-RU" smtClean="0"/>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9FA0AB0-E5E3-4D2D-AE04-FE18765BFDB5}" type="datetimeFigureOut">
              <a:rPr lang="ru-RU" smtClean="0"/>
              <a:t>14.12.2017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039DDB3-7B7A-40D1-B645-CF824935308C}"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Объект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E9FA0AB0-E5E3-4D2D-AE04-FE18765BFDB5}" type="datetimeFigureOut">
              <a:rPr lang="ru-RU" smtClean="0"/>
              <a:t>14.12.2017</a:t>
            </a:fld>
            <a:endParaRPr lang="ru-RU"/>
          </a:p>
        </p:txBody>
      </p:sp>
      <p:sp>
        <p:nvSpPr>
          <p:cNvPr id="9" name="Номер слайда 8"/>
          <p:cNvSpPr>
            <a:spLocks noGrp="1"/>
          </p:cNvSpPr>
          <p:nvPr>
            <p:ph type="sldNum" sz="quarter" idx="15"/>
          </p:nvPr>
        </p:nvSpPr>
        <p:spPr/>
        <p:txBody>
          <a:bodyPr/>
          <a:lstStyle/>
          <a:p>
            <a:fld id="{D039DDB3-7B7A-40D1-B645-CF824935308C}" type="slidenum">
              <a:rPr lang="ru-RU" smtClean="0"/>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E9FA0AB0-E5E3-4D2D-AE04-FE18765BFDB5}" type="datetimeFigureOut">
              <a:rPr lang="ru-RU" smtClean="0"/>
              <a:t>14.12.2017</a:t>
            </a:fld>
            <a:endParaRPr lang="ru-RU"/>
          </a:p>
        </p:txBody>
      </p:sp>
      <p:sp>
        <p:nvSpPr>
          <p:cNvPr id="9" name="Номер слайда 8"/>
          <p:cNvSpPr>
            <a:spLocks noGrp="1"/>
          </p:cNvSpPr>
          <p:nvPr>
            <p:ph type="sldNum" sz="quarter" idx="11"/>
          </p:nvPr>
        </p:nvSpPr>
        <p:spPr/>
        <p:txBody>
          <a:bodyPr/>
          <a:lstStyle/>
          <a:p>
            <a:fld id="{D039DDB3-7B7A-40D1-B645-CF824935308C}" type="slidenum">
              <a:rPr lang="ru-RU" smtClean="0"/>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E9FA0AB0-E5E3-4D2D-AE04-FE18765BFDB5}" type="datetimeFigureOut">
              <a:rPr lang="ru-RU" smtClean="0"/>
              <a:t>14.12.2017</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D039DDB3-7B7A-40D1-B645-CF824935308C}" type="slidenum">
              <a:rPr lang="ru-RU" smtClean="0"/>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995936" y="3933056"/>
            <a:ext cx="4672608" cy="1473200"/>
          </a:xfrm>
        </p:spPr>
        <p:txBody>
          <a:bodyPr>
            <a:normAutofit/>
          </a:bodyPr>
          <a:lstStyle/>
          <a:p>
            <a:pPr algn="r"/>
            <a:r>
              <a:rPr lang="ru-RU" dirty="0" smtClean="0">
                <a:solidFill>
                  <a:srgbClr val="92D050"/>
                </a:solidFill>
              </a:rPr>
              <a:t>Подготовила: учитель истории, обществознания                                                                                            Серякова Е.В.</a:t>
            </a:r>
            <a:endParaRPr lang="ru-RU" dirty="0">
              <a:solidFill>
                <a:srgbClr val="92D050"/>
              </a:solidFill>
            </a:endParaRPr>
          </a:p>
        </p:txBody>
      </p:sp>
      <p:sp>
        <p:nvSpPr>
          <p:cNvPr id="2" name="Заголовок 1"/>
          <p:cNvSpPr>
            <a:spLocks noGrp="1"/>
          </p:cNvSpPr>
          <p:nvPr>
            <p:ph type="ctrTitle"/>
          </p:nvPr>
        </p:nvSpPr>
        <p:spPr/>
        <p:txBody>
          <a:bodyPr/>
          <a:lstStyle/>
          <a:p>
            <a:r>
              <a:rPr lang="ru-RU" dirty="0" smtClean="0">
                <a:solidFill>
                  <a:schemeClr val="accent1">
                    <a:lumMod val="50000"/>
                  </a:schemeClr>
                </a:solidFill>
              </a:rPr>
              <a:t>Каким должен быть современный учитель?</a:t>
            </a:r>
            <a:endParaRPr lang="ru-RU" dirty="0">
              <a:solidFill>
                <a:schemeClr val="accent1">
                  <a:lumMod val="50000"/>
                </a:schemeClr>
              </a:solidFill>
            </a:endParaRPr>
          </a:p>
        </p:txBody>
      </p:sp>
    </p:spTree>
    <p:extLst>
      <p:ext uri="{BB962C8B-B14F-4D97-AF65-F5344CB8AC3E}">
        <p14:creationId xmlns:p14="http://schemas.microsoft.com/office/powerpoint/2010/main" val="3059596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sz="2800" dirty="0">
                <a:solidFill>
                  <a:schemeClr val="bg2"/>
                </a:solidFill>
                <a:effectLst/>
              </a:rPr>
              <a:t>Интересным нововведением в сфере образования являются музыкально-компьютерные технологии</a:t>
            </a:r>
            <a:r>
              <a:rPr lang="ru-RU" sz="2800" dirty="0" smtClean="0">
                <a:solidFill>
                  <a:schemeClr val="bg2"/>
                </a:solidFill>
                <a:effectLst/>
              </a:rPr>
              <a:t>.</a:t>
            </a:r>
            <a:endParaRPr lang="ru-RU" sz="2800" dirty="0">
              <a:solidFill>
                <a:schemeClr val="bg2"/>
              </a:solidFill>
            </a:endParaRPr>
          </a:p>
        </p:txBody>
      </p:sp>
      <p:sp>
        <p:nvSpPr>
          <p:cNvPr id="4" name="Объект 3"/>
          <p:cNvSpPr>
            <a:spLocks noGrp="1"/>
          </p:cNvSpPr>
          <p:nvPr>
            <p:ph sz="half" idx="2"/>
          </p:nvPr>
        </p:nvSpPr>
        <p:spPr>
          <a:xfrm>
            <a:off x="4211960" y="1524000"/>
            <a:ext cx="4608512" cy="5001344"/>
          </a:xfrm>
        </p:spPr>
        <p:txBody>
          <a:bodyPr>
            <a:normAutofit fontScale="77500" lnSpcReduction="20000"/>
          </a:bodyPr>
          <a:lstStyle/>
          <a:p>
            <a:pPr marL="0" indent="0">
              <a:buNone/>
            </a:pPr>
            <a:r>
              <a:rPr lang="ru-RU" dirty="0">
                <a:solidFill>
                  <a:srgbClr val="92D050"/>
                </a:solidFill>
              </a:rPr>
              <a:t>Вкратце процесс состоит в том, чтобы развивать творческие способности посредством музыки через мультимедийное устройство современного типа, то есть компьютер. Естественно, какой должен быть современный учитель музыкально-компьютерных технологий? Он должен быть образованным в музыкальном плане – от классики до современной музыки, и при этом он должен уметь обращаться с компьютером и соответствующим программами. Получается, какой должен быть современный учитель МКТ? Этакий меломан-программист с навыками педагогического общения. </a:t>
            </a:r>
          </a:p>
          <a:p>
            <a:endParaRPr lang="ru-RU" dirty="0"/>
          </a:p>
        </p:txBody>
      </p:sp>
      <p:pic>
        <p:nvPicPr>
          <p:cNvPr id="5" name="Объект 4" descr=" какой должен быть современный учитель музыкально компьютерных технологий "/>
          <p:cNvPicPr>
            <a:picLocks noGrp="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457200" y="2631449"/>
            <a:ext cx="3609975" cy="2357101"/>
          </a:xfrm>
          <a:prstGeom prst="rect">
            <a:avLst/>
          </a:prstGeom>
          <a:noFill/>
          <a:ln>
            <a:noFill/>
          </a:ln>
        </p:spPr>
      </p:pic>
    </p:spTree>
    <p:extLst>
      <p:ext uri="{BB962C8B-B14F-4D97-AF65-F5344CB8AC3E}">
        <p14:creationId xmlns:p14="http://schemas.microsoft.com/office/powerpoint/2010/main" val="10971820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sz="2800" dirty="0">
                <a:solidFill>
                  <a:schemeClr val="bg2"/>
                </a:solidFill>
                <a:effectLst/>
              </a:rPr>
              <a:t>Подытожим. </a:t>
            </a:r>
            <a:r>
              <a:rPr lang="ru-RU" sz="2800" dirty="0">
                <a:solidFill>
                  <a:schemeClr val="bg2"/>
                </a:solidFill>
                <a:effectLst/>
              </a:rPr>
              <a:t>Какой должен быть современный учитель, следуя из вышесказанного</a:t>
            </a:r>
            <a:r>
              <a:rPr lang="ru-RU" sz="2800" dirty="0" smtClean="0">
                <a:solidFill>
                  <a:schemeClr val="bg2"/>
                </a:solidFill>
                <a:effectLst/>
              </a:rPr>
              <a:t>?</a:t>
            </a:r>
            <a:endParaRPr lang="ru-RU" sz="2800" dirty="0">
              <a:solidFill>
                <a:schemeClr val="bg2"/>
              </a:solidFill>
            </a:endParaRPr>
          </a:p>
        </p:txBody>
      </p:sp>
      <p:sp>
        <p:nvSpPr>
          <p:cNvPr id="4" name="Объект 3"/>
          <p:cNvSpPr>
            <a:spLocks noGrp="1"/>
          </p:cNvSpPr>
          <p:nvPr>
            <p:ph sz="half" idx="2"/>
          </p:nvPr>
        </p:nvSpPr>
        <p:spPr>
          <a:xfrm>
            <a:off x="251520" y="1524000"/>
            <a:ext cx="8456616" cy="4572000"/>
          </a:xfrm>
        </p:spPr>
        <p:txBody>
          <a:bodyPr>
            <a:normAutofit fontScale="92500" lnSpcReduction="20000"/>
          </a:bodyPr>
          <a:lstStyle/>
          <a:p>
            <a:r>
              <a:rPr lang="ru-RU" dirty="0">
                <a:solidFill>
                  <a:srgbClr val="92D050"/>
                </a:solidFill>
              </a:rPr>
              <a:t>Он должен быть умным, эрудированным, открытым к новым знаниям. </a:t>
            </a:r>
            <a:endParaRPr lang="ru-RU" dirty="0" smtClean="0">
              <a:solidFill>
                <a:srgbClr val="92D050"/>
              </a:solidFill>
            </a:endParaRPr>
          </a:p>
          <a:p>
            <a:r>
              <a:rPr lang="ru-RU" dirty="0" smtClean="0">
                <a:solidFill>
                  <a:srgbClr val="92D050"/>
                </a:solidFill>
              </a:rPr>
              <a:t>Он </a:t>
            </a:r>
            <a:r>
              <a:rPr lang="ru-RU" dirty="0">
                <a:solidFill>
                  <a:srgbClr val="92D050"/>
                </a:solidFill>
              </a:rPr>
              <a:t>должен быть социально открытым, умеющим находить подход к каждому ученику и распознать в каждом его способности. </a:t>
            </a:r>
            <a:endParaRPr lang="ru-RU" dirty="0" smtClean="0">
              <a:solidFill>
                <a:srgbClr val="92D050"/>
              </a:solidFill>
            </a:endParaRPr>
          </a:p>
          <a:p>
            <a:r>
              <a:rPr lang="ru-RU" dirty="0" smtClean="0">
                <a:solidFill>
                  <a:srgbClr val="92D050"/>
                </a:solidFill>
              </a:rPr>
              <a:t>Он </a:t>
            </a:r>
            <a:r>
              <a:rPr lang="ru-RU" dirty="0">
                <a:solidFill>
                  <a:srgbClr val="92D050"/>
                </a:solidFill>
              </a:rPr>
              <a:t>должен быть современным в плане методик обучения</a:t>
            </a:r>
            <a:r>
              <a:rPr lang="ru-RU" dirty="0" smtClean="0">
                <a:solidFill>
                  <a:srgbClr val="92D050"/>
                </a:solidFill>
              </a:rPr>
              <a:t>.</a:t>
            </a:r>
          </a:p>
          <a:p>
            <a:r>
              <a:rPr lang="ru-RU" dirty="0" smtClean="0">
                <a:solidFill>
                  <a:srgbClr val="92D050"/>
                </a:solidFill>
              </a:rPr>
              <a:t> </a:t>
            </a:r>
            <a:r>
              <a:rPr lang="ru-RU" dirty="0">
                <a:solidFill>
                  <a:srgbClr val="92D050"/>
                </a:solidFill>
              </a:rPr>
              <a:t>Он должен научить маленького человека самостоятельной работе над материалом и поиску новых знаний</a:t>
            </a:r>
            <a:r>
              <a:rPr lang="ru-RU" dirty="0" smtClean="0">
                <a:solidFill>
                  <a:srgbClr val="92D050"/>
                </a:solidFill>
              </a:rPr>
              <a:t>.</a:t>
            </a:r>
          </a:p>
          <a:p>
            <a:r>
              <a:rPr lang="ru-RU" dirty="0" smtClean="0">
                <a:solidFill>
                  <a:srgbClr val="92D050"/>
                </a:solidFill>
              </a:rPr>
              <a:t> </a:t>
            </a:r>
            <a:r>
              <a:rPr lang="ru-RU" dirty="0">
                <a:solidFill>
                  <a:srgbClr val="92D050"/>
                </a:solidFill>
              </a:rPr>
              <a:t>Он должен научить тому, что эти знания нужны, в первую очередь, самому ученику. Не для красивой отметки в выпускном аттестате, а только для него самого, для того чтобы быть полноценно развитой Личностью. </a:t>
            </a:r>
            <a:endParaRPr lang="ru-RU" dirty="0">
              <a:solidFill>
                <a:srgbClr val="92D050"/>
              </a:solidFill>
            </a:endParaRPr>
          </a:p>
        </p:txBody>
      </p:sp>
    </p:spTree>
    <p:extLst>
      <p:ext uri="{BB962C8B-B14F-4D97-AF65-F5344CB8AC3E}">
        <p14:creationId xmlns:p14="http://schemas.microsoft.com/office/powerpoint/2010/main" val="16972300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
            <a:ext cx="8229600" cy="1764432"/>
          </a:xfrm>
        </p:spPr>
        <p:txBody>
          <a:bodyPr/>
          <a:lstStyle/>
          <a:p>
            <a:pPr algn="ctr"/>
            <a:r>
              <a:rPr lang="ru-RU" dirty="0" smtClean="0">
                <a:solidFill>
                  <a:schemeClr val="bg2"/>
                </a:solidFill>
              </a:rPr>
              <a:t>Спасибо за внимание!</a:t>
            </a:r>
            <a:endParaRPr lang="ru-RU" dirty="0">
              <a:solidFill>
                <a:schemeClr val="bg2"/>
              </a:solidFill>
            </a:endParaRPr>
          </a:p>
        </p:txBody>
      </p:sp>
      <p:pic>
        <p:nvPicPr>
          <p:cNvPr id="5"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2051720" y="2780928"/>
            <a:ext cx="4204102" cy="3209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937676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67544" y="476672"/>
            <a:ext cx="8229600" cy="1728192"/>
          </a:xfrm>
        </p:spPr>
        <p:txBody>
          <a:bodyPr>
            <a:noAutofit/>
          </a:bodyPr>
          <a:lstStyle/>
          <a:p>
            <a:r>
              <a:rPr lang="ru-RU" sz="2000" dirty="0">
                <a:solidFill>
                  <a:schemeClr val="bg2">
                    <a:lumMod val="75000"/>
                  </a:schemeClr>
                </a:solidFill>
              </a:rPr>
              <a:t>Вспомните своих учителей в школе. Вероятно, что среди них попадались те еще экземпляры. У кого-то могла быть такая методика: «Я рассказываю этот материал уже 30 лет без изменений, а вы сидите и записывайте». Другие могли рассказывать весь урок истории из своей армейской жизни, а затем приходить на контрольную работу и ставить оценки за красоту глаз. Еще кто-то давит своим авторитетом и </a:t>
            </a:r>
            <a:r>
              <a:rPr lang="ru-RU" sz="2000" dirty="0" smtClean="0">
                <a:solidFill>
                  <a:schemeClr val="bg2">
                    <a:lumMod val="75000"/>
                  </a:schemeClr>
                </a:solidFill>
              </a:rPr>
              <a:t>грозностью.</a:t>
            </a:r>
            <a:endParaRPr lang="ru-RU" sz="2000" dirty="0">
              <a:solidFill>
                <a:schemeClr val="bg2">
                  <a:lumMod val="75000"/>
                </a:schemeClr>
              </a:solidFill>
            </a:endParaRPr>
          </a:p>
        </p:txBody>
      </p:sp>
      <p:pic>
        <p:nvPicPr>
          <p:cNvPr id="4" name="Объект 3" descr="какой должен быть современный учитель"/>
          <p:cNvPicPr>
            <a:picLocks noGrp="1"/>
          </p:cNvPicPr>
          <p:nvPr>
            <p:ph sz="half" idx="1"/>
          </p:nvPr>
        </p:nvPicPr>
        <p:blipFill>
          <a:blip r:embed="rId2">
            <a:extLst>
              <a:ext uri="{28A0092B-C50C-407E-A947-70E740481C1C}">
                <a14:useLocalDpi xmlns:a14="http://schemas.microsoft.com/office/drawing/2010/main" val="0"/>
              </a:ext>
            </a:extLst>
          </a:blip>
          <a:stretch>
            <a:fillRect/>
          </a:stretch>
        </p:blipFill>
        <p:spPr bwMode="auto">
          <a:xfrm>
            <a:off x="777081" y="2276872"/>
            <a:ext cx="3419475" cy="3960440"/>
          </a:xfrm>
          <a:prstGeom prst="rect">
            <a:avLst/>
          </a:prstGeom>
          <a:noFill/>
          <a:ln>
            <a:noFill/>
          </a:ln>
        </p:spPr>
      </p:pic>
      <p:sp>
        <p:nvSpPr>
          <p:cNvPr id="5" name="Объект 4"/>
          <p:cNvSpPr>
            <a:spLocks noGrp="1"/>
          </p:cNvSpPr>
          <p:nvPr>
            <p:ph sz="half" idx="2"/>
          </p:nvPr>
        </p:nvSpPr>
        <p:spPr>
          <a:xfrm>
            <a:off x="4648200" y="2276872"/>
            <a:ext cx="4059936" cy="4032448"/>
          </a:xfrm>
        </p:spPr>
        <p:txBody>
          <a:bodyPr>
            <a:normAutofit fontScale="70000" lnSpcReduction="20000"/>
          </a:bodyPr>
          <a:lstStyle/>
          <a:p>
            <a:r>
              <a:rPr lang="ru-RU" dirty="0">
                <a:solidFill>
                  <a:srgbClr val="92D050"/>
                </a:solidFill>
              </a:rPr>
              <a:t>Много разных людей и много разных оплошностей происходит во время преподавания. Самая страшная ошибка, которая допускается нашим образованием сейчас, - это отставание учебной программы от реальных научных достижений. Но в этом вина скорее всей системы, нежели отдельно взятого человека. Так какой должен быть современный учитель? Какими качествами он должен обладать, чтобы заслужить любовь и доверие своих учеников, а также научить их чему-то нужному в жизни? </a:t>
            </a:r>
          </a:p>
        </p:txBody>
      </p:sp>
    </p:spTree>
    <p:extLst>
      <p:ext uri="{BB962C8B-B14F-4D97-AF65-F5344CB8AC3E}">
        <p14:creationId xmlns:p14="http://schemas.microsoft.com/office/powerpoint/2010/main" val="631643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5">
                                            <p:txEl>
                                              <p:pRg st="0" end="0"/>
                                            </p:txEl>
                                          </p:spTgt>
                                        </p:tgtEl>
                                        <p:attrNameLst>
                                          <p:attrName>style.visibility</p:attrName>
                                        </p:attrNameLst>
                                      </p:cBhvr>
                                      <p:to>
                                        <p:strVal val="visible"/>
                                      </p:to>
                                    </p:set>
                                    <p:animEffect transition="in" filter="fade">
                                      <p:cBhvr>
                                        <p:cTn id="20" dur="1000"/>
                                        <p:tgtEl>
                                          <p:spTgt spid="5">
                                            <p:txEl>
                                              <p:pRg st="0" end="0"/>
                                            </p:txEl>
                                          </p:spTgt>
                                        </p:tgtEl>
                                      </p:cBhvr>
                                    </p:animEffect>
                                    <p:anim calcmode="lin" valueType="num">
                                      <p:cBhvr>
                                        <p:cTn id="21"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2"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a:solidFill>
                  <a:schemeClr val="accent1">
                    <a:lumMod val="50000"/>
                  </a:schemeClr>
                </a:solidFill>
              </a:rPr>
              <a:t>Психологическая возможность обучать</a:t>
            </a:r>
          </a:p>
        </p:txBody>
      </p:sp>
      <p:sp>
        <p:nvSpPr>
          <p:cNvPr id="4" name="Объект 3"/>
          <p:cNvSpPr>
            <a:spLocks noGrp="1"/>
          </p:cNvSpPr>
          <p:nvPr>
            <p:ph sz="half" idx="2"/>
          </p:nvPr>
        </p:nvSpPr>
        <p:spPr/>
        <p:txBody>
          <a:bodyPr>
            <a:normAutofit fontScale="92500" lnSpcReduction="20000"/>
          </a:bodyPr>
          <a:lstStyle/>
          <a:p>
            <a:r>
              <a:rPr lang="ru-RU" sz="1700" dirty="0">
                <a:solidFill>
                  <a:srgbClr val="92D050"/>
                </a:solidFill>
              </a:rPr>
              <a:t>Практика такова, что чаще всего в школу идут работать не совсем те люди, которые могут полноценно выполнять свои обязанности. Речь не о том, что они некомпетентны или чему-то не научились, а том, что они психологически не способны обучать детей.</a:t>
            </a:r>
          </a:p>
          <a:p>
            <a:r>
              <a:rPr lang="ru-RU" sz="2100" dirty="0">
                <a:solidFill>
                  <a:srgbClr val="92D050"/>
                </a:solidFill>
              </a:rPr>
              <a:t>Они не настроены в социальном плане на контакт с большой аудиторией, которая при этом еще должна усвоить то, что они преподают. Дети не видят в учителе авторитета, не воспринимают его как человека, который может чему-то научить. То есть, каким должен быть современный учитель с этой точки зрения? На чем он должен основываться? </a:t>
            </a:r>
            <a:endParaRPr lang="ru-RU" sz="2100" dirty="0">
              <a:solidFill>
                <a:srgbClr val="92D050"/>
              </a:solidFill>
            </a:endParaRPr>
          </a:p>
        </p:txBody>
      </p:sp>
      <p:pic>
        <p:nvPicPr>
          <p:cNvPr id="5" name="Объект 4" descr=" каким должен быть современный учитель"/>
          <p:cNvPicPr>
            <a:picLocks noGrp="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457200" y="2514574"/>
            <a:ext cx="4059238" cy="2590852"/>
          </a:xfrm>
          <a:prstGeom prst="rect">
            <a:avLst/>
          </a:prstGeom>
          <a:noFill/>
          <a:ln>
            <a:noFill/>
          </a:ln>
        </p:spPr>
      </p:pic>
    </p:spTree>
    <p:extLst>
      <p:ext uri="{BB962C8B-B14F-4D97-AF65-F5344CB8AC3E}">
        <p14:creationId xmlns:p14="http://schemas.microsoft.com/office/powerpoint/2010/main" val="26277708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
            <a:ext cx="8229600" cy="1044352"/>
          </a:xfrm>
        </p:spPr>
        <p:txBody>
          <a:bodyPr>
            <a:normAutofit fontScale="90000"/>
          </a:bodyPr>
          <a:lstStyle/>
          <a:p>
            <a:pPr algn="ctr"/>
            <a:r>
              <a:rPr lang="ru-RU" dirty="0">
                <a:solidFill>
                  <a:schemeClr val="bg2"/>
                </a:solidFill>
                <a:effectLst/>
              </a:rPr>
              <a:t>Взаимопонимание и уважение к ученикам.</a:t>
            </a:r>
            <a:endParaRPr lang="ru-RU" dirty="0">
              <a:solidFill>
                <a:schemeClr val="bg2"/>
              </a:solidFill>
            </a:endParaRPr>
          </a:p>
        </p:txBody>
      </p:sp>
      <p:sp>
        <p:nvSpPr>
          <p:cNvPr id="4" name="Объект 3"/>
          <p:cNvSpPr>
            <a:spLocks noGrp="1"/>
          </p:cNvSpPr>
          <p:nvPr>
            <p:ph sz="half" idx="2"/>
          </p:nvPr>
        </p:nvSpPr>
        <p:spPr>
          <a:xfrm>
            <a:off x="3419872" y="1340768"/>
            <a:ext cx="5472608" cy="5184576"/>
          </a:xfrm>
        </p:spPr>
        <p:txBody>
          <a:bodyPr>
            <a:noAutofit/>
          </a:bodyPr>
          <a:lstStyle/>
          <a:p>
            <a:r>
              <a:rPr lang="ru-RU" sz="1400" dirty="0">
                <a:solidFill>
                  <a:srgbClr val="92D050"/>
                </a:solidFill>
              </a:rPr>
              <a:t>Он должен быть подкованным в педагогическом плане для того, чтобы найти контакт с любым учеником, достучаться до него и иметь возможность обучиться вместе с ним чему-то новому. Не устрашением, а по-настоящему действенными способами.</a:t>
            </a:r>
          </a:p>
          <a:p>
            <a:r>
              <a:rPr lang="ru-RU" sz="1400" dirty="0">
                <a:solidFill>
                  <a:srgbClr val="92D050"/>
                </a:solidFill>
              </a:rPr>
              <a:t>Учитель не должен ставить себя так, словно он высочайший и неоспоримый авторитет. Он, как и любой ученик, является всего лишь человеком, которому простительны ошибки и недопонимание каких-то моментов. Если ученик скажет что-то, с чем учитель недостаточно знаком и не может найти контраргументы в свою пользу, он не должен давить на ученика. Позиция «ты молодой и неопытный, а я взрослый и все знаю» в корне не верна. Он должен согласиться с тем, что это интересный вопрос и на досуге в этом разберется, чтобы на следующем занятии обсудить его более подробно. То, какой должен быть современный учитель, можно объяснить просто: он должен сам уметь научить детей, уметь поддерживать интерес к предмету, чтобы дети хотели приходить к нему на уроки получать знания. И при этом он не должен стесняться или бояться того, что дети могут знать какую-то информацию, неизвестную для самого педагога. Учитель и дети должны одновременно познавать что-то новое, несмотря на то, что он, педагог, гораздо старше своих подопечных. Конечно, человек, который является твоим учителем, должен быть образованным и подкованным в своем предмете. Но при этом нужно понимать, что все одинаково обучаются на протяжении жизни. Просто учитель это начал делать гораздо раньше. </a:t>
            </a:r>
          </a:p>
          <a:p>
            <a:endParaRPr lang="ru-RU" sz="1400" dirty="0">
              <a:solidFill>
                <a:srgbClr val="92D050"/>
              </a:solidFill>
            </a:endParaRPr>
          </a:p>
        </p:txBody>
      </p:sp>
      <p:pic>
        <p:nvPicPr>
          <p:cNvPr id="5" name="Объект 4" descr="какой должен быть современный учитель по фгос"/>
          <p:cNvPicPr>
            <a:picLocks noGrp="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467544" y="2564904"/>
            <a:ext cx="2952328" cy="2160240"/>
          </a:xfrm>
          <a:prstGeom prst="rect">
            <a:avLst/>
          </a:prstGeom>
          <a:noFill/>
          <a:ln>
            <a:noFill/>
          </a:ln>
        </p:spPr>
      </p:pic>
    </p:spTree>
    <p:extLst>
      <p:ext uri="{BB962C8B-B14F-4D97-AF65-F5344CB8AC3E}">
        <p14:creationId xmlns:p14="http://schemas.microsoft.com/office/powerpoint/2010/main" val="4082311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0648"/>
            <a:ext cx="8229600" cy="1110952"/>
          </a:xfrm>
        </p:spPr>
        <p:txBody>
          <a:bodyPr>
            <a:normAutofit fontScale="90000"/>
          </a:bodyPr>
          <a:lstStyle/>
          <a:p>
            <a:pPr algn="ctr"/>
            <a:r>
              <a:rPr lang="ru-RU" dirty="0">
                <a:solidFill>
                  <a:schemeClr val="bg2"/>
                </a:solidFill>
                <a:effectLst/>
              </a:rPr>
              <a:t>Повышение уровня своих знаний.</a:t>
            </a:r>
            <a:br>
              <a:rPr lang="ru-RU" dirty="0">
                <a:solidFill>
                  <a:schemeClr val="bg2"/>
                </a:solidFill>
                <a:effectLst/>
              </a:rPr>
            </a:br>
            <a:endParaRPr lang="ru-RU" dirty="0">
              <a:solidFill>
                <a:schemeClr val="bg2"/>
              </a:solidFill>
            </a:endParaRPr>
          </a:p>
        </p:txBody>
      </p:sp>
      <p:sp>
        <p:nvSpPr>
          <p:cNvPr id="4" name="Объект 3"/>
          <p:cNvSpPr>
            <a:spLocks noGrp="1"/>
          </p:cNvSpPr>
          <p:nvPr>
            <p:ph sz="half" idx="2"/>
          </p:nvPr>
        </p:nvSpPr>
        <p:spPr>
          <a:xfrm>
            <a:off x="3779912" y="1124744"/>
            <a:ext cx="5184576" cy="5256584"/>
          </a:xfrm>
        </p:spPr>
        <p:txBody>
          <a:bodyPr>
            <a:noAutofit/>
          </a:bodyPr>
          <a:lstStyle/>
          <a:p>
            <a:r>
              <a:rPr lang="ru-RU" sz="1600" dirty="0">
                <a:solidFill>
                  <a:srgbClr val="92D050"/>
                </a:solidFill>
              </a:rPr>
              <a:t>Если же все-таки человека, который вступил на педагогическую стезю, смущает то, что дети могут оказаться в чём-то информированными больше, необходимо работать над своим багажом знаний. То есть то, каким должен быть современный учитель, дополняется еще таким пунктом, как постоянное познание чего-то нового. Имея определенную программу от Министерства образования, можно, согласно ей, находить более актуальную информацию и преподносить ее ученикам. Любая наука не стоит на месте, и ежегодно появляются какие-то новые открытия, проводятся новые исследования. Для того чтобы быть действительно хорошим учителем, нужно любить свой предмет и отдаваться ему; не только заучить какие-то книги в институтские годы и каждый последующий год обучения выкладывать их детям без изменений. Ни в коем случае. Учитель должен быть эрудированным в своем предмете, и информация должна быть не только полной, интересной и красиво поданной, но и актуальной. </a:t>
            </a:r>
            <a:endParaRPr lang="ru-RU" sz="1600" dirty="0">
              <a:solidFill>
                <a:srgbClr val="92D050"/>
              </a:solidFill>
            </a:endParaRPr>
          </a:p>
        </p:txBody>
      </p:sp>
      <p:pic>
        <p:nvPicPr>
          <p:cNvPr id="5" name="Объект 4" descr="каким должен быть современный учитель сочинение "/>
          <p:cNvPicPr>
            <a:picLocks noGrp="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457200" y="2540620"/>
            <a:ext cx="3035300" cy="2538760"/>
          </a:xfrm>
          <a:prstGeom prst="rect">
            <a:avLst/>
          </a:prstGeom>
          <a:noFill/>
          <a:ln>
            <a:noFill/>
          </a:ln>
        </p:spPr>
      </p:pic>
    </p:spTree>
    <p:extLst>
      <p:ext uri="{BB962C8B-B14F-4D97-AF65-F5344CB8AC3E}">
        <p14:creationId xmlns:p14="http://schemas.microsoft.com/office/powerpoint/2010/main" val="17619183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a:solidFill>
                  <a:schemeClr val="bg2"/>
                </a:solidFill>
                <a:effectLst/>
              </a:rPr>
              <a:t>Новые методики на вооружение.</a:t>
            </a:r>
            <a:br>
              <a:rPr lang="ru-RU" dirty="0">
                <a:solidFill>
                  <a:schemeClr val="bg2"/>
                </a:solidFill>
                <a:effectLst/>
              </a:rPr>
            </a:br>
            <a:endParaRPr lang="ru-RU" dirty="0">
              <a:solidFill>
                <a:schemeClr val="bg2"/>
              </a:solidFill>
            </a:endParaRPr>
          </a:p>
        </p:txBody>
      </p:sp>
      <p:sp>
        <p:nvSpPr>
          <p:cNvPr id="4" name="Объект 3"/>
          <p:cNvSpPr>
            <a:spLocks noGrp="1"/>
          </p:cNvSpPr>
          <p:nvPr>
            <p:ph sz="half" idx="2"/>
          </p:nvPr>
        </p:nvSpPr>
        <p:spPr>
          <a:xfrm>
            <a:off x="467544" y="1524000"/>
            <a:ext cx="8240592" cy="4572000"/>
          </a:xfrm>
        </p:spPr>
        <p:txBody>
          <a:bodyPr>
            <a:normAutofit fontScale="92500"/>
          </a:bodyPr>
          <a:lstStyle/>
          <a:p>
            <a:r>
              <a:rPr lang="ru-RU" dirty="0">
                <a:solidFill>
                  <a:srgbClr val="92D050"/>
                </a:solidFill>
              </a:rPr>
              <a:t>Каким должен быть современный учитель? Сочинение тезисов, позволяющих построить характеристику такого человека, можно дополнить таким пунктом, как постоянное обновление методик обучения, поиск новых и наиболее эффективных, способных заинтересовать самых безразличных учеников. В этом принципе заключается то, какой должен быть современный учитель по ФГОС. То есть эта система предполагает, что учитель должен не только научить своему предмету, но и направить усилия на развитие мышления учеников в творческом плане, а также на развитие критического мышления. </a:t>
            </a:r>
          </a:p>
          <a:p>
            <a:endParaRPr lang="ru-RU" dirty="0">
              <a:solidFill>
                <a:srgbClr val="92D050"/>
              </a:solidFill>
            </a:endParaRPr>
          </a:p>
        </p:txBody>
      </p:sp>
    </p:spTree>
    <p:extLst>
      <p:ext uri="{BB962C8B-B14F-4D97-AF65-F5344CB8AC3E}">
        <p14:creationId xmlns:p14="http://schemas.microsoft.com/office/powerpoint/2010/main" val="36786139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
            <a:ext cx="8229600" cy="1332384"/>
          </a:xfrm>
        </p:spPr>
        <p:txBody>
          <a:bodyPr>
            <a:normAutofit fontScale="90000"/>
          </a:bodyPr>
          <a:lstStyle/>
          <a:p>
            <a:pPr algn="ctr"/>
            <a:r>
              <a:rPr lang="ru-RU" dirty="0">
                <a:solidFill>
                  <a:schemeClr val="bg2"/>
                </a:solidFill>
                <a:effectLst/>
              </a:rPr>
              <a:t>Устарелость как главный фактор.</a:t>
            </a:r>
            <a:br>
              <a:rPr lang="ru-RU" dirty="0">
                <a:solidFill>
                  <a:schemeClr val="bg2"/>
                </a:solidFill>
                <a:effectLst/>
              </a:rPr>
            </a:br>
            <a:endParaRPr lang="ru-RU" dirty="0">
              <a:solidFill>
                <a:schemeClr val="bg2"/>
              </a:solidFill>
            </a:endParaRPr>
          </a:p>
        </p:txBody>
      </p:sp>
      <p:sp>
        <p:nvSpPr>
          <p:cNvPr id="4" name="Объект 3"/>
          <p:cNvSpPr>
            <a:spLocks noGrp="1"/>
          </p:cNvSpPr>
          <p:nvPr>
            <p:ph sz="half" idx="2"/>
          </p:nvPr>
        </p:nvSpPr>
        <p:spPr>
          <a:xfrm>
            <a:off x="3995936" y="1524000"/>
            <a:ext cx="4712200" cy="4572000"/>
          </a:xfrm>
        </p:spPr>
        <p:txBody>
          <a:bodyPr>
            <a:normAutofit fontScale="77500" lnSpcReduction="20000"/>
          </a:bodyPr>
          <a:lstStyle/>
          <a:p>
            <a:r>
              <a:rPr lang="ru-RU" dirty="0">
                <a:solidFill>
                  <a:srgbClr val="92D050"/>
                </a:solidFill>
              </a:rPr>
              <a:t>Новые методики преподавания возникают неспроста. Причина состоит в том, что старые методики уже себя не оправдывают. Нужно идти дальше, для того чтобы мы могли получить образованное и разумное поколение, способное в дальнейшем развивать страну. Нет смысла в зазубренном материале, который через несколько лет выветрится из нашей головы. Скажите прямо сейчас, как можно вычислить объем пирамиды или же какие произведения были написаны в 18 веке? Хотя бы частично на эти вопросы Вы смогли ответить? </a:t>
            </a:r>
            <a:endParaRPr lang="ru-RU" dirty="0">
              <a:solidFill>
                <a:srgbClr val="92D050"/>
              </a:solidFill>
            </a:endParaRPr>
          </a:p>
        </p:txBody>
      </p:sp>
      <p:pic>
        <p:nvPicPr>
          <p:cNvPr id="5" name="Объект 4" descr=" какой должен быть современный учитель мкт"/>
          <p:cNvPicPr>
            <a:picLocks noGrp="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755576" y="1700808"/>
            <a:ext cx="2952327" cy="2952327"/>
          </a:xfrm>
          <a:prstGeom prst="rect">
            <a:avLst/>
          </a:prstGeom>
          <a:noFill/>
          <a:ln>
            <a:noFill/>
          </a:ln>
        </p:spPr>
      </p:pic>
    </p:spTree>
    <p:extLst>
      <p:ext uri="{BB962C8B-B14F-4D97-AF65-F5344CB8AC3E}">
        <p14:creationId xmlns:p14="http://schemas.microsoft.com/office/powerpoint/2010/main" val="9150663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200" dirty="0">
                <a:solidFill>
                  <a:schemeClr val="bg2"/>
                </a:solidFill>
                <a:effectLst/>
              </a:rPr>
              <a:t>Прогрессивное образование: в чем суть?</a:t>
            </a:r>
            <a:br>
              <a:rPr lang="ru-RU" sz="3200" dirty="0">
                <a:solidFill>
                  <a:schemeClr val="bg2"/>
                </a:solidFill>
                <a:effectLst/>
              </a:rPr>
            </a:br>
            <a:endParaRPr lang="ru-RU" sz="3200" dirty="0">
              <a:solidFill>
                <a:schemeClr val="bg2"/>
              </a:solidFill>
            </a:endParaRPr>
          </a:p>
        </p:txBody>
      </p:sp>
      <p:sp>
        <p:nvSpPr>
          <p:cNvPr id="4" name="Объект 3"/>
          <p:cNvSpPr>
            <a:spLocks noGrp="1"/>
          </p:cNvSpPr>
          <p:nvPr>
            <p:ph sz="half" idx="2"/>
          </p:nvPr>
        </p:nvSpPr>
        <p:spPr>
          <a:xfrm>
            <a:off x="3923928" y="1524000"/>
            <a:ext cx="5112568" cy="4572000"/>
          </a:xfrm>
        </p:spPr>
        <p:txBody>
          <a:bodyPr>
            <a:noAutofit/>
          </a:bodyPr>
          <a:lstStyle/>
          <a:p>
            <a:pPr marL="0" indent="0">
              <a:buNone/>
            </a:pPr>
            <a:r>
              <a:rPr lang="ru-RU" sz="1400" dirty="0">
                <a:solidFill>
                  <a:srgbClr val="92D050"/>
                </a:solidFill>
              </a:rPr>
              <a:t>В некоторых странах образование пошло по такому принципу: детей обучают тому, что наверняка будет необходимо в их жизни. За каждым ребенком ведется наблюдение, идет процесс выяснения его наклонностей и способностей, по которым уже далее идет корректировка направления его образования. Если у человека гуманитарный склад ума, его не насилуют математическими формулами. Большую часть времени он просвещает именно своим способностям, но при этом уделяется немного внимания математическим основам, которые необходимы в повседневной жизни. Наше образование, к сожалению, на это не взирает. Детей учат одному и тому же, всех без разбору. Если возвращаться к вопросу, какой должен быть современный учитель, то нужно сделать акцент на том, что этот учитель должен видеть потенциал каждого своего ученика и стремиться вложить в его голову базовые знания. Работа учителя состоит и в том, чтобы распознать, каков потенциал каждого его ученика. На самом деле получается, что учитель - это очень тяжелая и сложная работа, и настоящим учителем сможет стать только тот человек, который способен отдаться этому предмету на 200%. А сделать это с уровнем зарплат педагогических работников не так-то просто. Чистый альтруизм. </a:t>
            </a:r>
          </a:p>
          <a:p>
            <a:endParaRPr lang="ru-RU" sz="1400" dirty="0">
              <a:solidFill>
                <a:srgbClr val="92D050"/>
              </a:solidFill>
            </a:endParaRPr>
          </a:p>
        </p:txBody>
      </p:sp>
      <p:pic>
        <p:nvPicPr>
          <p:cNvPr id="5" name="Объект 4" descr="каким должен быть современный учитель начальных классов"/>
          <p:cNvPicPr>
            <a:picLocks noGrp="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251520" y="1916832"/>
            <a:ext cx="3609975" cy="2389108"/>
          </a:xfrm>
          <a:prstGeom prst="rect">
            <a:avLst/>
          </a:prstGeom>
          <a:noFill/>
          <a:ln>
            <a:noFill/>
          </a:ln>
        </p:spPr>
      </p:pic>
    </p:spTree>
    <p:extLst>
      <p:ext uri="{BB962C8B-B14F-4D97-AF65-F5344CB8AC3E}">
        <p14:creationId xmlns:p14="http://schemas.microsoft.com/office/powerpoint/2010/main" val="31492193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sz="2800" dirty="0">
                <a:solidFill>
                  <a:schemeClr val="bg2"/>
                </a:solidFill>
                <a:effectLst/>
              </a:rPr>
              <a:t>Неимоверная отдача как залог успеха в любом предмете</a:t>
            </a:r>
            <a:r>
              <a:rPr lang="ru-RU" sz="2800" dirty="0" smtClean="0">
                <a:solidFill>
                  <a:schemeClr val="bg2"/>
                </a:solidFill>
                <a:effectLst/>
              </a:rPr>
              <a:t>.</a:t>
            </a:r>
            <a:endParaRPr lang="ru-RU" sz="2800" dirty="0">
              <a:solidFill>
                <a:schemeClr val="bg2"/>
              </a:solidFill>
            </a:endParaRPr>
          </a:p>
        </p:txBody>
      </p:sp>
      <p:sp>
        <p:nvSpPr>
          <p:cNvPr id="4" name="Объект 3"/>
          <p:cNvSpPr>
            <a:spLocks noGrp="1"/>
          </p:cNvSpPr>
          <p:nvPr>
            <p:ph sz="half" idx="2"/>
          </p:nvPr>
        </p:nvSpPr>
        <p:spPr>
          <a:xfrm>
            <a:off x="3563888" y="1524000"/>
            <a:ext cx="5328592" cy="4572000"/>
          </a:xfrm>
        </p:spPr>
        <p:txBody>
          <a:bodyPr>
            <a:noAutofit/>
          </a:bodyPr>
          <a:lstStyle/>
          <a:p>
            <a:pPr marL="0" indent="0">
              <a:buNone/>
            </a:pPr>
            <a:r>
              <a:rPr lang="ru-RU" sz="1600" dirty="0">
                <a:solidFill>
                  <a:srgbClr val="92D050"/>
                </a:solidFill>
              </a:rPr>
              <a:t>И это касается любого предмета. Например, были проведены опросы среди учеников, какой должен быть современный учитель физической культуры. Как оказалось, он должен обладать несколькими чертами. Он сам должен быть примером для подражания, то есть стройным, физически развитым – чтобы было видно, что человек действительно любит заниматься своим здоровьем и телом. Многие также сказали, что учитель физкультуры должен быть добрым, понимающим и умеющим заинтересовать к участию в уроке всех учеников класса. Представление о том, каким должен быть современный учитель начальных классов, вообще терпит тотальное видоизменение. Современные методики предполагают отклонение от строгих учебных норм и переход к игровым манерам обучения. По сути, учитель младших классов должен стать для маленьких детей второй мамой, которая не только легко и познавательной форме сможет научить и раскрыть детей к познанию мира, не угнетая строгими рамками школьного этикета, но и суметь их постепенно подготовить к более серьезным условиям в старших классах. </a:t>
            </a:r>
          </a:p>
          <a:p>
            <a:endParaRPr lang="ru-RU" sz="1600" dirty="0">
              <a:solidFill>
                <a:srgbClr val="92D050"/>
              </a:solidFill>
            </a:endParaRPr>
          </a:p>
        </p:txBody>
      </p:sp>
      <p:pic>
        <p:nvPicPr>
          <p:cNvPr id="5" name="Объект 4" descr="какой должен быть современный учитель физической культуры"/>
          <p:cNvPicPr>
            <a:picLocks noGrp="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323528" y="1556792"/>
            <a:ext cx="3054096" cy="4572000"/>
          </a:xfrm>
          <a:prstGeom prst="rect">
            <a:avLst/>
          </a:prstGeom>
          <a:noFill/>
          <a:ln>
            <a:noFill/>
          </a:ln>
        </p:spPr>
      </p:pic>
    </p:spTree>
    <p:extLst>
      <p:ext uri="{BB962C8B-B14F-4D97-AF65-F5344CB8AC3E}">
        <p14:creationId xmlns:p14="http://schemas.microsoft.com/office/powerpoint/2010/main" val="755832853"/>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156</TotalTime>
  <Words>1463</Words>
  <Application>Microsoft Office PowerPoint</Application>
  <PresentationFormat>Экран (4:3)</PresentationFormat>
  <Paragraphs>29</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Бумажная</vt:lpstr>
      <vt:lpstr>Каким должен быть современный учитель?</vt:lpstr>
      <vt:lpstr>Вспомните своих учителей в школе. Вероятно, что среди них попадались те еще экземпляры. У кого-то могла быть такая методика: «Я рассказываю этот материал уже 30 лет без изменений, а вы сидите и записывайте». Другие могли рассказывать весь урок истории из своей армейской жизни, а затем приходить на контрольную работу и ставить оценки за красоту глаз. Еще кто-то давит своим авторитетом и грозностью.</vt:lpstr>
      <vt:lpstr>Психологическая возможность обучать</vt:lpstr>
      <vt:lpstr>Взаимопонимание и уважение к ученикам.</vt:lpstr>
      <vt:lpstr>Повышение уровня своих знаний. </vt:lpstr>
      <vt:lpstr>Новые методики на вооружение. </vt:lpstr>
      <vt:lpstr>Устарелость как главный фактор. </vt:lpstr>
      <vt:lpstr>Прогрессивное образование: в чем суть? </vt:lpstr>
      <vt:lpstr>Неимоверная отдача как залог успеха в любом предмете.</vt:lpstr>
      <vt:lpstr>Интересным нововведением в сфере образования являются музыкально-компьютерные технологии.</vt:lpstr>
      <vt:lpstr>Подытожим. Какой должен быть современный учитель, следуя из вышесказанного?</vt:lpstr>
      <vt:lpstr>Спасибо за внимание!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Каким должен быть современный учитель?</dc:title>
  <dc:creator>Елена</dc:creator>
  <cp:lastModifiedBy>Елена</cp:lastModifiedBy>
  <cp:revision>7</cp:revision>
  <dcterms:created xsi:type="dcterms:W3CDTF">2017-12-02T06:49:04Z</dcterms:created>
  <dcterms:modified xsi:type="dcterms:W3CDTF">2017-12-14T15:21:10Z</dcterms:modified>
</cp:coreProperties>
</file>