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5" r:id="rId4"/>
    <p:sldMasterId id="2147483697" r:id="rId5"/>
  </p:sldMasterIdLst>
  <p:notesMasterIdLst>
    <p:notesMasterId r:id="rId25"/>
  </p:notesMasterIdLst>
  <p:sldIdLst>
    <p:sldId id="256" r:id="rId6"/>
    <p:sldId id="288" r:id="rId7"/>
    <p:sldId id="289" r:id="rId8"/>
    <p:sldId id="260" r:id="rId9"/>
    <p:sldId id="279" r:id="rId10"/>
    <p:sldId id="280" r:id="rId11"/>
    <p:sldId id="272" r:id="rId12"/>
    <p:sldId id="267" r:id="rId13"/>
    <p:sldId id="282" r:id="rId14"/>
    <p:sldId id="269" r:id="rId15"/>
    <p:sldId id="270" r:id="rId16"/>
    <p:sldId id="271" r:id="rId17"/>
    <p:sldId id="273" r:id="rId18"/>
    <p:sldId id="287" r:id="rId19"/>
    <p:sldId id="283" r:id="rId20"/>
    <p:sldId id="278" r:id="rId21"/>
    <p:sldId id="277" r:id="rId22"/>
    <p:sldId id="290" r:id="rId23"/>
    <p:sldId id="286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image" Target="../media/image12.wmf"/><Relationship Id="rId7" Type="http://schemas.openxmlformats.org/officeDocument/2006/relationships/image" Target="../media/image16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6571D9-C2A5-4C7C-A145-A6BE846E1EAE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A73D8-0FC9-4882-8685-6A416BB317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502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1723EA8D-4BB2-4ACC-8397-5FC617B3CA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952896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0035FE07-AFFC-4BC2-AF48-C0E75F80972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0636548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1459657-744B-4BC8-B3C3-1333A0FEE5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7448960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76E463CD-D611-427A-AD93-A6B7EE38068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1741668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CE630EF-5768-4D23-90E0-60ACCCC139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6181144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9EBA2FDF-A5AE-4A9E-842F-53A4E7B7E0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80313436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B48CE8DE-9C8E-4CB1-A27E-8D4DC0DCC9B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1578922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389AD5BC-F3C0-4E96-B33E-537B9EB215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395597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77D5E9A-9F87-4FB0-86C6-2F479C7E976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6926105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9E80500-E5EB-4245-B498-CE0AC8C5B0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4052515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4F98FC77-B1BB-46AE-BCD8-599A787718E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73701578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1620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6576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042150" y="6243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34FC5F-FAA0-4C30-AD0B-F3EDB2E8BF1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686515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68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68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68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B69B0F-4FB8-4CB8-A55D-E240FADC25E5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9999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DD938-1BEC-4334-8661-80DAC4D0EF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6472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FECB8-4A69-4CFE-8AE1-217522E76F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941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6AE7-339E-473B-BDF5-00DCDC2AD34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07183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06231-E93D-49DD-84B5-14B839BD4B7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2048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B023E-B80D-45A5-84D5-952730D4FA5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113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BBDFF-F30E-4BFF-9859-4BE1996F31A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2706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0329-A316-46AB-90A8-99ECAC0EFDD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8870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2DC3F-551C-44CC-A633-6A5B07ED8A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859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7DB05-5381-4A33-89DF-BB711FF52E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08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E1E5-757F-43AD-95F1-0B6D8A14A7D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7858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68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68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68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B69B0F-4FB8-4CB8-A55D-E240FADC25E5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093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DD938-1BEC-4334-8661-80DAC4D0EF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47514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FECB8-4A69-4CFE-8AE1-217522E76F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0920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6AE7-339E-473B-BDF5-00DCDC2AD34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87114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06231-E93D-49DD-84B5-14B839BD4B7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161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B023E-B80D-45A5-84D5-952730D4FA5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860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BBDFF-F30E-4BFF-9859-4BE1996F31A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9840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0329-A316-46AB-90A8-99ECAC0EFDD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981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2DC3F-551C-44CC-A633-6A5B07ED8A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77170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7DB05-5381-4A33-89DF-BB711FF52E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0708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E1E5-757F-43AD-95F1-0B6D8A14A7D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25195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686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686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6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grpSp>
          <p:nvGrpSpPr>
            <p:cNvPr id="3687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687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3687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3687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bg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3687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368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7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 altLang="ru-RU">
              <a:solidFill>
                <a:srgbClr val="1C1C1C"/>
              </a:solidFill>
            </a:endParaRPr>
          </a:p>
        </p:txBody>
      </p:sp>
      <p:sp>
        <p:nvSpPr>
          <p:cNvPr id="3688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CB69B0F-4FB8-4CB8-A55D-E240FADC25E5}" type="slidenum">
              <a:rPr lang="ru-RU" altLang="ru-RU">
                <a:solidFill>
                  <a:srgbClr val="1C1C1C"/>
                </a:solidFill>
              </a:rPr>
              <a:pPr/>
              <a:t>‹#›</a:t>
            </a:fld>
            <a:endParaRPr lang="ru-RU" altLang="ru-RU">
              <a:solidFill>
                <a:srgbClr val="1C1C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713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9DD938-1BEC-4334-8661-80DAC4D0EFA9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45145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CFECB8-4A69-4CFE-8AE1-217522E76F24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127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6AE7-339E-473B-BDF5-00DCDC2AD34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73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06231-E93D-49DD-84B5-14B839BD4B7A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549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B023E-B80D-45A5-84D5-952730D4FA5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86575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BBDFF-F30E-4BFF-9859-4BE1996F31AB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5727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F0329-A316-46AB-90A8-99ECAC0EFDD7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57731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F2DC3F-551C-44CC-A633-6A5B07ED8A1F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093643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27DB05-5381-4A33-89DF-BB711FF52EBD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5090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55E1E5-757F-43AD-95F1-0B6D8A14A7D6}" type="slidenum">
              <a:rPr lang="ru-RU" altLang="ru-RU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379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ru-RU"/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B1E51-8927-4B09-9679-AD18ADEE86ED}" type="slidenum">
              <a:rPr lang="ru-RU" alt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45677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09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686A9-99B4-44FB-B90A-65A6637896C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00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686A9-99B4-44FB-B90A-65A6637896C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642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ECFF"/>
            </a:gs>
            <a:gs pos="50000">
              <a:schemeClr val="bg1"/>
            </a:gs>
            <a:gs pos="100000">
              <a:srgbClr val="CCECFF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altLang="ru-RU" sz="2400" smtClean="0">
              <a:solidFill>
                <a:srgbClr val="000000"/>
              </a:solidFill>
            </a:endParaRP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58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1686A9-99B4-44FB-B90A-65A6637896CD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442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www.psy.msu.ru/illusion/distortion/hering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17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4.wmf"/><Relationship Id="rId17" Type="http://schemas.openxmlformats.org/officeDocument/2006/relationships/oleObject" Target="../embeddings/oleObject10.bin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6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6" name="Заголовок 1"/>
          <p:cNvSpPr txBox="1">
            <a:spLocks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i="1" dirty="0" smtClean="0">
                <a:solidFill>
                  <a:srgbClr val="002060"/>
                </a:solidFill>
                <a:latin typeface="Times New Roman" pitchFamily="18" charset="0"/>
              </a:rPr>
              <a:t>Признаки </a:t>
            </a:r>
            <a:r>
              <a:rPr lang="ru-RU" altLang="ru-RU" sz="4800" b="1" i="1" dirty="0">
                <a:solidFill>
                  <a:srgbClr val="002060"/>
                </a:solidFill>
                <a:latin typeface="Times New Roman" pitchFamily="18" charset="0"/>
              </a:rPr>
              <a:t>параллельности прямых</a:t>
            </a:r>
            <a:endParaRPr lang="ru-RU" altLang="ru-RU" sz="4800" b="1" dirty="0" smtClean="0">
              <a:solidFill>
                <a:srgbClr val="215968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" name="Дата 3"/>
          <p:cNvSpPr txBox="1">
            <a:spLocks noGrp="1"/>
          </p:cNvSpPr>
          <p:nvPr/>
        </p:nvSpPr>
        <p:spPr bwMode="auto">
          <a:xfrm>
            <a:off x="539750" y="333375"/>
            <a:ext cx="23050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endParaRPr lang="en-US" altLang="ru-RU" b="1" kern="0" dirty="0" smtClean="0">
              <a:solidFill>
                <a:srgbClr val="005490"/>
              </a:solidFill>
              <a:cs typeface="Arial" charset="0"/>
            </a:endParaRPr>
          </a:p>
        </p:txBody>
      </p:sp>
      <p:sp>
        <p:nvSpPr>
          <p:cNvPr id="4" name="Rectangle 12"/>
          <p:cNvSpPr>
            <a:spLocks noChangeArrowheads="1"/>
          </p:cNvSpPr>
          <p:nvPr/>
        </p:nvSpPr>
        <p:spPr bwMode="auto">
          <a:xfrm>
            <a:off x="5580063" y="4652963"/>
            <a:ext cx="30956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81000" indent="-3810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219200" indent="-3048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38300" indent="-266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95500" indent="-2667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52700" indent="-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3009900" indent="-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67100" indent="-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924300" indent="-2667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err="1" smtClean="0">
                <a:solidFill>
                  <a:srgbClr val="006600"/>
                </a:solidFill>
                <a:latin typeface="Times New Roman" pitchFamily="18" charset="0"/>
              </a:rPr>
              <a:t>Маташова</a:t>
            </a:r>
            <a:r>
              <a:rPr lang="ru-RU" altLang="ru-RU" sz="2400" b="1" dirty="0" smtClean="0">
                <a:solidFill>
                  <a:srgbClr val="006600"/>
                </a:solidFill>
                <a:latin typeface="Times New Roman" pitchFamily="18" charset="0"/>
              </a:rPr>
              <a:t> Н.А.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6600"/>
                </a:solidFill>
                <a:latin typeface="Times New Roman" pitchFamily="18" charset="0"/>
              </a:rPr>
              <a:t>учитель математики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МБОУ «СОШ № </a:t>
            </a:r>
            <a:r>
              <a:rPr lang="ru-RU" altLang="ru-RU" sz="2400" b="1" dirty="0">
                <a:solidFill>
                  <a:srgbClr val="000099"/>
                </a:solidFill>
                <a:latin typeface="Times New Roman" pitchFamily="18" charset="0"/>
              </a:rPr>
              <a:t>2</a:t>
            </a:r>
            <a:r>
              <a:rPr lang="ru-RU" altLang="ru-RU" sz="2400" b="1" dirty="0" smtClean="0">
                <a:solidFill>
                  <a:srgbClr val="000099"/>
                </a:solidFill>
                <a:latin typeface="Times New Roman" pitchFamily="18" charset="0"/>
              </a:rPr>
              <a:t>»</a:t>
            </a:r>
          </a:p>
          <a:p>
            <a:pPr eaLnBrk="1" fontAlgn="base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400" b="1" dirty="0" smtClean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8" name="Рисунок 1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9632" y="4293096"/>
            <a:ext cx="2958157" cy="1739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rgbClr val="000000">
                <a:satMod val="175000"/>
                <a:alpha val="40000"/>
              </a:srgbClr>
            </a:glow>
          </a:effectLst>
        </p:spPr>
      </p:pic>
    </p:spTree>
    <p:extLst>
      <p:ext uri="{BB962C8B-B14F-4D97-AF65-F5344CB8AC3E}">
        <p14:creationId xmlns:p14="http://schemas.microsoft.com/office/powerpoint/2010/main" val="561891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13" name="AutoShape 37"/>
          <p:cNvSpPr>
            <a:spLocks noChangeArrowheads="1"/>
          </p:cNvSpPr>
          <p:nvPr/>
        </p:nvSpPr>
        <p:spPr bwMode="auto">
          <a:xfrm rot="4843543">
            <a:off x="2803526" y="4260850"/>
            <a:ext cx="438150" cy="358775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33CC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11" name="AutoShape 35"/>
          <p:cNvSpPr>
            <a:spLocks noChangeArrowheads="1"/>
          </p:cNvSpPr>
          <p:nvPr/>
        </p:nvSpPr>
        <p:spPr bwMode="auto">
          <a:xfrm rot="15872388">
            <a:off x="2298700" y="3752851"/>
            <a:ext cx="504825" cy="431800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33CC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 </a:t>
            </a:r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 flipV="1">
            <a:off x="827088" y="2924175"/>
            <a:ext cx="2952750" cy="22336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 flipV="1">
            <a:off x="1835150" y="3141663"/>
            <a:ext cx="2952750" cy="23034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1547813" y="3644900"/>
            <a:ext cx="2519362" cy="1152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88" name="WordArt 12"/>
          <p:cNvSpPr>
            <a:spLocks noChangeArrowheads="1" noChangeShapeType="1" noTextEdit="1"/>
          </p:cNvSpPr>
          <p:nvPr/>
        </p:nvSpPr>
        <p:spPr bwMode="auto">
          <a:xfrm rot="281283">
            <a:off x="611188" y="4724400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189" name="WordArt 13"/>
          <p:cNvSpPr>
            <a:spLocks noChangeArrowheads="1" noChangeShapeType="1" noTextEdit="1"/>
          </p:cNvSpPr>
          <p:nvPr/>
        </p:nvSpPr>
        <p:spPr bwMode="auto">
          <a:xfrm rot="281283">
            <a:off x="1692275" y="508476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190" name="WordArt 14"/>
          <p:cNvSpPr>
            <a:spLocks noChangeArrowheads="1" noChangeShapeType="1" noTextEdit="1"/>
          </p:cNvSpPr>
          <p:nvPr/>
        </p:nvSpPr>
        <p:spPr bwMode="auto">
          <a:xfrm rot="281283">
            <a:off x="1692275" y="335756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c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191" name="WordArt 15"/>
          <p:cNvSpPr>
            <a:spLocks noChangeArrowheads="1" noChangeShapeType="1" noTextEdit="1"/>
          </p:cNvSpPr>
          <p:nvPr/>
        </p:nvSpPr>
        <p:spPr bwMode="auto">
          <a:xfrm>
            <a:off x="2771775" y="3789363"/>
            <a:ext cx="1428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50192" name="WordArt 16"/>
          <p:cNvSpPr>
            <a:spLocks noChangeArrowheads="1" noChangeShapeType="1" noTextEdit="1"/>
          </p:cNvSpPr>
          <p:nvPr/>
        </p:nvSpPr>
        <p:spPr bwMode="auto">
          <a:xfrm>
            <a:off x="2555875" y="4365625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50193" name="Text Box 17"/>
          <p:cNvSpPr txBox="1">
            <a:spLocks noChangeArrowheads="1"/>
          </p:cNvSpPr>
          <p:nvPr/>
        </p:nvSpPr>
        <p:spPr bwMode="auto">
          <a:xfrm>
            <a:off x="5292725" y="2997200"/>
            <a:ext cx="31670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000000"/>
                </a:solidFill>
                <a:latin typeface="Comic Sans MS" pitchFamily="66" charset="0"/>
              </a:rPr>
              <a:t>                   = 32˚</a:t>
            </a:r>
          </a:p>
        </p:txBody>
      </p:sp>
      <p:sp>
        <p:nvSpPr>
          <p:cNvPr id="50197" name="Line 21"/>
          <p:cNvSpPr>
            <a:spLocks noChangeShapeType="1"/>
          </p:cNvSpPr>
          <p:nvPr/>
        </p:nvSpPr>
        <p:spPr bwMode="auto">
          <a:xfrm flipH="1">
            <a:off x="6732588" y="2420938"/>
            <a:ext cx="71437" cy="144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98" name="Line 22"/>
          <p:cNvSpPr>
            <a:spLocks noChangeShapeType="1"/>
          </p:cNvSpPr>
          <p:nvPr/>
        </p:nvSpPr>
        <p:spPr bwMode="auto">
          <a:xfrm>
            <a:off x="6732588" y="2565400"/>
            <a:ext cx="14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199" name="WordArt 23"/>
          <p:cNvSpPr>
            <a:spLocks noChangeArrowheads="1" noChangeShapeType="1" noTextEdit="1"/>
          </p:cNvSpPr>
          <p:nvPr/>
        </p:nvSpPr>
        <p:spPr bwMode="auto">
          <a:xfrm>
            <a:off x="6948488" y="2349500"/>
            <a:ext cx="1428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1</a:t>
            </a:r>
          </a:p>
        </p:txBody>
      </p:sp>
      <p:sp>
        <p:nvSpPr>
          <p:cNvPr id="50200" name="Line 24"/>
          <p:cNvSpPr>
            <a:spLocks noChangeShapeType="1"/>
          </p:cNvSpPr>
          <p:nvPr/>
        </p:nvSpPr>
        <p:spPr bwMode="auto">
          <a:xfrm flipH="1">
            <a:off x="6804025" y="3213100"/>
            <a:ext cx="71438" cy="1444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01" name="Line 25"/>
          <p:cNvSpPr>
            <a:spLocks noChangeShapeType="1"/>
          </p:cNvSpPr>
          <p:nvPr/>
        </p:nvSpPr>
        <p:spPr bwMode="auto">
          <a:xfrm>
            <a:off x="6804025" y="3357563"/>
            <a:ext cx="1428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02" name="WordArt 26"/>
          <p:cNvSpPr>
            <a:spLocks noChangeArrowheads="1" noChangeShapeType="1" noTextEdit="1"/>
          </p:cNvSpPr>
          <p:nvPr/>
        </p:nvSpPr>
        <p:spPr bwMode="auto">
          <a:xfrm>
            <a:off x="7019925" y="3141663"/>
            <a:ext cx="1428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dirty="0" smtClean="0">
                <a:solidFill>
                  <a:srgbClr val="000000"/>
                </a:solidFill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50203" name="Text Box 27"/>
          <p:cNvSpPr txBox="1">
            <a:spLocks noChangeArrowheads="1"/>
          </p:cNvSpPr>
          <p:nvPr/>
        </p:nvSpPr>
        <p:spPr bwMode="auto">
          <a:xfrm>
            <a:off x="5219700" y="2276475"/>
            <a:ext cx="32400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000000"/>
                </a:solidFill>
                <a:latin typeface="Comic Sans MS" pitchFamily="66" charset="0"/>
              </a:rPr>
              <a:t>Дано:          = 32˚</a:t>
            </a:r>
          </a:p>
        </p:txBody>
      </p:sp>
      <p:sp>
        <p:nvSpPr>
          <p:cNvPr id="50204" name="Text Box 28"/>
          <p:cNvSpPr txBox="1">
            <a:spLocks noChangeArrowheads="1"/>
          </p:cNvSpPr>
          <p:nvPr/>
        </p:nvSpPr>
        <p:spPr bwMode="auto">
          <a:xfrm>
            <a:off x="5076825" y="3860800"/>
            <a:ext cx="34559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000000"/>
                </a:solidFill>
                <a:latin typeface="Comic Sans MS" pitchFamily="66" charset="0"/>
              </a:rPr>
              <a:t>Доказать:</a:t>
            </a:r>
          </a:p>
        </p:txBody>
      </p:sp>
      <p:sp>
        <p:nvSpPr>
          <p:cNvPr id="50205" name="WordArt 29"/>
          <p:cNvSpPr>
            <a:spLocks noChangeArrowheads="1" noChangeShapeType="1" noTextEdit="1"/>
          </p:cNvSpPr>
          <p:nvPr/>
        </p:nvSpPr>
        <p:spPr bwMode="auto">
          <a:xfrm rot="281283">
            <a:off x="7235825" y="400526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206" name="Line 30"/>
          <p:cNvSpPr>
            <a:spLocks noChangeShapeType="1"/>
          </p:cNvSpPr>
          <p:nvPr/>
        </p:nvSpPr>
        <p:spPr bwMode="auto">
          <a:xfrm flipH="1">
            <a:off x="7596188" y="40052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07" name="Line 31"/>
          <p:cNvSpPr>
            <a:spLocks noChangeShapeType="1"/>
          </p:cNvSpPr>
          <p:nvPr/>
        </p:nvSpPr>
        <p:spPr bwMode="auto">
          <a:xfrm flipH="1">
            <a:off x="7740650" y="400526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0208" name="WordArt 32"/>
          <p:cNvSpPr>
            <a:spLocks noChangeArrowheads="1" noChangeShapeType="1" noTextEdit="1"/>
          </p:cNvSpPr>
          <p:nvPr/>
        </p:nvSpPr>
        <p:spPr bwMode="auto">
          <a:xfrm rot="-148109">
            <a:off x="7956550" y="400526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0210" name="WordArt 34"/>
          <p:cNvSpPr>
            <a:spLocks noChangeArrowheads="1" noChangeShapeType="1" noTextEdit="1"/>
          </p:cNvSpPr>
          <p:nvPr/>
        </p:nvSpPr>
        <p:spPr bwMode="auto">
          <a:xfrm>
            <a:off x="684213" y="2708275"/>
            <a:ext cx="1428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8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  <p:sp>
        <p:nvSpPr>
          <p:cNvPr id="30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 algn="r">
                <a:defRPr/>
              </a:pPr>
              <a:t>10</a:t>
            </a:fld>
            <a:endParaRPr lang="ru-RU" sz="120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858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4" name="AutoShape 24"/>
          <p:cNvSpPr>
            <a:spLocks noChangeArrowheads="1"/>
          </p:cNvSpPr>
          <p:nvPr/>
        </p:nvSpPr>
        <p:spPr bwMode="auto">
          <a:xfrm rot="9338078">
            <a:off x="1405359" y="3912692"/>
            <a:ext cx="1841500" cy="377825"/>
          </a:xfrm>
          <a:prstGeom prst="triangle">
            <a:avLst>
              <a:gd name="adj" fmla="val 46810"/>
            </a:avLst>
          </a:prstGeom>
          <a:gradFill rotWithShape="1">
            <a:gsLst>
              <a:gs pos="0">
                <a:srgbClr val="FF33CC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23" name="AutoShape 23"/>
          <p:cNvSpPr>
            <a:spLocks noChangeArrowheads="1"/>
          </p:cNvSpPr>
          <p:nvPr/>
        </p:nvSpPr>
        <p:spPr bwMode="auto">
          <a:xfrm rot="3673371">
            <a:off x="3030959" y="3222130"/>
            <a:ext cx="363537" cy="303212"/>
          </a:xfrm>
          <a:prstGeom prst="triangle">
            <a:avLst>
              <a:gd name="adj" fmla="val 50000"/>
            </a:avLst>
          </a:prstGeom>
          <a:gradFill rotWithShape="1">
            <a:gsLst>
              <a:gs pos="0">
                <a:srgbClr val="FF33CC"/>
              </a:gs>
              <a:gs pos="100000">
                <a:srgbClr val="99CCFF"/>
              </a:gs>
            </a:gsLst>
            <a:path path="rect">
              <a:fillToRect r="100000" b="10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 flipH="1">
            <a:off x="2124497" y="2544267"/>
            <a:ext cx="1946275" cy="2089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09" name="WordArt 9"/>
          <p:cNvSpPr>
            <a:spLocks noChangeArrowheads="1" noChangeShapeType="1" noTextEdit="1"/>
          </p:cNvSpPr>
          <p:nvPr/>
        </p:nvSpPr>
        <p:spPr bwMode="auto">
          <a:xfrm>
            <a:off x="684213" y="2708275"/>
            <a:ext cx="1428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600" kern="10" dirty="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>
            <a:off x="1619672" y="3264992"/>
            <a:ext cx="3170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V="1">
            <a:off x="1332334" y="4273054"/>
            <a:ext cx="30972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13" name="Text Box 13"/>
          <p:cNvSpPr txBox="1">
            <a:spLocks noChangeArrowheads="1"/>
          </p:cNvSpPr>
          <p:nvPr/>
        </p:nvSpPr>
        <p:spPr bwMode="auto">
          <a:xfrm>
            <a:off x="1600622" y="2730004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a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4" name="Text Box 14"/>
          <p:cNvSpPr txBox="1">
            <a:spLocks noChangeArrowheads="1"/>
          </p:cNvSpPr>
          <p:nvPr/>
        </p:nvSpPr>
        <p:spPr bwMode="auto">
          <a:xfrm>
            <a:off x="1332334" y="3768229"/>
            <a:ext cx="3825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2629322" y="3191967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2053059" y="3696792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1217" name="Text Box 17"/>
          <p:cNvSpPr txBox="1">
            <a:spLocks noChangeArrowheads="1"/>
          </p:cNvSpPr>
          <p:nvPr/>
        </p:nvSpPr>
        <p:spPr bwMode="auto">
          <a:xfrm>
            <a:off x="5422597" y="2741772"/>
            <a:ext cx="348524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altLang="ru-RU" sz="28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 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1 = 48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º,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 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= 132º </a:t>
            </a:r>
          </a:p>
        </p:txBody>
      </p:sp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5205110" y="3533934"/>
            <a:ext cx="3455987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smtClean="0">
                <a:solidFill>
                  <a:srgbClr val="000000"/>
                </a:solidFill>
                <a:latin typeface="Comic Sans MS" pitchFamily="66" charset="0"/>
              </a:rPr>
              <a:t>Доказать:</a:t>
            </a:r>
          </a:p>
        </p:txBody>
      </p:sp>
      <p:sp>
        <p:nvSpPr>
          <p:cNvPr id="51219" name="WordArt 19"/>
          <p:cNvSpPr>
            <a:spLocks noChangeArrowheads="1" noChangeShapeType="1" noTextEdit="1"/>
          </p:cNvSpPr>
          <p:nvPr/>
        </p:nvSpPr>
        <p:spPr bwMode="auto">
          <a:xfrm rot="281283">
            <a:off x="7294260" y="3676809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H="1">
            <a:off x="7654622" y="3676809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 flipH="1">
            <a:off x="7799085" y="3676809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1222" name="WordArt 22"/>
          <p:cNvSpPr>
            <a:spLocks noChangeArrowheads="1" noChangeShapeType="1" noTextEdit="1"/>
          </p:cNvSpPr>
          <p:nvPr/>
        </p:nvSpPr>
        <p:spPr bwMode="auto">
          <a:xfrm rot="-148109">
            <a:off x="8014985" y="3676809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1225" name="Rectangle 2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  <p:sp>
        <p:nvSpPr>
          <p:cNvPr id="22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 algn="r">
                <a:defRPr/>
              </a:pPr>
              <a:t>11</a:t>
            </a:fld>
            <a:endParaRPr lang="ru-RU" sz="120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83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5" name="Rectangle 11"/>
          <p:cNvSpPr>
            <a:spLocks noGrp="1" noChangeArrowheads="1"/>
          </p:cNvSpPr>
          <p:nvPr>
            <p:ph type="title"/>
          </p:nvPr>
        </p:nvSpPr>
        <p:spPr>
          <a:xfrm>
            <a:off x="1209675" y="188640"/>
            <a:ext cx="7793037" cy="1462087"/>
          </a:xfrm>
          <a:noFill/>
          <a:ln/>
        </p:spPr>
        <p:txBody>
          <a:bodyPr/>
          <a:lstStyle/>
          <a:p>
            <a:r>
              <a:rPr lang="ru-RU" altLang="ru-RU" sz="36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6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2237" name="Line 13"/>
          <p:cNvSpPr>
            <a:spLocks noChangeShapeType="1"/>
          </p:cNvSpPr>
          <p:nvPr/>
        </p:nvSpPr>
        <p:spPr bwMode="auto">
          <a:xfrm>
            <a:off x="539750" y="2636838"/>
            <a:ext cx="4176713" cy="14398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38" name="Line 14"/>
          <p:cNvSpPr>
            <a:spLocks noChangeShapeType="1"/>
          </p:cNvSpPr>
          <p:nvPr/>
        </p:nvSpPr>
        <p:spPr bwMode="auto">
          <a:xfrm>
            <a:off x="684213" y="3933825"/>
            <a:ext cx="4319587" cy="15113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39" name="Line 15"/>
          <p:cNvSpPr>
            <a:spLocks noChangeShapeType="1"/>
          </p:cNvSpPr>
          <p:nvPr/>
        </p:nvSpPr>
        <p:spPr bwMode="auto">
          <a:xfrm>
            <a:off x="2555875" y="2276475"/>
            <a:ext cx="1008063" cy="3673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40" name="Text Box 16"/>
          <p:cNvSpPr txBox="1">
            <a:spLocks noChangeArrowheads="1"/>
          </p:cNvSpPr>
          <p:nvPr/>
        </p:nvSpPr>
        <p:spPr bwMode="auto">
          <a:xfrm>
            <a:off x="684213" y="2081213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a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1" name="Text Box 17"/>
          <p:cNvSpPr txBox="1">
            <a:spLocks noChangeArrowheads="1"/>
          </p:cNvSpPr>
          <p:nvPr/>
        </p:nvSpPr>
        <p:spPr bwMode="auto">
          <a:xfrm>
            <a:off x="827088" y="3376613"/>
            <a:ext cx="3825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b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2700338" y="2060575"/>
            <a:ext cx="3413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c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3" name="Text Box 19"/>
          <p:cNvSpPr txBox="1">
            <a:spLocks noChangeArrowheads="1"/>
          </p:cNvSpPr>
          <p:nvPr/>
        </p:nvSpPr>
        <p:spPr bwMode="auto">
          <a:xfrm>
            <a:off x="2411413" y="2728913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1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4" name="Text Box 20"/>
          <p:cNvSpPr txBox="1">
            <a:spLocks noChangeArrowheads="1"/>
          </p:cNvSpPr>
          <p:nvPr/>
        </p:nvSpPr>
        <p:spPr bwMode="auto">
          <a:xfrm>
            <a:off x="2555875" y="3376613"/>
            <a:ext cx="36195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3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5" name="Text Box 21"/>
          <p:cNvSpPr txBox="1">
            <a:spLocks noChangeArrowheads="1"/>
          </p:cNvSpPr>
          <p:nvPr/>
        </p:nvSpPr>
        <p:spPr bwMode="auto">
          <a:xfrm>
            <a:off x="3132138" y="3644900"/>
            <a:ext cx="336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400" b="1" smtClean="0">
                <a:solidFill>
                  <a:srgbClr val="000000"/>
                </a:solidFill>
                <a:latin typeface="Times New Roman" pitchFamily="18" charset="0"/>
              </a:rPr>
              <a:t>4</a:t>
            </a:r>
            <a:endParaRPr kumimoji="1" lang="ru-RU" altLang="ru-RU" sz="24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6" name="Text Box 22"/>
          <p:cNvSpPr txBox="1">
            <a:spLocks noChangeArrowheads="1"/>
          </p:cNvSpPr>
          <p:nvPr/>
        </p:nvSpPr>
        <p:spPr bwMode="auto">
          <a:xfrm>
            <a:off x="2843213" y="4797425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smtClean="0">
                <a:solidFill>
                  <a:srgbClr val="000000"/>
                </a:solidFill>
                <a:latin typeface="Times New Roman" pitchFamily="18" charset="0"/>
              </a:rPr>
              <a:t>2</a:t>
            </a:r>
            <a:endParaRPr kumimoji="1" lang="ru-RU" altLang="ru-RU" sz="2800" b="1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7" name="Text Box 23"/>
          <p:cNvSpPr txBox="1">
            <a:spLocks noChangeArrowheads="1"/>
          </p:cNvSpPr>
          <p:nvPr/>
        </p:nvSpPr>
        <p:spPr bwMode="auto">
          <a:xfrm>
            <a:off x="2700338" y="4149725"/>
            <a:ext cx="3619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5</a:t>
            </a:r>
            <a:endParaRPr kumimoji="1" lang="ru-RU" altLang="ru-RU" sz="28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2248" name="Text Box 24"/>
          <p:cNvSpPr txBox="1">
            <a:spLocks noChangeArrowheads="1"/>
          </p:cNvSpPr>
          <p:nvPr/>
        </p:nvSpPr>
        <p:spPr bwMode="auto">
          <a:xfrm>
            <a:off x="5357402" y="2318078"/>
            <a:ext cx="33586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 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</a:rPr>
              <a:t>1 = 47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º, </a:t>
            </a:r>
            <a:r>
              <a:rPr lang="ru-RU" alt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 </a:t>
            </a:r>
            <a:r>
              <a:rPr kumimoji="1" lang="en-US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 = 133º</a:t>
            </a:r>
          </a:p>
        </p:txBody>
      </p:sp>
      <p:sp>
        <p:nvSpPr>
          <p:cNvPr id="52249" name="WordArt 25"/>
          <p:cNvSpPr>
            <a:spLocks noChangeArrowheads="1" noChangeShapeType="1" noTextEdit="1"/>
          </p:cNvSpPr>
          <p:nvPr/>
        </p:nvSpPr>
        <p:spPr bwMode="auto">
          <a:xfrm rot="281283">
            <a:off x="7371940" y="313593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a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2250" name="Line 26"/>
          <p:cNvSpPr>
            <a:spLocks noChangeShapeType="1"/>
          </p:cNvSpPr>
          <p:nvPr/>
        </p:nvSpPr>
        <p:spPr bwMode="auto">
          <a:xfrm flipH="1">
            <a:off x="7732302" y="313593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51" name="Line 27"/>
          <p:cNvSpPr>
            <a:spLocks noChangeShapeType="1"/>
          </p:cNvSpPr>
          <p:nvPr/>
        </p:nvSpPr>
        <p:spPr bwMode="auto">
          <a:xfrm flipH="1">
            <a:off x="7876765" y="313593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52252" name="WordArt 28"/>
          <p:cNvSpPr>
            <a:spLocks noChangeArrowheads="1" noChangeShapeType="1" noTextEdit="1"/>
          </p:cNvSpPr>
          <p:nvPr/>
        </p:nvSpPr>
        <p:spPr bwMode="auto">
          <a:xfrm rot="-148109">
            <a:off x="8092665" y="3135933"/>
            <a:ext cx="206375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ru-RU" sz="3600" kern="10" smtClean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52253" name="Text Box 29"/>
          <p:cNvSpPr txBox="1">
            <a:spLocks noChangeArrowheads="1"/>
          </p:cNvSpPr>
          <p:nvPr/>
        </p:nvSpPr>
        <p:spPr bwMode="auto">
          <a:xfrm>
            <a:off x="5269946" y="3020046"/>
            <a:ext cx="3455988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000000"/>
                </a:solidFill>
                <a:latin typeface="Comic Sans MS" pitchFamily="66" charset="0"/>
              </a:rPr>
              <a:t>Доказать:</a:t>
            </a:r>
          </a:p>
        </p:txBody>
      </p:sp>
      <p:sp>
        <p:nvSpPr>
          <p:cNvPr id="22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  <p:sp>
        <p:nvSpPr>
          <p:cNvPr id="24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latin typeface="Arial"/>
                <a:cs typeface="Arial" charset="0"/>
              </a:rPr>
              <a:pPr algn="r">
                <a:defRPr/>
              </a:pPr>
              <a:t>12</a:t>
            </a:fld>
            <a:endParaRPr lang="ru-RU" sz="1200">
              <a:solidFill>
                <a:prstClr val="white">
                  <a:lumMod val="50000"/>
                </a:prstClr>
              </a:solidFill>
              <a:latin typeface="Arial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22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2420938"/>
            <a:ext cx="4176713" cy="16557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400" dirty="0">
                <a:latin typeface="Times New Roman" pitchFamily="18" charset="0"/>
              </a:rPr>
              <a:t>Дано: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1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=51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 2 =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129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</a:p>
          <a:p>
            <a:pPr>
              <a:buFont typeface="Wingdings" pitchFamily="2" charset="2"/>
              <a:buNone/>
            </a:pPr>
            <a:endParaRPr lang="ru-RU" altLang="ru-RU" sz="24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>
              <a:buFont typeface="Wingdings" pitchFamily="2" charset="2"/>
              <a:buNone/>
            </a:pPr>
            <a:r>
              <a:rPr lang="ru-RU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Докажите: </a:t>
            </a:r>
            <a:r>
              <a:rPr lang="en-US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d </a:t>
            </a:r>
            <a:r>
              <a:rPr lang="en-US" altLang="ru-RU" sz="2400" dirty="0">
                <a:latin typeface="Times New Roman" pitchFamily="18" charset="0"/>
              </a:rPr>
              <a:t>║</a:t>
            </a:r>
            <a:r>
              <a:rPr lang="en-US" altLang="ru-RU" sz="2800" dirty="0">
                <a:latin typeface="Times New Roman" pitchFamily="18" charset="0"/>
                <a:sym typeface="Symbol" pitchFamily="18" charset="2"/>
              </a:rPr>
              <a:t>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е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.</a:t>
            </a:r>
            <a:endParaRPr lang="ru-RU" altLang="ru-RU" sz="2400" dirty="0"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10245" name="Object 5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651337072"/>
              </p:ext>
            </p:extLst>
          </p:nvPr>
        </p:nvGraphicFramePr>
        <p:xfrm>
          <a:off x="323528" y="1844824"/>
          <a:ext cx="4176712" cy="303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1" name="Точечный рисунок" r:id="rId3" imgW="2924583" imgH="1704762" progId="PBrush">
                  <p:embed/>
                </p:oleObj>
              </mc:Choice>
              <mc:Fallback>
                <p:oleObj name="Точечный рисунок" r:id="rId3" imgW="2924583" imgH="1704762" progId="PBrush">
                  <p:embed/>
                  <p:pic>
                    <p:nvPicPr>
                      <p:cNvPr id="0" name="Picture 1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528" y="1844824"/>
                        <a:ext cx="4176712" cy="303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11"/>
          <p:cNvSpPr>
            <a:spLocks noGrp="1" noChangeArrowheads="1"/>
          </p:cNvSpPr>
          <p:nvPr>
            <p:ph type="title"/>
          </p:nvPr>
        </p:nvSpPr>
        <p:spPr>
          <a:xfrm>
            <a:off x="827584" y="260648"/>
            <a:ext cx="7793037" cy="1462087"/>
          </a:xfrm>
          <a:noFill/>
          <a:ln/>
        </p:spPr>
        <p:txBody>
          <a:bodyPr/>
          <a:lstStyle/>
          <a:p>
            <a:r>
              <a:rPr lang="ru-RU" altLang="ru-RU" sz="3600" b="1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6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8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13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87824" y="3222212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4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3149750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0076" y="18089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Дано: </a:t>
            </a:r>
            <a:r>
              <a:rPr lang="en-US" b="1" dirty="0" smtClean="0">
                <a:solidFill>
                  <a:srgbClr val="002060"/>
                </a:solidFill>
              </a:rPr>
              <a:t>AD=BC, AB=CD.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Доказать: </a:t>
            </a:r>
            <a:r>
              <a:rPr lang="en-US" b="1" dirty="0" smtClean="0">
                <a:solidFill>
                  <a:srgbClr val="002060"/>
                </a:solidFill>
              </a:rPr>
              <a:t>AD  </a:t>
            </a:r>
            <a:r>
              <a:rPr lang="en-US" b="1" dirty="0" smtClean="0">
                <a:solidFill>
                  <a:srgbClr val="002060"/>
                </a:solidFill>
                <a:latin typeface="Cambria Math"/>
                <a:ea typeface="Cambria Math"/>
              </a:rPr>
              <a:t>⃦ BC.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1643042" y="3396556"/>
            <a:ext cx="5214974" cy="2571768"/>
          </a:xfrm>
          <a:prstGeom prst="parallelogram">
            <a:avLst/>
          </a:prstGeom>
          <a:solidFill>
            <a:schemeClr val="bg2"/>
          </a:solidFill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1643042" y="3396556"/>
            <a:ext cx="5214974" cy="2571768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1857356" y="4468126"/>
            <a:ext cx="285752" cy="71438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357950" y="4682440"/>
            <a:ext cx="357190" cy="71438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464843" y="3360837"/>
            <a:ext cx="285752" cy="7143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607719" y="3360837"/>
            <a:ext cx="285752" cy="71438"/>
          </a:xfrm>
          <a:prstGeom prst="line">
            <a:avLst/>
          </a:prstGeom>
          <a:ln w="571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607587" y="5932605"/>
            <a:ext cx="285752" cy="7143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3750463" y="5932605"/>
            <a:ext cx="285752" cy="71438"/>
          </a:xfrm>
          <a:prstGeom prst="line">
            <a:avLst/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00100" y="596832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A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14480" y="3110804"/>
            <a:ext cx="444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B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858016" y="311080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86512" y="5968324"/>
            <a:ext cx="5000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D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" name="Rectangle 11"/>
          <p:cNvSpPr txBox="1">
            <a:spLocks noChangeArrowheads="1"/>
          </p:cNvSpPr>
          <p:nvPr/>
        </p:nvSpPr>
        <p:spPr>
          <a:xfrm>
            <a:off x="323528" y="207684"/>
            <a:ext cx="8496944" cy="1368152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200" b="1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200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200" kern="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18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14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6790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>
          <a:xfrm>
            <a:off x="762000" y="333375"/>
            <a:ext cx="7696200" cy="1007393"/>
          </a:xfrm>
        </p:spPr>
        <p:txBody>
          <a:bodyPr/>
          <a:lstStyle/>
          <a:p>
            <a:pPr algn="just" eaLnBrk="1" hangingPunct="1"/>
            <a:r>
              <a:rPr lang="ru-RU" altLang="ru-RU" sz="4400" dirty="0" smtClean="0">
                <a:solidFill>
                  <a:srgbClr val="3F3FBF"/>
                </a:solidFill>
                <a:latin typeface="Times New Roman" pitchFamily="18" charset="0"/>
                <a:cs typeface="Times New Roman" pitchFamily="18" charset="0"/>
              </a:rPr>
              <a:t>По данным рисунка найдите угол 1</a:t>
            </a:r>
          </a:p>
        </p:txBody>
      </p:sp>
      <p:grpSp>
        <p:nvGrpSpPr>
          <p:cNvPr id="39939" name="Группа 78"/>
          <p:cNvGrpSpPr>
            <a:grpSpLocks/>
          </p:cNvGrpSpPr>
          <p:nvPr/>
        </p:nvGrpSpPr>
        <p:grpSpPr bwMode="auto">
          <a:xfrm>
            <a:off x="1052513" y="1643063"/>
            <a:ext cx="6688137" cy="3778250"/>
            <a:chOff x="1250843" y="881717"/>
            <a:chExt cx="6840760" cy="4891502"/>
          </a:xfrm>
        </p:grpSpPr>
        <p:sp>
          <p:nvSpPr>
            <p:cNvPr id="80" name="Прямоугольник 79"/>
            <p:cNvSpPr/>
            <p:nvPr/>
          </p:nvSpPr>
          <p:spPr>
            <a:xfrm>
              <a:off x="1250843" y="949540"/>
              <a:ext cx="6840760" cy="4823679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i="1" dirty="0">
                <a:solidFill>
                  <a:srgbClr val="00060C"/>
                </a:solidFill>
              </a:endParaRPr>
            </a:p>
          </p:txBody>
        </p:sp>
        <p:cxnSp>
          <p:nvCxnSpPr>
            <p:cNvPr id="81" name="Прямая соединительная линия 80"/>
            <p:cNvCxnSpPr/>
            <p:nvPr/>
          </p:nvCxnSpPr>
          <p:spPr>
            <a:xfrm flipV="1">
              <a:off x="1409968" y="2564969"/>
              <a:ext cx="6546866" cy="7193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V="1">
              <a:off x="2124408" y="949540"/>
              <a:ext cx="3080209" cy="44208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83" name="Прямоугольник 82"/>
            <p:cNvSpPr/>
            <p:nvPr/>
          </p:nvSpPr>
          <p:spPr>
            <a:xfrm>
              <a:off x="1254090" y="1921675"/>
              <a:ext cx="763152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3200" i="1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1409968" y="3598761"/>
              <a:ext cx="654361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3200" i="1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5352377" y="1907288"/>
              <a:ext cx="763152" cy="72961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0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000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6" name="Прямая соединительная линия 85"/>
            <p:cNvCxnSpPr/>
            <p:nvPr/>
          </p:nvCxnSpPr>
          <p:spPr>
            <a:xfrm flipV="1">
              <a:off x="1409968" y="4293437"/>
              <a:ext cx="6546866" cy="3699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flipH="1" flipV="1">
              <a:off x="5204617" y="881717"/>
              <a:ext cx="2531390" cy="482367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92" name="Прямоугольник 91"/>
            <p:cNvSpPr/>
            <p:nvPr/>
          </p:nvSpPr>
          <p:spPr>
            <a:xfrm>
              <a:off x="1547984" y="4642830"/>
              <a:ext cx="763152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32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</a:p>
          </p:txBody>
        </p:sp>
        <p:sp>
          <p:nvSpPr>
            <p:cNvPr id="93" name="Прямоугольник 92"/>
            <p:cNvSpPr/>
            <p:nvPr/>
          </p:nvSpPr>
          <p:spPr>
            <a:xfrm>
              <a:off x="7328451" y="4675714"/>
              <a:ext cx="763152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32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ru-RU" sz="3200" i="1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>
              <a:off x="6235684" y="3676861"/>
              <a:ext cx="763152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000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2337116" y="3676861"/>
              <a:ext cx="763152" cy="73167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000" i="1" dirty="0">
                  <a:solidFill>
                    <a:srgbClr val="00060C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  <a:endParaRPr lang="ru-RU" sz="2000" dirty="0">
                <a:solidFill>
                  <a:srgbClr val="00060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940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39942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3235621"/>
              </p:ext>
            </p:extLst>
          </p:nvPr>
        </p:nvGraphicFramePr>
        <p:xfrm>
          <a:off x="2638425" y="4384675"/>
          <a:ext cx="638175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7" name="Формула" r:id="rId3" imgW="304536" imgH="203024" progId="Equation.3">
                  <p:embed/>
                </p:oleObj>
              </mc:Choice>
              <mc:Fallback>
                <p:oleObj name="Формула" r:id="rId3" imgW="304536" imgH="203024" progId="Equation.3">
                  <p:embed/>
                  <p:pic>
                    <p:nvPicPr>
                      <p:cNvPr id="0" name="Picture 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425" y="4384675"/>
                        <a:ext cx="638175" cy="43338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3" name="Объект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397938"/>
              </p:ext>
            </p:extLst>
          </p:nvPr>
        </p:nvGraphicFramePr>
        <p:xfrm>
          <a:off x="2814638" y="3040063"/>
          <a:ext cx="5048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8" name="Формула" r:id="rId5" imgW="241195" imgH="203112" progId="Equation.3">
                  <p:embed/>
                </p:oleObj>
              </mc:Choice>
              <mc:Fallback>
                <p:oleObj name="Формула" r:id="rId5" imgW="241195" imgH="203112" progId="Equation.3">
                  <p:embed/>
                  <p:pic>
                    <p:nvPicPr>
                      <p:cNvPr id="0" name="Picture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638" y="3040063"/>
                        <a:ext cx="504825" cy="431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4" name="Объект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153931"/>
              </p:ext>
            </p:extLst>
          </p:nvPr>
        </p:nvGraphicFramePr>
        <p:xfrm>
          <a:off x="6719888" y="3730625"/>
          <a:ext cx="61118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9" name="Формула" r:id="rId7" imgW="291973" imgH="190417" progId="Equation.3">
                  <p:embed/>
                </p:oleObj>
              </mc:Choice>
              <mc:Fallback>
                <p:oleObj name="Формула" r:id="rId7" imgW="291973" imgH="190417" progId="Equation.3">
                  <p:embed/>
                  <p:pic>
                    <p:nvPicPr>
                      <p:cNvPr id="0" name="Picture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9888" y="3730625"/>
                        <a:ext cx="611187" cy="4064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86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Freeform 4"/>
          <p:cNvSpPr>
            <a:spLocks/>
          </p:cNvSpPr>
          <p:nvPr/>
        </p:nvSpPr>
        <p:spPr bwMode="auto">
          <a:xfrm>
            <a:off x="2179967" y="2135053"/>
            <a:ext cx="4392612" cy="30241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043"/>
              </a:cxn>
              <a:cxn ang="0">
                <a:pos x="3129" y="1043"/>
              </a:cxn>
              <a:cxn ang="0">
                <a:pos x="3129" y="1633"/>
              </a:cxn>
              <a:cxn ang="0">
                <a:pos x="0" y="0"/>
              </a:cxn>
            </a:cxnLst>
            <a:rect l="0" t="0" r="r" b="b"/>
            <a:pathLst>
              <a:path w="3129" h="1633">
                <a:moveTo>
                  <a:pt x="0" y="0"/>
                </a:moveTo>
                <a:lnTo>
                  <a:pt x="0" y="1043"/>
                </a:lnTo>
                <a:lnTo>
                  <a:pt x="3129" y="1043"/>
                </a:lnTo>
                <a:lnTo>
                  <a:pt x="3129" y="163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DFACFE"/>
              </a:gs>
              <a:gs pos="50000">
                <a:schemeClr val="bg1"/>
              </a:gs>
              <a:gs pos="100000">
                <a:srgbClr val="DFACFE"/>
              </a:gs>
            </a:gsLst>
            <a:lin ang="2700000" scaled="1"/>
          </a:gradFill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  <p:sp>
        <p:nvSpPr>
          <p:cNvPr id="15364" name="Rectangle 8"/>
          <p:cNvSpPr>
            <a:spLocks noChangeArrowheads="1"/>
          </p:cNvSpPr>
          <p:nvPr/>
        </p:nvSpPr>
        <p:spPr bwMode="auto">
          <a:xfrm>
            <a:off x="2179967" y="3790816"/>
            <a:ext cx="287337" cy="287337"/>
          </a:xfrm>
          <a:prstGeom prst="rect">
            <a:avLst/>
          </a:prstGeom>
          <a:solidFill>
            <a:srgbClr val="B4B4B4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Verdana" pitchFamily="34" charset="0"/>
            </a:endParaRP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6283654" y="4078153"/>
            <a:ext cx="287338" cy="287338"/>
          </a:xfrm>
          <a:prstGeom prst="rect">
            <a:avLst/>
          </a:prstGeom>
          <a:solidFill>
            <a:srgbClr val="B4B4B4"/>
          </a:solidFill>
          <a:ln w="19050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>
              <a:latin typeface="Verdana" pitchFamily="34" charset="0"/>
            </a:endParaRPr>
          </a:p>
        </p:txBody>
      </p:sp>
      <p:sp>
        <p:nvSpPr>
          <p:cNvPr id="15366" name="Text Box 7"/>
          <p:cNvSpPr txBox="1">
            <a:spLocks noChangeArrowheads="1"/>
          </p:cNvSpPr>
          <p:nvPr/>
        </p:nvSpPr>
        <p:spPr bwMode="auto">
          <a:xfrm>
            <a:off x="1530679" y="3646353"/>
            <a:ext cx="427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A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1675142" y="1774691"/>
            <a:ext cx="4270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i="1">
                <a:latin typeface="Verdana" pitchFamily="34" charset="0"/>
              </a:rPr>
              <a:t>В</a:t>
            </a:r>
          </a:p>
        </p:txBody>
      </p:sp>
      <p:sp>
        <p:nvSpPr>
          <p:cNvPr id="15368" name="Text Box 10"/>
          <p:cNvSpPr txBox="1">
            <a:spLocks noChangeArrowheads="1"/>
          </p:cNvSpPr>
          <p:nvPr/>
        </p:nvSpPr>
        <p:spPr bwMode="auto">
          <a:xfrm>
            <a:off x="5131129" y="3646353"/>
            <a:ext cx="463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i="1">
                <a:latin typeface="Verdana" pitchFamily="34" charset="0"/>
              </a:rPr>
              <a:t>О</a:t>
            </a: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6499554" y="3646353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800" i="1">
                <a:latin typeface="Verdana" pitchFamily="34" charset="0"/>
              </a:rPr>
              <a:t>С</a:t>
            </a:r>
          </a:p>
        </p:txBody>
      </p:sp>
      <p:sp>
        <p:nvSpPr>
          <p:cNvPr id="15370" name="Text Box 12"/>
          <p:cNvSpPr txBox="1">
            <a:spLocks noChangeArrowheads="1"/>
          </p:cNvSpPr>
          <p:nvPr/>
        </p:nvSpPr>
        <p:spPr bwMode="auto">
          <a:xfrm>
            <a:off x="6644017" y="5014778"/>
            <a:ext cx="457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D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5371" name="TextBox 39"/>
          <p:cNvSpPr txBox="1">
            <a:spLocks noChangeArrowheads="1"/>
          </p:cNvSpPr>
          <p:nvPr/>
        </p:nvSpPr>
        <p:spPr bwMode="auto">
          <a:xfrm>
            <a:off x="4353804" y="2348880"/>
            <a:ext cx="36544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Verdana" pitchFamily="34" charset="0"/>
              </a:rPr>
              <a:t>Доказать: АВ </a:t>
            </a:r>
            <a:r>
              <a:rPr lang="en-US" altLang="ru-RU" sz="2400" b="1" dirty="0">
                <a:latin typeface="Verdana" pitchFamily="34" charset="0"/>
              </a:rPr>
              <a:t>|| CD</a:t>
            </a:r>
            <a:r>
              <a:rPr lang="ru-RU" altLang="ru-RU" sz="2400" b="1" dirty="0">
                <a:latin typeface="Verdana" pitchFamily="34" charset="0"/>
              </a:rPr>
              <a:t>.</a:t>
            </a:r>
          </a:p>
        </p:txBody>
      </p:sp>
      <p:sp>
        <p:nvSpPr>
          <p:cNvPr id="12" name="Rectangle 11"/>
          <p:cNvSpPr txBox="1">
            <a:spLocks noChangeArrowheads="1"/>
          </p:cNvSpPr>
          <p:nvPr/>
        </p:nvSpPr>
        <p:spPr>
          <a:xfrm>
            <a:off x="457994" y="207684"/>
            <a:ext cx="7793037" cy="1368152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600" b="1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600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600" kern="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15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16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5482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9" name="Group 9"/>
          <p:cNvGrpSpPr>
            <a:grpSpLocks/>
          </p:cNvGrpSpPr>
          <p:nvPr/>
        </p:nvGrpSpPr>
        <p:grpSpPr bwMode="auto">
          <a:xfrm>
            <a:off x="1837514" y="2095959"/>
            <a:ext cx="6049962" cy="3314700"/>
            <a:chOff x="793" y="935"/>
            <a:chExt cx="3811" cy="2088"/>
          </a:xfrm>
        </p:grpSpPr>
        <p:sp>
          <p:nvSpPr>
            <p:cNvPr id="14352" name="Freeform 6"/>
            <p:cNvSpPr>
              <a:spLocks/>
            </p:cNvSpPr>
            <p:nvPr/>
          </p:nvSpPr>
          <p:spPr bwMode="auto">
            <a:xfrm>
              <a:off x="2699" y="935"/>
              <a:ext cx="1905" cy="1044"/>
            </a:xfrm>
            <a:custGeom>
              <a:avLst/>
              <a:gdLst>
                <a:gd name="T0" fmla="*/ 0 w 1905"/>
                <a:gd name="T1" fmla="*/ 1044 h 1044"/>
                <a:gd name="T2" fmla="*/ 1905 w 1905"/>
                <a:gd name="T3" fmla="*/ 1044 h 1044"/>
                <a:gd name="T4" fmla="*/ 589 w 1905"/>
                <a:gd name="T5" fmla="*/ 0 h 1044"/>
                <a:gd name="T6" fmla="*/ 0 w 1905"/>
                <a:gd name="T7" fmla="*/ 1044 h 10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05"/>
                <a:gd name="T13" fmla="*/ 0 h 1044"/>
                <a:gd name="T14" fmla="*/ 1905 w 1905"/>
                <a:gd name="T15" fmla="*/ 1044 h 10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05" h="1044">
                  <a:moveTo>
                    <a:pt x="0" y="1044"/>
                  </a:moveTo>
                  <a:lnTo>
                    <a:pt x="1905" y="1044"/>
                  </a:lnTo>
                  <a:lnTo>
                    <a:pt x="589" y="0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chemeClr val="folHlink"/>
                </a:gs>
              </a:gsLst>
              <a:path path="rect">
                <a:fillToRect l="50000" t="50000" r="50000" b="50000"/>
              </a:path>
            </a:gra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3" name="Freeform 8"/>
            <p:cNvSpPr>
              <a:spLocks/>
            </p:cNvSpPr>
            <p:nvPr/>
          </p:nvSpPr>
          <p:spPr bwMode="auto">
            <a:xfrm rot="10800000">
              <a:off x="793" y="1979"/>
              <a:ext cx="1905" cy="1044"/>
            </a:xfrm>
            <a:custGeom>
              <a:avLst/>
              <a:gdLst>
                <a:gd name="T0" fmla="*/ 0 w 1905"/>
                <a:gd name="T1" fmla="*/ 1044 h 1044"/>
                <a:gd name="T2" fmla="*/ 1905 w 1905"/>
                <a:gd name="T3" fmla="*/ 1044 h 1044"/>
                <a:gd name="T4" fmla="*/ 589 w 1905"/>
                <a:gd name="T5" fmla="*/ 0 h 1044"/>
                <a:gd name="T6" fmla="*/ 0 w 1905"/>
                <a:gd name="T7" fmla="*/ 1044 h 104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05"/>
                <a:gd name="T13" fmla="*/ 0 h 1044"/>
                <a:gd name="T14" fmla="*/ 1905 w 1905"/>
                <a:gd name="T15" fmla="*/ 1044 h 104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05" h="1044">
                  <a:moveTo>
                    <a:pt x="0" y="1044"/>
                  </a:moveTo>
                  <a:lnTo>
                    <a:pt x="1905" y="1044"/>
                  </a:lnTo>
                  <a:lnTo>
                    <a:pt x="589" y="0"/>
                  </a:lnTo>
                  <a:lnTo>
                    <a:pt x="0" y="1044"/>
                  </a:lnTo>
                  <a:close/>
                </a:path>
              </a:pathLst>
            </a:custGeom>
            <a:gradFill rotWithShape="1">
              <a:gsLst>
                <a:gs pos="0">
                  <a:schemeClr val="bg1"/>
                </a:gs>
                <a:gs pos="100000">
                  <a:srgbClr val="F9CBEC"/>
                </a:gs>
              </a:gsLst>
              <a:path path="rect">
                <a:fillToRect l="50000" t="50000" r="50000" b="50000"/>
              </a:path>
            </a:gradFill>
            <a:ln w="28575" cmpd="sng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40" name="Line 10"/>
          <p:cNvSpPr>
            <a:spLocks noChangeShapeType="1"/>
          </p:cNvSpPr>
          <p:nvPr/>
        </p:nvSpPr>
        <p:spPr bwMode="auto">
          <a:xfrm>
            <a:off x="3350401" y="3537409"/>
            <a:ext cx="2889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1" name="Line 11"/>
          <p:cNvSpPr>
            <a:spLocks noChangeShapeType="1"/>
          </p:cNvSpPr>
          <p:nvPr/>
        </p:nvSpPr>
        <p:spPr bwMode="auto">
          <a:xfrm>
            <a:off x="6158689" y="3537409"/>
            <a:ext cx="2889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2" name="Line 12"/>
          <p:cNvSpPr>
            <a:spLocks noChangeShapeType="1"/>
          </p:cNvSpPr>
          <p:nvPr/>
        </p:nvSpPr>
        <p:spPr bwMode="auto">
          <a:xfrm>
            <a:off x="5293501" y="2600784"/>
            <a:ext cx="2889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3" name="Line 13"/>
          <p:cNvSpPr>
            <a:spLocks noChangeShapeType="1"/>
          </p:cNvSpPr>
          <p:nvPr/>
        </p:nvSpPr>
        <p:spPr bwMode="auto">
          <a:xfrm>
            <a:off x="5222064" y="2672221"/>
            <a:ext cx="2889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4" name="Line 14"/>
          <p:cNvSpPr>
            <a:spLocks noChangeShapeType="1"/>
          </p:cNvSpPr>
          <p:nvPr/>
        </p:nvSpPr>
        <p:spPr bwMode="auto">
          <a:xfrm>
            <a:off x="4285439" y="4256546"/>
            <a:ext cx="288925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5" name="Line 15"/>
          <p:cNvSpPr>
            <a:spLocks noChangeShapeType="1"/>
          </p:cNvSpPr>
          <p:nvPr/>
        </p:nvSpPr>
        <p:spPr bwMode="auto">
          <a:xfrm>
            <a:off x="4214001" y="4327984"/>
            <a:ext cx="2889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346" name="Text Box 16"/>
          <p:cNvSpPr txBox="1">
            <a:spLocks noChangeArrowheads="1"/>
          </p:cNvSpPr>
          <p:nvPr/>
        </p:nvSpPr>
        <p:spPr bwMode="auto">
          <a:xfrm>
            <a:off x="1334276" y="3319921"/>
            <a:ext cx="427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A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4347" name="Text Box 17"/>
          <p:cNvSpPr txBox="1">
            <a:spLocks noChangeArrowheads="1"/>
          </p:cNvSpPr>
          <p:nvPr/>
        </p:nvSpPr>
        <p:spPr bwMode="auto">
          <a:xfrm>
            <a:off x="3998101" y="5193171"/>
            <a:ext cx="4270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B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4348" name="Text Box 18"/>
          <p:cNvSpPr txBox="1">
            <a:spLocks noChangeArrowheads="1"/>
          </p:cNvSpPr>
          <p:nvPr/>
        </p:nvSpPr>
        <p:spPr bwMode="auto">
          <a:xfrm>
            <a:off x="4429901" y="3177046"/>
            <a:ext cx="43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C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4349" name="Text Box 19"/>
          <p:cNvSpPr txBox="1">
            <a:spLocks noChangeArrowheads="1"/>
          </p:cNvSpPr>
          <p:nvPr/>
        </p:nvSpPr>
        <p:spPr bwMode="auto">
          <a:xfrm>
            <a:off x="5798326" y="1664159"/>
            <a:ext cx="457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 dirty="0">
                <a:latin typeface="Verdana" pitchFamily="34" charset="0"/>
              </a:rPr>
              <a:t>D</a:t>
            </a:r>
            <a:endParaRPr lang="ru-RU" altLang="ru-RU" sz="2800" i="1" dirty="0">
              <a:latin typeface="Verdana" pitchFamily="34" charset="0"/>
            </a:endParaRPr>
          </a:p>
        </p:txBody>
      </p:sp>
      <p:sp>
        <p:nvSpPr>
          <p:cNvPr id="14350" name="Text Box 20"/>
          <p:cNvSpPr txBox="1">
            <a:spLocks noChangeArrowheads="1"/>
          </p:cNvSpPr>
          <p:nvPr/>
        </p:nvSpPr>
        <p:spPr bwMode="auto">
          <a:xfrm>
            <a:off x="7885889" y="3177046"/>
            <a:ext cx="3889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ru-RU" sz="2800" i="1">
                <a:latin typeface="Verdana" pitchFamily="34" charset="0"/>
              </a:rPr>
              <a:t>F</a:t>
            </a:r>
            <a:endParaRPr lang="ru-RU" altLang="ru-RU" sz="2800" i="1">
              <a:latin typeface="Verdana" pitchFamily="34" charset="0"/>
            </a:endParaRPr>
          </a:p>
        </p:txBody>
      </p:sp>
      <p:sp>
        <p:nvSpPr>
          <p:cNvPr id="14351" name="TextBox 18"/>
          <p:cNvSpPr txBox="1">
            <a:spLocks noChangeArrowheads="1"/>
          </p:cNvSpPr>
          <p:nvPr/>
        </p:nvSpPr>
        <p:spPr bwMode="auto">
          <a:xfrm>
            <a:off x="980263" y="2319003"/>
            <a:ext cx="35226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Verdana" pitchFamily="34" charset="0"/>
              </a:rPr>
              <a:t>Доказать: АВ </a:t>
            </a:r>
            <a:r>
              <a:rPr lang="en-US" altLang="ru-RU" sz="2400" b="1" dirty="0">
                <a:latin typeface="Verdana" pitchFamily="34" charset="0"/>
              </a:rPr>
              <a:t>|| DF</a:t>
            </a:r>
            <a:endParaRPr lang="ru-RU" altLang="ru-RU" sz="2400" b="1" dirty="0">
              <a:latin typeface="Verdana" pitchFamily="34" charset="0"/>
            </a:endParaRPr>
          </a:p>
        </p:txBody>
      </p:sp>
      <p:sp>
        <p:nvSpPr>
          <p:cNvPr id="18" name="Rectangle 11"/>
          <p:cNvSpPr txBox="1">
            <a:spLocks noChangeArrowheads="1"/>
          </p:cNvSpPr>
          <p:nvPr/>
        </p:nvSpPr>
        <p:spPr>
          <a:xfrm>
            <a:off x="457994" y="207684"/>
            <a:ext cx="7793037" cy="1368152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600" b="1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на закрепление признаков параллельности прямых на готовых чертежах:</a:t>
            </a:r>
            <a:r>
              <a:rPr lang="ru-RU" altLang="ru-RU" sz="3600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600" kern="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21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24" name="Номер слайда 4"/>
          <p:cNvSpPr txBox="1">
            <a:spLocks noGrp="1"/>
          </p:cNvSpPr>
          <p:nvPr/>
        </p:nvSpPr>
        <p:spPr>
          <a:xfrm>
            <a:off x="8153400" y="64008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17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19897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263608"/>
              </p:ext>
            </p:extLst>
          </p:nvPr>
        </p:nvGraphicFramePr>
        <p:xfrm>
          <a:off x="683568" y="1268760"/>
          <a:ext cx="6984775" cy="49685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9576">
                  <a:extLst>
                    <a:ext uri="{9D8B030D-6E8A-4147-A177-3AD203B41FA5}">
                      <a16:colId xmlns:a16="http://schemas.microsoft.com/office/drawing/2014/main" val="3522705868"/>
                    </a:ext>
                  </a:extLst>
                </a:gridCol>
                <a:gridCol w="1365199">
                  <a:extLst>
                    <a:ext uri="{9D8B030D-6E8A-4147-A177-3AD203B41FA5}">
                      <a16:colId xmlns:a16="http://schemas.microsoft.com/office/drawing/2014/main" val="3629061683"/>
                    </a:ext>
                  </a:extLst>
                </a:gridCol>
              </a:tblGrid>
              <a:tr h="936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Я умею определять накрест лежащие углы при пересечении двух прямых секущей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3929281"/>
                  </a:ext>
                </a:extLst>
              </a:tr>
              <a:tr h="619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Я умею определять 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</a:rPr>
                        <a:t>односторонние 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углы при пересечении двух прямых секущей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3044823"/>
                  </a:ext>
                </a:extLst>
              </a:tr>
              <a:tr h="9365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Я умею определять </a:t>
                      </a:r>
                      <a:r>
                        <a:rPr lang="ru-RU" sz="1800" dirty="0" smtClean="0">
                          <a:solidFill>
                            <a:srgbClr val="0070C0"/>
                          </a:solidFill>
                          <a:effectLst/>
                        </a:rPr>
                        <a:t>соответственные </a:t>
                      </a: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углы при пересечении двух прямых секущей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6301726"/>
                  </a:ext>
                </a:extLst>
              </a:tr>
              <a:tr h="619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Я знаю первый признак параллельности двух прямых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135240"/>
                  </a:ext>
                </a:extLst>
              </a:tr>
              <a:tr h="619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Я знаю второй признак параллельности двух прямых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668236"/>
                  </a:ext>
                </a:extLst>
              </a:tr>
              <a:tr h="619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Я знаю третий признак параллельности двух прямых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8362875"/>
                  </a:ext>
                </a:extLst>
              </a:tr>
              <a:tr h="61907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Я умею решать задачи с применением признаков параллельности прямых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ru-RU" sz="18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42742"/>
                  </a:ext>
                </a:extLst>
              </a:tr>
            </a:tbl>
          </a:graphicData>
        </a:graphic>
      </p:graphicFrame>
      <p:sp>
        <p:nvSpPr>
          <p:cNvPr id="5" name="Rectangle 11"/>
          <p:cNvSpPr txBox="1">
            <a:spLocks noChangeArrowheads="1"/>
          </p:cNvSpPr>
          <p:nvPr/>
        </p:nvSpPr>
        <p:spPr>
          <a:xfrm>
            <a:off x="457994" y="207684"/>
            <a:ext cx="7793037" cy="1368152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600" b="1" kern="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Самооценивание</a:t>
            </a:r>
            <a:r>
              <a:rPr lang="ru-RU" altLang="ru-RU" sz="3600" kern="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altLang="ru-RU" sz="3600" kern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3214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107504" y="236777"/>
            <a:ext cx="9609945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ru-RU" altLang="ru-RU" sz="4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Домашнее задание.</a:t>
            </a:r>
            <a:endParaRPr lang="ru-RU" altLang="ru-RU" sz="4800" dirty="0">
              <a:solidFill>
                <a:srgbClr val="C00000"/>
              </a:solidFill>
            </a:endParaRPr>
          </a:p>
          <a:p>
            <a:pPr algn="l"/>
            <a:r>
              <a:rPr lang="ru-RU" altLang="ru-RU" sz="4800" dirty="0" smtClean="0">
                <a:latin typeface="Calibri" pitchFamily="34" charset="0"/>
                <a:cs typeface="Times New Roman" pitchFamily="18" charset="0"/>
              </a:rPr>
              <a:t>стр.68, </a:t>
            </a:r>
            <a:r>
              <a:rPr lang="ru-RU" altLang="ru-RU" sz="4800" dirty="0">
                <a:latin typeface="Calibri" pitchFamily="34" charset="0"/>
                <a:cs typeface="Times New Roman" pitchFamily="18" charset="0"/>
              </a:rPr>
              <a:t>вопросы </a:t>
            </a:r>
            <a:r>
              <a:rPr lang="ru-RU" altLang="ru-RU" sz="4800" dirty="0" smtClean="0">
                <a:latin typeface="Calibri" pitchFamily="34" charset="0"/>
                <a:cs typeface="Times New Roman" pitchFamily="18" charset="0"/>
              </a:rPr>
              <a:t>1-5.</a:t>
            </a:r>
            <a:r>
              <a:rPr lang="ru-RU" altLang="ru-RU" sz="4800" dirty="0">
                <a:latin typeface="Calibri" pitchFamily="34" charset="0"/>
                <a:cs typeface="Times New Roman" pitchFamily="18" charset="0"/>
              </a:rPr>
              <a:t>№</a:t>
            </a:r>
            <a:r>
              <a:rPr lang="ru-RU" altLang="ru-RU" sz="4800" dirty="0" smtClean="0">
                <a:latin typeface="Calibri" pitchFamily="34" charset="0"/>
                <a:cs typeface="Times New Roman" pitchFamily="18" charset="0"/>
              </a:rPr>
              <a:t>193, доп. №215</a:t>
            </a:r>
            <a:endParaRPr lang="ru-RU" altLang="ru-RU" sz="4800" dirty="0"/>
          </a:p>
        </p:txBody>
      </p:sp>
      <p:pic>
        <p:nvPicPr>
          <p:cNvPr id="4" name="Picture 4" descr="1b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924944"/>
            <a:ext cx="3203575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10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40176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5"/>
            <a:ext cx="82809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endParaRPr lang="ru-RU" sz="2800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u="sng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Вставьте </a:t>
            </a:r>
            <a:r>
              <a:rPr lang="ru-RU" sz="3200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пропущенное:</a:t>
            </a:r>
            <a:endParaRPr lang="ru-RU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1) Две прямые на плоскости называются параллельными, если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2) Два отрезка называются параллельными, если 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...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3) Прямая называется секущей по отношению к двум другим прямым, если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4) При пересечении двух прямых секущей образуется 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прямые, перпендикулярные третьей прямой</a:t>
            </a:r>
            <a:r>
              <a:rPr lang="ru-RU" sz="28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9086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lub.foto.ru/gallery/images/photo/2008/05/16/110436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594" y="3284984"/>
            <a:ext cx="3545317" cy="3434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.ucrazy.ru/files/i/2008.4.14/1208174074_izobrazhenie_86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498437"/>
            <a:ext cx="3456385" cy="26301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4.bp.blogspot.com/-mQa5v1GsJlo/Vr4a156229I/AAAAAAAAJXM/8GCcpgte1cA/w1200-h630-p-k-no-nu/176301054_5fbe73a583_o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3284983"/>
            <a:ext cx="3528392" cy="3431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2.staticflickr.com/2/1767/43568809791_2f3c979d24_b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8" y="476671"/>
            <a:ext cx="3528393" cy="265194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7"/>
          <p:cNvSpPr txBox="1">
            <a:spLocks noChangeArrowheads="1"/>
          </p:cNvSpPr>
          <p:nvPr/>
        </p:nvSpPr>
        <p:spPr>
          <a:xfrm>
            <a:off x="231341" y="-61071"/>
            <a:ext cx="8459963" cy="648072"/>
          </a:xfrm>
          <a:prstGeom prst="rect">
            <a:avLst/>
          </a:prstGeom>
          <a:noFill/>
          <a:ln/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sz="3200" b="1" kern="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Параллельность в нашей жизни</a:t>
            </a:r>
            <a:endParaRPr lang="ru-RU" altLang="ru-RU" sz="3200" b="1" kern="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4738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5" name="Rectangle 7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459963" cy="1462088"/>
          </a:xfrm>
          <a:noFill/>
          <a:ln/>
        </p:spPr>
        <p:txBody>
          <a:bodyPr/>
          <a:lstStyle/>
          <a:p>
            <a:r>
              <a:rPr lang="ru-RU" altLang="ru-RU" sz="3200" b="1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Указать </a:t>
            </a:r>
            <a:r>
              <a:rPr lang="ru-RU" altLang="ru-RU" sz="3200" b="1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номера рисунков, на которых изображены параллельные прямые.</a:t>
            </a:r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>
            <a:off x="703262" y="1985477"/>
            <a:ext cx="3097213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57" name="WordArt 9"/>
          <p:cNvSpPr>
            <a:spLocks noChangeArrowheads="1" noChangeShapeType="1" noTextEdit="1"/>
          </p:cNvSpPr>
          <p:nvPr/>
        </p:nvSpPr>
        <p:spPr bwMode="auto">
          <a:xfrm rot="281283">
            <a:off x="928687" y="1582252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a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>
            <a:off x="342900" y="2633177"/>
            <a:ext cx="3097212" cy="3603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59" name="WordArt 11"/>
          <p:cNvSpPr>
            <a:spLocks noChangeArrowheads="1" noChangeShapeType="1" noTextEdit="1"/>
          </p:cNvSpPr>
          <p:nvPr/>
        </p:nvSpPr>
        <p:spPr bwMode="auto">
          <a:xfrm rot="493399">
            <a:off x="565150" y="2271227"/>
            <a:ext cx="209550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b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60" name="Oval 12"/>
          <p:cNvSpPr>
            <a:spLocks noChangeArrowheads="1"/>
          </p:cNvSpPr>
          <p:nvPr/>
        </p:nvSpPr>
        <p:spPr bwMode="auto">
          <a:xfrm>
            <a:off x="1350962" y="2993540"/>
            <a:ext cx="576263" cy="576262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8861" name="WordArt 13"/>
          <p:cNvSpPr>
            <a:spLocks noChangeArrowheads="1" noChangeShapeType="1" noTextEdit="1"/>
          </p:cNvSpPr>
          <p:nvPr/>
        </p:nvSpPr>
        <p:spPr bwMode="auto">
          <a:xfrm>
            <a:off x="1495425" y="3138002"/>
            <a:ext cx="323850" cy="333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atin typeface="Times New Roman"/>
                <a:cs typeface="Times New Roman"/>
              </a:rPr>
              <a:t>А</a:t>
            </a:r>
          </a:p>
        </p:txBody>
      </p:sp>
      <p:sp>
        <p:nvSpPr>
          <p:cNvPr id="78862" name="Line 14"/>
          <p:cNvSpPr>
            <a:spLocks noChangeShapeType="1"/>
          </p:cNvSpPr>
          <p:nvPr/>
        </p:nvSpPr>
        <p:spPr bwMode="auto">
          <a:xfrm flipV="1">
            <a:off x="4664075" y="2201377"/>
            <a:ext cx="3168650" cy="7921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63" name="Line 15"/>
          <p:cNvSpPr>
            <a:spLocks noChangeShapeType="1"/>
          </p:cNvSpPr>
          <p:nvPr/>
        </p:nvSpPr>
        <p:spPr bwMode="auto">
          <a:xfrm flipV="1">
            <a:off x="4806950" y="1841015"/>
            <a:ext cx="316865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64" name="WordArt 16"/>
          <p:cNvSpPr>
            <a:spLocks noChangeArrowheads="1" noChangeShapeType="1" noTextEdit="1"/>
          </p:cNvSpPr>
          <p:nvPr/>
        </p:nvSpPr>
        <p:spPr bwMode="auto">
          <a:xfrm rot="281283">
            <a:off x="4879975" y="1769577"/>
            <a:ext cx="206375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a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65" name="WordArt 17"/>
          <p:cNvSpPr>
            <a:spLocks noChangeArrowheads="1" noChangeShapeType="1" noTextEdit="1"/>
          </p:cNvSpPr>
          <p:nvPr/>
        </p:nvSpPr>
        <p:spPr bwMode="auto">
          <a:xfrm rot="493399">
            <a:off x="4591050" y="2561740"/>
            <a:ext cx="209550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b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66" name="Oval 18"/>
          <p:cNvSpPr>
            <a:spLocks noChangeArrowheads="1"/>
          </p:cNvSpPr>
          <p:nvPr/>
        </p:nvSpPr>
        <p:spPr bwMode="auto">
          <a:xfrm>
            <a:off x="6175375" y="2777640"/>
            <a:ext cx="576262" cy="576262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8867" name="WordArt 19"/>
          <p:cNvSpPr>
            <a:spLocks noChangeArrowheads="1" noChangeShapeType="1" noTextEdit="1"/>
          </p:cNvSpPr>
          <p:nvPr/>
        </p:nvSpPr>
        <p:spPr bwMode="auto">
          <a:xfrm>
            <a:off x="6319837" y="2922102"/>
            <a:ext cx="323850" cy="333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atin typeface="Times New Roman"/>
                <a:cs typeface="Times New Roman"/>
              </a:rPr>
              <a:t>Б</a:t>
            </a:r>
          </a:p>
        </p:txBody>
      </p:sp>
      <p:sp>
        <p:nvSpPr>
          <p:cNvPr id="78868" name="Line 20"/>
          <p:cNvSpPr>
            <a:spLocks noChangeShapeType="1"/>
          </p:cNvSpPr>
          <p:nvPr/>
        </p:nvSpPr>
        <p:spPr bwMode="auto">
          <a:xfrm>
            <a:off x="3943350" y="3857140"/>
            <a:ext cx="2881312" cy="504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69" name="Line 21"/>
          <p:cNvSpPr>
            <a:spLocks noChangeShapeType="1"/>
          </p:cNvSpPr>
          <p:nvPr/>
        </p:nvSpPr>
        <p:spPr bwMode="auto">
          <a:xfrm>
            <a:off x="3943350" y="4361965"/>
            <a:ext cx="273685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70" name="Line 22"/>
          <p:cNvSpPr>
            <a:spLocks noChangeShapeType="1"/>
          </p:cNvSpPr>
          <p:nvPr/>
        </p:nvSpPr>
        <p:spPr bwMode="auto">
          <a:xfrm flipH="1">
            <a:off x="4951412" y="3425340"/>
            <a:ext cx="360363" cy="1584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8875" name="Rectangle 27"/>
          <p:cNvSpPr>
            <a:spLocks noChangeArrowheads="1"/>
          </p:cNvSpPr>
          <p:nvPr/>
        </p:nvSpPr>
        <p:spPr bwMode="auto">
          <a:xfrm rot="645509">
            <a:off x="5084762" y="4431815"/>
            <a:ext cx="155575" cy="1349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8876" name="WordArt 28"/>
          <p:cNvSpPr>
            <a:spLocks noChangeArrowheads="1" noChangeShapeType="1" noTextEdit="1"/>
          </p:cNvSpPr>
          <p:nvPr/>
        </p:nvSpPr>
        <p:spPr bwMode="auto">
          <a:xfrm rot="281283">
            <a:off x="4014787" y="3496777"/>
            <a:ext cx="215900" cy="26193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a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77" name="WordArt 29"/>
          <p:cNvSpPr>
            <a:spLocks noChangeArrowheads="1" noChangeShapeType="1" noTextEdit="1"/>
          </p:cNvSpPr>
          <p:nvPr/>
        </p:nvSpPr>
        <p:spPr bwMode="auto">
          <a:xfrm rot="493399">
            <a:off x="4016375" y="4073040"/>
            <a:ext cx="209550" cy="26193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b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78" name="WordArt 30"/>
          <p:cNvSpPr>
            <a:spLocks noChangeArrowheads="1" noChangeShapeType="1" noTextEdit="1"/>
          </p:cNvSpPr>
          <p:nvPr/>
        </p:nvSpPr>
        <p:spPr bwMode="auto">
          <a:xfrm rot="493399">
            <a:off x="5376862" y="3425340"/>
            <a:ext cx="217488" cy="190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atin typeface="Times New Roman"/>
                <a:cs typeface="Times New Roman"/>
              </a:rPr>
              <a:t>c</a:t>
            </a:r>
            <a:endParaRPr lang="ru-RU" sz="3600" kern="10">
              <a:latin typeface="Times New Roman"/>
              <a:cs typeface="Times New Roman"/>
            </a:endParaRPr>
          </a:p>
        </p:txBody>
      </p:sp>
      <p:sp>
        <p:nvSpPr>
          <p:cNvPr id="78879" name="Oval 31"/>
          <p:cNvSpPr>
            <a:spLocks noChangeArrowheads="1"/>
          </p:cNvSpPr>
          <p:nvPr/>
        </p:nvSpPr>
        <p:spPr bwMode="auto">
          <a:xfrm>
            <a:off x="3727450" y="4938227"/>
            <a:ext cx="576262" cy="576263"/>
          </a:xfrm>
          <a:prstGeom prst="ellips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78880" name="WordArt 32"/>
          <p:cNvSpPr>
            <a:spLocks noChangeArrowheads="1" noChangeShapeType="1" noTextEdit="1"/>
          </p:cNvSpPr>
          <p:nvPr/>
        </p:nvSpPr>
        <p:spPr bwMode="auto">
          <a:xfrm>
            <a:off x="3871912" y="5081102"/>
            <a:ext cx="323850" cy="3333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atin typeface="Times New Roman"/>
                <a:cs typeface="Times New Roman"/>
              </a:rPr>
              <a:t>В</a:t>
            </a:r>
          </a:p>
        </p:txBody>
      </p:sp>
      <p:sp>
        <p:nvSpPr>
          <p:cNvPr id="78882" name="Rectangle 34"/>
          <p:cNvSpPr>
            <a:spLocks noChangeArrowheads="1"/>
          </p:cNvSpPr>
          <p:nvPr/>
        </p:nvSpPr>
        <p:spPr bwMode="auto">
          <a:xfrm rot="645509">
            <a:off x="5164137" y="4069865"/>
            <a:ext cx="139700" cy="1524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5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27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4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2864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hering.gif (3182 bytes)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2233613"/>
            <a:ext cx="6264275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071538" y="571488"/>
            <a:ext cx="7313612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Иллюзия Геринга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3200" b="1" dirty="0">
                <a:ln w="1143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(иллюзия веера)</a:t>
            </a:r>
          </a:p>
        </p:txBody>
      </p:sp>
      <p:sp>
        <p:nvSpPr>
          <p:cNvPr id="4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5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5616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370013" y="301625"/>
            <a:ext cx="7313612" cy="1143000"/>
          </a:xfrm>
          <a:prstGeom prst="rect">
            <a:avLst/>
          </a:prstGeo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b="1" dirty="0">
                <a:ln w="1143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Иллюзия кафе «</a:t>
            </a:r>
            <a:r>
              <a:rPr lang="en-US" sz="3600" b="1" dirty="0">
                <a:ln w="1143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Wall</a:t>
            </a:r>
            <a:r>
              <a:rPr lang="ru-RU" sz="3600" b="1" dirty="0">
                <a:ln w="11430"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11267" name="Picture 4" descr="parall2.gif (6952 bytes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00188"/>
            <a:ext cx="7127875" cy="3900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6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6717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528" y="1484784"/>
            <a:ext cx="4536504" cy="2808312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dirty="0"/>
              <a:t>   </a:t>
            </a: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Прямые </a:t>
            </a:r>
            <a:r>
              <a:rPr lang="en-US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en-US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пересечены секущей </a:t>
            </a:r>
            <a:r>
              <a:rPr lang="ru-RU" alt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Назовите из восьми образовавшихся углов все пары углов: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а)накрест лежащих</a:t>
            </a:r>
            <a:r>
              <a:rPr lang="ru-RU" altLang="ru-RU" sz="240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altLang="ru-RU" sz="240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altLang="ru-RU" sz="2400" dirty="0" smtClean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б) односторонних;</a:t>
            </a:r>
            <a:endParaRPr lang="ru-RU" altLang="ru-RU" sz="2400" dirty="0">
              <a:solidFill>
                <a:srgbClr val="3F3FB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dirty="0">
                <a:solidFill>
                  <a:srgbClr val="3F3FB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в)соответственных.</a:t>
            </a:r>
          </a:p>
        </p:txBody>
      </p:sp>
      <p:graphicFrame>
        <p:nvGraphicFramePr>
          <p:cNvPr id="9220" name="Object 4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96147713"/>
              </p:ext>
            </p:extLst>
          </p:nvPr>
        </p:nvGraphicFramePr>
        <p:xfrm>
          <a:off x="4860032" y="1484784"/>
          <a:ext cx="4075113" cy="3514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Точечный рисунок" r:id="rId3" imgW="2495238" imgH="2228571" progId="PBrush">
                  <p:embed/>
                </p:oleObj>
              </mc:Choice>
              <mc:Fallback>
                <p:oleObj name="Точечный рисунок" r:id="rId3" imgW="2495238" imgH="2228571" progId="PBrush">
                  <p:embed/>
                  <p:pic>
                    <p:nvPicPr>
                      <p:cNvPr id="0" name="Picture 15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0032" y="1484784"/>
                        <a:ext cx="4075113" cy="3514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6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7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257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ru-RU" altLang="ru-RU" sz="3200" dirty="0">
                <a:solidFill>
                  <a:srgbClr val="3F3FBF"/>
                </a:solidFill>
              </a:rPr>
              <a:t>Признаки параллельности двух прямых.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0" y="1551465"/>
            <a:ext cx="3816350" cy="74771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altLang="ru-RU" sz="2400" dirty="0" smtClean="0"/>
              <a:t>1)Если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altLang="ru-RU" sz="1800" kern="1200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</a:t>
            </a:r>
            <a:r>
              <a:rPr lang="ru-RU" altLang="ru-RU" sz="1800" kern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altLang="ru-RU" sz="2400" kern="1200" dirty="0">
                <a:solidFill>
                  <a:srgbClr val="000000"/>
                </a:solidFill>
                <a:latin typeface="Arial" charset="0"/>
              </a:rPr>
              <a:t>2 + </a:t>
            </a:r>
            <a:r>
              <a:rPr lang="ru-RU" altLang="ru-RU" sz="1800" kern="1200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</a:t>
            </a:r>
            <a:r>
              <a:rPr lang="ru-RU" altLang="ru-RU" sz="1800" kern="12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ru-RU" altLang="ru-RU" sz="2400" kern="1200" dirty="0">
                <a:solidFill>
                  <a:srgbClr val="000000"/>
                </a:solidFill>
                <a:latin typeface="Arial" charset="0"/>
              </a:rPr>
              <a:t>4 =180</a:t>
            </a:r>
            <a:r>
              <a:rPr lang="ru-RU" altLang="ru-RU" sz="2400" kern="1200" dirty="0">
                <a:solidFill>
                  <a:srgbClr val="000000"/>
                </a:solidFill>
                <a:latin typeface="Arial" charset="0"/>
                <a:sym typeface="Symbol" pitchFamily="18" charset="2"/>
              </a:rPr>
              <a:t>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en-US" altLang="ru-RU" sz="2400" dirty="0">
                <a:cs typeface="Arial" charset="0"/>
              </a:rPr>
              <a:t>║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alt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717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8098364"/>
              </p:ext>
            </p:extLst>
          </p:nvPr>
        </p:nvGraphicFramePr>
        <p:xfrm>
          <a:off x="395536" y="1628800"/>
          <a:ext cx="3744912" cy="295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Точечный рисунок" r:id="rId3" imgW="2505425" imgH="1552792" progId="PBrush">
                  <p:embed/>
                </p:oleObj>
              </mc:Choice>
              <mc:Fallback>
                <p:oleObj name="Точечный рисунок" r:id="rId3" imgW="2505425" imgH="1552792" progId="PBrush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1628800"/>
                        <a:ext cx="3744912" cy="2955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10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8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12" name="Rectangle 5"/>
          <p:cNvSpPr txBox="1">
            <a:spLocks noChangeArrowheads="1"/>
          </p:cNvSpPr>
          <p:nvPr/>
        </p:nvSpPr>
        <p:spPr bwMode="auto">
          <a:xfrm>
            <a:off x="4572000" y="2403952"/>
            <a:ext cx="3816350" cy="101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8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8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itchFamily="2" charset="2"/>
              <a:buNone/>
            </a:pPr>
            <a:r>
              <a:rPr lang="ru-RU" altLang="ru-RU" sz="2400" kern="0" dirty="0" smtClean="0"/>
              <a:t>2)Если 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</a:t>
            </a:r>
            <a:r>
              <a:rPr lang="ru-RU" altLang="ru-RU" sz="2400" kern="0" dirty="0" smtClean="0"/>
              <a:t> 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</a:rPr>
              <a:t>3 = 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</a:rPr>
              <a:t> 2, то а </a:t>
            </a:r>
            <a:r>
              <a:rPr lang="en-US" altLang="ru-RU" sz="2400" kern="0" dirty="0" smtClean="0">
                <a:latin typeface="Times New Roman" pitchFamily="18" charset="0"/>
                <a:cs typeface="Arial" charset="0"/>
              </a:rPr>
              <a:t>║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400" kern="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altLang="ru-RU" sz="2400" kern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24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4572000" y="3207227"/>
            <a:ext cx="36718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 dirty="0">
                <a:latin typeface="Arial" charset="0"/>
              </a:rPr>
              <a:t>3)Если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 = 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</a:t>
            </a:r>
            <a:r>
              <a:rPr lang="ru-RU" altLang="ru-RU" sz="2400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kern="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400" dirty="0" smtClean="0">
                <a:latin typeface="Arial" charset="0"/>
              </a:rPr>
              <a:t>, </a:t>
            </a:r>
            <a:r>
              <a:rPr lang="ru-RU" altLang="ru-RU" sz="2400" dirty="0">
                <a:latin typeface="Arial" charset="0"/>
              </a:rPr>
              <a:t>то а </a:t>
            </a:r>
            <a:r>
              <a:rPr lang="en-US" altLang="ru-RU" sz="2400" dirty="0">
                <a:latin typeface="Arial" charset="0"/>
              </a:rPr>
              <a:t>║</a:t>
            </a:r>
            <a:r>
              <a:rPr lang="ru-RU" altLang="ru-RU" sz="1800" dirty="0">
                <a:latin typeface="Arial" charset="0"/>
              </a:rPr>
              <a:t> </a:t>
            </a:r>
            <a:r>
              <a:rPr lang="en-US" altLang="ru-RU" sz="2400" dirty="0">
                <a:latin typeface="Arial" charset="0"/>
              </a:rPr>
              <a:t>b</a:t>
            </a:r>
            <a:r>
              <a:rPr lang="ru-RU" altLang="ru-RU" sz="2400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69181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1" name="Группа 1"/>
          <p:cNvGrpSpPr>
            <a:grpSpLocks/>
          </p:cNvGrpSpPr>
          <p:nvPr/>
        </p:nvGrpSpPr>
        <p:grpSpPr bwMode="auto">
          <a:xfrm>
            <a:off x="147638" y="1484313"/>
            <a:ext cx="4424362" cy="3336925"/>
            <a:chOff x="107504" y="1341438"/>
            <a:chExt cx="4424363" cy="3336925"/>
          </a:xfrm>
        </p:grpSpPr>
        <p:sp>
          <p:nvSpPr>
            <p:cNvPr id="40" name="Прямоугольник 39"/>
            <p:cNvSpPr/>
            <p:nvPr/>
          </p:nvSpPr>
          <p:spPr bwMode="auto">
            <a:xfrm>
              <a:off x="107504" y="1501775"/>
              <a:ext cx="4424363" cy="3176588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ru-RU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 bwMode="auto">
            <a:xfrm flipV="1">
              <a:off x="363091" y="1725613"/>
              <a:ext cx="3659189" cy="91122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 bwMode="auto">
            <a:xfrm flipH="1" flipV="1">
              <a:off x="1126679" y="1725613"/>
              <a:ext cx="2260601" cy="249555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3" name="Прямоугольник 42"/>
            <p:cNvSpPr/>
            <p:nvPr/>
          </p:nvSpPr>
          <p:spPr bwMode="auto">
            <a:xfrm>
              <a:off x="290066" y="2060575"/>
              <a:ext cx="493713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4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ru-RU" sz="4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 bwMode="auto">
            <a:xfrm>
              <a:off x="578991" y="3716338"/>
              <a:ext cx="422275" cy="4810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4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ru-RU" sz="4400" i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 bwMode="auto">
            <a:xfrm>
              <a:off x="1155254" y="1341438"/>
              <a:ext cx="492125" cy="4810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</a:t>
              </a:r>
              <a:endParaRPr lang="ru-RU" sz="4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" name="Прямая соединительная линия 45"/>
            <p:cNvCxnSpPr/>
            <p:nvPr/>
          </p:nvCxnSpPr>
          <p:spPr bwMode="auto">
            <a:xfrm flipV="1">
              <a:off x="707579" y="2085975"/>
              <a:ext cx="3614738" cy="2273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62" name="Прямоугольник 61"/>
            <p:cNvSpPr/>
            <p:nvPr/>
          </p:nvSpPr>
          <p:spPr bwMode="auto">
            <a:xfrm>
              <a:off x="1480691" y="1844675"/>
              <a:ext cx="493713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 bwMode="auto">
            <a:xfrm>
              <a:off x="1021904" y="1941513"/>
              <a:ext cx="492125" cy="4810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64" name="Прямоугольник 63"/>
            <p:cNvSpPr/>
            <p:nvPr/>
          </p:nvSpPr>
          <p:spPr bwMode="auto">
            <a:xfrm>
              <a:off x="1309241" y="2268538"/>
              <a:ext cx="493713" cy="4810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4</a:t>
              </a:r>
              <a:endPara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 bwMode="auto">
            <a:xfrm>
              <a:off x="1802954" y="2143125"/>
              <a:ext cx="493712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66" name="Прямоугольник 65"/>
            <p:cNvSpPr/>
            <p:nvPr/>
          </p:nvSpPr>
          <p:spPr bwMode="auto">
            <a:xfrm>
              <a:off x="1956941" y="2957513"/>
              <a:ext cx="493713" cy="48101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endPara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Прямоугольник 66"/>
            <p:cNvSpPr/>
            <p:nvPr/>
          </p:nvSpPr>
          <p:spPr bwMode="auto">
            <a:xfrm>
              <a:off x="2191891" y="3244850"/>
              <a:ext cx="493713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68" name="Прямоугольник 67"/>
            <p:cNvSpPr/>
            <p:nvPr/>
          </p:nvSpPr>
          <p:spPr bwMode="auto">
            <a:xfrm>
              <a:off x="2268091" y="2724150"/>
              <a:ext cx="493713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i="1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6</a:t>
              </a:r>
              <a:endPara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 bwMode="auto">
            <a:xfrm>
              <a:off x="2595117" y="3006725"/>
              <a:ext cx="493713" cy="48101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dirty="0">
                  <a:solidFill>
                    <a:schemeClr val="bg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34925" y="115888"/>
            <a:ext cx="9001125" cy="1296987"/>
          </a:xfrm>
          <a:prstGeom prst="roundRect">
            <a:avLst>
              <a:gd name="adj" fmla="val 21667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altLang="ru-RU" sz="4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Выберите </a:t>
            </a:r>
            <a:r>
              <a:rPr lang="ru-RU" alt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верные утверждения: Прямые </a:t>
            </a:r>
            <a:r>
              <a:rPr lang="en-US" alt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alt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</a:t>
            </a:r>
            <a:r>
              <a:rPr lang="en-US" alt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4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alt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параллельны если …</a:t>
            </a: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80857"/>
              </p:ext>
            </p:extLst>
          </p:nvPr>
        </p:nvGraphicFramePr>
        <p:xfrm>
          <a:off x="5216525" y="2033588"/>
          <a:ext cx="2493963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6" name="Уравнение" r:id="rId3" imgW="1117440" imgH="228600" progId="Equation.3">
                  <p:embed/>
                </p:oleObj>
              </mc:Choice>
              <mc:Fallback>
                <p:oleObj name="Уравнение" r:id="rId3" imgW="1117440" imgH="228600" progId="Equation.3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6525" y="2033588"/>
                        <a:ext cx="2493963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4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7895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/>
        </p:nvGraphicFramePr>
        <p:xfrm>
          <a:off x="5246688" y="1600200"/>
          <a:ext cx="1814512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7" name="Формула" r:id="rId5" imgW="685800" imgH="203200" progId="Equation.3">
                  <p:embed/>
                </p:oleObj>
              </mc:Choice>
              <mc:Fallback>
                <p:oleObj name="Формула" r:id="rId5" imgW="685800" imgH="203200" progId="Equation.3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6688" y="1600200"/>
                        <a:ext cx="1814512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7" name="Объект 49"/>
          <p:cNvGraphicFramePr>
            <a:graphicFrameLocks noChangeAspect="1"/>
          </p:cNvGraphicFramePr>
          <p:nvPr/>
        </p:nvGraphicFramePr>
        <p:xfrm>
          <a:off x="5200650" y="2566988"/>
          <a:ext cx="1881188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8" name="Формула" r:id="rId7" imgW="710891" imgH="203112" progId="Equation.3">
                  <p:embed/>
                </p:oleObj>
              </mc:Choice>
              <mc:Fallback>
                <p:oleObj name="Формула" r:id="rId7" imgW="710891" imgH="203112" progId="Equation.3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650" y="2566988"/>
                        <a:ext cx="1881188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Объект 50"/>
          <p:cNvGraphicFramePr>
            <a:graphicFrameLocks noChangeAspect="1"/>
          </p:cNvGraphicFramePr>
          <p:nvPr/>
        </p:nvGraphicFramePr>
        <p:xfrm>
          <a:off x="5205413" y="3068638"/>
          <a:ext cx="2436812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49" name="Формула" r:id="rId9" imgW="1091726" imgH="228501" progId="Equation.3">
                  <p:embed/>
                </p:oleObj>
              </mc:Choice>
              <mc:Fallback>
                <p:oleObj name="Формула" r:id="rId9" imgW="1091726" imgH="228501" progId="Equation.3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5413" y="3068638"/>
                        <a:ext cx="2436812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9" name="Объект 51"/>
          <p:cNvGraphicFramePr>
            <a:graphicFrameLocks noChangeAspect="1"/>
          </p:cNvGraphicFramePr>
          <p:nvPr/>
        </p:nvGraphicFramePr>
        <p:xfrm>
          <a:off x="5203825" y="3644900"/>
          <a:ext cx="18478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0" name="Формула" r:id="rId11" imgW="698197" imgH="203112" progId="Equation.3">
                  <p:embed/>
                </p:oleObj>
              </mc:Choice>
              <mc:Fallback>
                <p:oleObj name="Формула" r:id="rId11" imgW="698197" imgH="203112" progId="Equation.3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825" y="3644900"/>
                        <a:ext cx="18478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Объект 52"/>
          <p:cNvGraphicFramePr>
            <a:graphicFrameLocks noChangeAspect="1"/>
          </p:cNvGraphicFramePr>
          <p:nvPr/>
        </p:nvGraphicFramePr>
        <p:xfrm>
          <a:off x="5200650" y="4149725"/>
          <a:ext cx="1847850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1" name="Формула" r:id="rId13" imgW="698197" imgH="203112" progId="Equation.3">
                  <p:embed/>
                </p:oleObj>
              </mc:Choice>
              <mc:Fallback>
                <p:oleObj name="Формула" r:id="rId13" imgW="698197" imgH="203112" progId="Equation.3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0650" y="4149725"/>
                        <a:ext cx="1847850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901" name="Объект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01222048"/>
              </p:ext>
            </p:extLst>
          </p:nvPr>
        </p:nvGraphicFramePr>
        <p:xfrm>
          <a:off x="5178425" y="4652963"/>
          <a:ext cx="2635250" cy="519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2" name="Уравнение" r:id="rId15" imgW="1180800" imgH="228600" progId="Equation.3">
                  <p:embed/>
                </p:oleObj>
              </mc:Choice>
              <mc:Fallback>
                <p:oleObj name="Уравнение" r:id="rId15" imgW="1180800" imgH="228600" progId="Equation.3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8425" y="4652963"/>
                        <a:ext cx="2635250" cy="519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Объект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828742"/>
              </p:ext>
            </p:extLst>
          </p:nvPr>
        </p:nvGraphicFramePr>
        <p:xfrm>
          <a:off x="6296025" y="5227638"/>
          <a:ext cx="255588" cy="48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53" name="Уравнение" r:id="rId17" imgW="114120" imgH="215640" progId="Equation.3">
                  <p:embed/>
                </p:oleObj>
              </mc:Choice>
              <mc:Fallback>
                <p:oleObj name="Уравнение" r:id="rId17" imgW="114120" imgH="215640" progId="Equation.3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6025" y="5227638"/>
                        <a:ext cx="255588" cy="488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Дата 3"/>
          <p:cNvSpPr txBox="1">
            <a:spLocks noGrp="1"/>
          </p:cNvSpPr>
          <p:nvPr/>
        </p:nvSpPr>
        <p:spPr>
          <a:xfrm>
            <a:off x="395288" y="6165850"/>
            <a:ext cx="1223962" cy="365125"/>
          </a:xfrm>
          <a:prstGeom prst="rect">
            <a:avLst/>
          </a:prstGeom>
          <a:noFill/>
        </p:spPr>
        <p:txBody>
          <a:bodyPr anchor="ctr"/>
          <a:lstStyle/>
          <a:p>
            <a:pPr>
              <a:defRPr/>
            </a:pPr>
            <a:fld id="{14BCE0AF-F47D-4B18-8FB2-0DDC98E2DA45}" type="datetime1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>
                <a:defRPr/>
              </a:pPr>
              <a:t>16.12.2019</a:t>
            </a:fld>
            <a:endParaRPr lang="ru-RU" sz="1200" dirty="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  <p:sp>
        <p:nvSpPr>
          <p:cNvPr id="32" name="Номер слайда 4"/>
          <p:cNvSpPr txBox="1">
            <a:spLocks noGrp="1"/>
          </p:cNvSpPr>
          <p:nvPr/>
        </p:nvSpPr>
        <p:spPr>
          <a:xfrm>
            <a:off x="8001000" y="6248400"/>
            <a:ext cx="73025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CB9AEAC-996B-4342-841E-59917E2D8277}" type="slidenum">
              <a:rPr lang="ru-RU" sz="1200">
                <a:solidFill>
                  <a:prstClr val="white">
                    <a:lumMod val="50000"/>
                  </a:prstClr>
                </a:solidFill>
                <a:cs typeface="Arial" charset="0"/>
              </a:rPr>
              <a:pPr algn="r">
                <a:defRPr/>
              </a:pPr>
              <a:t>9</a:t>
            </a:fld>
            <a:endParaRPr lang="ru-RU" sz="1200">
              <a:solidFill>
                <a:prstClr val="white">
                  <a:lumMod val="50000"/>
                </a:prstClr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87339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762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литра">
  <a:themeElements>
    <a:clrScheme name="Палитра 7">
      <a:dk1>
        <a:srgbClr val="000000"/>
      </a:dk1>
      <a:lt1>
        <a:srgbClr val="FFFFFF"/>
      </a:lt1>
      <a:dk2>
        <a:srgbClr val="0066FF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00"/>
        </a:dk1>
        <a:lt1>
          <a:srgbClr val="FFFFFF"/>
        </a:lt1>
        <a:dk2>
          <a:srgbClr val="0066FF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Палитра">
  <a:themeElements>
    <a:clrScheme name="Палитра 7">
      <a:dk1>
        <a:srgbClr val="000000"/>
      </a:dk1>
      <a:lt1>
        <a:srgbClr val="FFFFFF"/>
      </a:lt1>
      <a:dk2>
        <a:srgbClr val="0066FF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00"/>
        </a:dk1>
        <a:lt1>
          <a:srgbClr val="FFFFFF"/>
        </a:lt1>
        <a:dk2>
          <a:srgbClr val="0066FF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Палитра">
  <a:themeElements>
    <a:clrScheme name="Палитра 7">
      <a:dk1>
        <a:srgbClr val="000000"/>
      </a:dk1>
      <a:lt1>
        <a:srgbClr val="FFFFFF"/>
      </a:lt1>
      <a:dk2>
        <a:srgbClr val="0066FF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Палит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литра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литра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литра 7">
        <a:dk1>
          <a:srgbClr val="000000"/>
        </a:dk1>
        <a:lt1>
          <a:srgbClr val="FFFFFF"/>
        </a:lt1>
        <a:dk2>
          <a:srgbClr val="0066FF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734</TotalTime>
  <Words>495</Words>
  <Application>Microsoft Office PowerPoint</Application>
  <PresentationFormat>Экран (4:3)</PresentationFormat>
  <Paragraphs>160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4</vt:i4>
      </vt:variant>
      <vt:variant>
        <vt:lpstr>Заголовки слайдов</vt:lpstr>
      </vt:variant>
      <vt:variant>
        <vt:i4>19</vt:i4>
      </vt:variant>
    </vt:vector>
  </HeadingPairs>
  <TitlesOfParts>
    <vt:vector size="37" baseType="lpstr">
      <vt:lpstr>Arial</vt:lpstr>
      <vt:lpstr>Calibri</vt:lpstr>
      <vt:lpstr>Cambria Math</vt:lpstr>
      <vt:lpstr>Comic Sans MS</vt:lpstr>
      <vt:lpstr>Symbol</vt:lpstr>
      <vt:lpstr>Tahoma</vt:lpstr>
      <vt:lpstr>Times New Roman</vt:lpstr>
      <vt:lpstr>Verdana</vt:lpstr>
      <vt:lpstr>Wingdings</vt:lpstr>
      <vt:lpstr>Тема Office</vt:lpstr>
      <vt:lpstr>Оформление по умолчанию</vt:lpstr>
      <vt:lpstr>Палитра</vt:lpstr>
      <vt:lpstr>1_Палитра</vt:lpstr>
      <vt:lpstr>2_Палитра</vt:lpstr>
      <vt:lpstr>Точечный рисунок</vt:lpstr>
      <vt:lpstr>Microsoft Equation 3.0</vt:lpstr>
      <vt:lpstr>Формула</vt:lpstr>
      <vt:lpstr>Уравнение</vt:lpstr>
      <vt:lpstr>Презентация PowerPoint</vt:lpstr>
      <vt:lpstr>Презентация PowerPoint</vt:lpstr>
      <vt:lpstr>Презентация PowerPoint</vt:lpstr>
      <vt:lpstr>Указать номера рисунков, на которых изображены параллельные прямые.</vt:lpstr>
      <vt:lpstr>Презентация PowerPoint</vt:lpstr>
      <vt:lpstr>Презентация PowerPoint</vt:lpstr>
      <vt:lpstr>Презентация PowerPoint</vt:lpstr>
      <vt:lpstr>Признаки параллельности двух прямых.</vt:lpstr>
      <vt:lpstr>Презентация PowerPoint</vt:lpstr>
      <vt:lpstr>Задачи на закрепление признаков параллельности прямых на готовых чертежах: </vt:lpstr>
      <vt:lpstr>Задачи на закрепление признаков параллельности прямых на готовых чертежах: </vt:lpstr>
      <vt:lpstr>Задачи на закрепление признаков параллельности прямых на готовых чертежах: </vt:lpstr>
      <vt:lpstr>Задачи на закрепление признаков параллельности прямых на готовых чертежах: </vt:lpstr>
      <vt:lpstr>Презентация PowerPoint</vt:lpstr>
      <vt:lpstr>По данным рисунка найдите угол 1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 параллельности прямых</dc:title>
  <dc:creator>Нина</dc:creator>
  <cp:lastModifiedBy>sag</cp:lastModifiedBy>
  <cp:revision>42</cp:revision>
  <dcterms:created xsi:type="dcterms:W3CDTF">2014-12-15T18:07:20Z</dcterms:created>
  <dcterms:modified xsi:type="dcterms:W3CDTF">2019-12-16T14:58:51Z</dcterms:modified>
</cp:coreProperties>
</file>