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72" r:id="rId12"/>
    <p:sldId id="266" r:id="rId13"/>
    <p:sldId id="267" r:id="rId14"/>
    <p:sldId id="268" r:id="rId15"/>
    <p:sldId id="269" r:id="rId16"/>
    <p:sldId id="271" r:id="rId17"/>
    <p:sldId id="27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avatars.mds.yandex.net/get-pdb/770122/015d68ee-7d93-4353-84c5-5760696a671d/s1200?webp=false"/>
          <p:cNvPicPr>
            <a:picLocks noChangeAspect="1" noChangeArrowheads="1"/>
          </p:cNvPicPr>
          <p:nvPr/>
        </p:nvPicPr>
        <p:blipFill>
          <a:blip r:embed="rId2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381" y="7937"/>
            <a:ext cx="9143607" cy="682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s://avatars.mds.yandex.net/get-pdb/770122/015d68ee-7d93-4353-84c5-5760696a671d/s1200?webp=fals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1916832"/>
            <a:ext cx="52920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  <a:ea typeface="Calibri"/>
              </a:rPr>
              <a:t>Математические сказки для дошкольников.</a:t>
            </a:r>
            <a:endParaRPr lang="ru-RU" sz="48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5574" y="4797152"/>
            <a:ext cx="283224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/>
              </a:rPr>
              <a:t>Воспитатель МБДОУ д/с №28 Божедомова Анна </a:t>
            </a:r>
            <a:r>
              <a:rPr lang="ru-RU" sz="2400" b="1" dirty="0">
                <a:latin typeface="Times New Roman"/>
              </a:rPr>
              <a:t>А</a:t>
            </a:r>
            <a:r>
              <a:rPr lang="ru-RU" sz="2400" b="1" dirty="0" smtClean="0">
                <a:latin typeface="Times New Roman"/>
              </a:rPr>
              <a:t>ркадьевна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5331545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875592/06ed1c95-9263-4755-8fa2-7ad062f0202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4083"/>
            <a:ext cx="9144000" cy="68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МБДОУ дс 28\Desktop\матем сказки\DSCF631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620688"/>
            <a:ext cx="3888432" cy="29163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МБДОУ дс 28\Desktop\матем сказки\DSCF79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1628" y="1196752"/>
            <a:ext cx="4422478" cy="33168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МБДОУ дс 28\Desktop\матем сказки\DSCF277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19" y="3515075"/>
            <a:ext cx="3874909" cy="30509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900igr.net/up/datai/93494/0025-090-.pn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CFFFC"/>
              </a:clrFrom>
              <a:clrTo>
                <a:srgbClr val="FCFFF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787"/>
          <a:stretch/>
        </p:blipFill>
        <p:spPr bwMode="auto">
          <a:xfrm>
            <a:off x="4181197" y="5040554"/>
            <a:ext cx="3198203" cy="923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500515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S28\Desktop\матем сказка\0002-004-.jpg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6" name="Рисунок 5" descr="IMG_20190827_10460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412776"/>
            <a:ext cx="4427559" cy="50851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3968" y="76470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b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8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Сказка </a:t>
            </a:r>
            <a:r>
              <a:rPr lang="ru-RU" sz="6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 Ноль </a:t>
            </a:r>
            <a:b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и Единицу</a:t>
            </a:r>
            <a:endParaRPr lang="ru-RU" sz="6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s://avatars.mds.yandex.net/get-pdb/875592/06ed1c95-9263-4755-8fa2-7ad062f0202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4083"/>
            <a:ext cx="9144000" cy="68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D:\Новая папка\DSCF503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975" y="3766710"/>
            <a:ext cx="4122540" cy="27471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:\педкабинет\Фото 2014 г\1 апреля, малышок\DSCF114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9975" y="496590"/>
            <a:ext cx="4122540" cy="3076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Users\DS28\Desktop\Аттестация 2016\портфолио педагогов\DSCF8360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2343" y="496590"/>
            <a:ext cx="4058022" cy="3076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Users\DS28\AppData\Local\Microsoft\Windows\Temporary Internet Files\Content.Word\DSCF0449.jp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2343" y="3766710"/>
            <a:ext cx="4058022" cy="2830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276885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avatars.mds.yandex.net/get-pdb/875592/06ed1c95-9263-4755-8fa2-7ad062f0202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083"/>
            <a:ext cx="9144000" cy="68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D:\педкабинет\Фото 2014 г\1 апреля, малышок\DSCF1076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4590" y="3573457"/>
            <a:ext cx="4176464" cy="3060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фото\фото за 2010г\мои рисунки 194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609" y="679742"/>
            <a:ext cx="4050383" cy="29499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2" name="Picture 2" descr="C:\Users\МБДОУ дс 28\Desktop\матем сказки\DSCF28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1268" y="476901"/>
            <a:ext cx="4104456" cy="3152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 descr="C:\Users\Admin\Desktop\DSCF1026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96634" y="3638263"/>
            <a:ext cx="4153724" cy="3077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6806204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avatars.mds.yandex.net/get-pdb/875592/06ed1c95-9263-4755-8fa2-7ad062f0202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083"/>
            <a:ext cx="9144000" cy="68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 descr="D:\педкабинет\Фото 2014 г\1 апреля, малышок\DSCF1100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03707" y="536363"/>
            <a:ext cx="4009708" cy="3112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Users\Admin\Desktop\DSCF1066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4286" y="611794"/>
            <a:ext cx="3989682" cy="30366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Users\Admin\Desktop\DSCF1049.JPG"/>
          <p:cNvPicPr/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5776" y="3659619"/>
            <a:ext cx="3744416" cy="28657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10" descr="http://900igr.net/datas/schjot/Slozhenie-do-10-1.files/0004-004-12-3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9708772">
            <a:off x="6551391" y="4998283"/>
            <a:ext cx="2053696" cy="594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273254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875592/06ed1c95-9263-4755-8fa2-7ad062f0202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083"/>
            <a:ext cx="9144000" cy="68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 descr="D:\Выпускники\DSCF1009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5868" y="518169"/>
            <a:ext cx="3958100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66" name="Picture 2" descr="C:\Users\МБДОУ дс 28\Desktop\матем сказки\DSCF740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8172" y="590121"/>
            <a:ext cx="4073204" cy="305490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МБДОУ дс 28\Desktop\матем сказки\DSCF887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91865"/>
            <a:ext cx="4079376" cy="3005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МБДОУ дс 28\Desktop\матем сказки\DSCN032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58588"/>
            <a:ext cx="4032448" cy="303876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332591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875592/06ed1c95-9263-4755-8fa2-7ad062f0202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4083"/>
            <a:ext cx="9144000" cy="68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DS28\Desktop\матем сказка\IMG_20190827_0741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548680"/>
            <a:ext cx="2413035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DS28\Desktop\матем сказка\IMG_20190827_07423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620688"/>
            <a:ext cx="3657696" cy="2657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C:\Users\DS28\Desktop\матем сказка\IMG_20190827_0743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861048"/>
            <a:ext cx="354100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Users\DS28\Desktop\матем сказка\IMG_20190827_07435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312513"/>
            <a:ext cx="2429843" cy="33760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2229045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avatars.mds.yandex.net/get-pdb/770122/015d68ee-7d93-4353-84c5-5760696a671d/s1200?webp=false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" y="28982"/>
            <a:ext cx="9143607" cy="6829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627784" y="2132856"/>
            <a:ext cx="3291286" cy="18918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1424305" algn="l"/>
              </a:tabLst>
            </a:pP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Спасибо </a:t>
            </a:r>
            <a:endParaRPr lang="ru-RU" sz="4800" b="1" dirty="0" smtClean="0">
              <a:solidFill>
                <a:srgbClr val="C00000"/>
              </a:solidFill>
              <a:latin typeface="Monotype Corsiva" pitchFamily="66" charset="0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1424305" algn="l"/>
              </a:tabLst>
            </a:pPr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за </a:t>
            </a:r>
            <a:r>
              <a:rPr lang="ru-RU" sz="4800" b="1" dirty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внимание. 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907340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get-pdb/875592/06ed1c95-9263-4755-8fa2-7ad062f0202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083"/>
            <a:ext cx="9144000" cy="68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07604" y="1686939"/>
            <a:ext cx="7128792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Monotype Corsiva" pitchFamily="66" charset="0"/>
                <a:ea typeface="Calibri"/>
              </a:rPr>
              <a:t>«</a:t>
            </a:r>
            <a:r>
              <a:rPr lang="ru-RU" sz="4000" b="1" dirty="0">
                <a:latin typeface="Monotype Corsiva" pitchFamily="66" charset="0"/>
                <a:ea typeface="Calibri"/>
              </a:rPr>
              <a:t>Предмет математики настолько серьёзен, что полезно не упустить случая, сделать его немного занимательным</a:t>
            </a:r>
            <a:r>
              <a:rPr lang="ru-RU" sz="4000" b="1" dirty="0" smtClean="0">
                <a:latin typeface="Monotype Corsiva" pitchFamily="66" charset="0"/>
                <a:ea typeface="Calibri"/>
              </a:rPr>
              <a:t>».</a:t>
            </a:r>
          </a:p>
          <a:p>
            <a:pPr algn="ctr"/>
            <a:r>
              <a:rPr lang="ru-RU" sz="3600" b="1" dirty="0" smtClean="0">
                <a:solidFill>
                  <a:prstClr val="black"/>
                </a:solidFill>
                <a:latin typeface="Monotype Corsiva" pitchFamily="66" charset="0"/>
                <a:ea typeface="Calibri"/>
              </a:rPr>
              <a:t>                                            </a:t>
            </a:r>
          </a:p>
          <a:p>
            <a:pPr algn="ctr"/>
            <a:r>
              <a:rPr lang="ru-RU" sz="3200" b="1" dirty="0">
                <a:solidFill>
                  <a:prstClr val="black"/>
                </a:solidFill>
                <a:latin typeface="Monotype Corsiva" pitchFamily="66" charset="0"/>
                <a:ea typeface="Calibri"/>
              </a:rPr>
              <a:t> </a:t>
            </a:r>
            <a:r>
              <a:rPr lang="ru-RU" sz="3200" b="1" dirty="0" smtClean="0">
                <a:solidFill>
                  <a:prstClr val="black"/>
                </a:solidFill>
                <a:latin typeface="Monotype Corsiva" pitchFamily="66" charset="0"/>
                <a:ea typeface="Calibri"/>
              </a:rPr>
              <a:t>                                                Борис  Паскаль</a:t>
            </a:r>
            <a:endParaRPr lang="ru-RU" sz="3200" dirty="0"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0296637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avatars.mds.yandex.net/get-pdb/875592/06ed1c95-9263-4755-8fa2-7ad062f0202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4083"/>
            <a:ext cx="9144000" cy="68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99592" y="1412776"/>
            <a:ext cx="7200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atin typeface="Monotype Corsiva" pitchFamily="66" charset="0"/>
                <a:ea typeface="Calibri"/>
              </a:rPr>
              <a:t>«…математика </a:t>
            </a:r>
            <a:r>
              <a:rPr lang="ru-RU" sz="3200" b="1" dirty="0">
                <a:latin typeface="Monotype Corsiva" pitchFamily="66" charset="0"/>
                <a:ea typeface="Calibri"/>
              </a:rPr>
              <a:t>для дошкольника должна стать передовой и привлекательной областью знания и деятельности, а получение математических знаний - осознанным и внутренне мотивированным процессом</a:t>
            </a:r>
            <a:r>
              <a:rPr lang="ru-RU" sz="3200" b="1" dirty="0" smtClean="0">
                <a:latin typeface="Monotype Corsiva" pitchFamily="66" charset="0"/>
                <a:ea typeface="Calibri"/>
              </a:rPr>
              <a:t>»</a:t>
            </a:r>
          </a:p>
          <a:p>
            <a:pPr algn="just"/>
            <a:endParaRPr lang="ru-RU" sz="28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301208"/>
            <a:ext cx="73448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/>
                <a:ea typeface="Calibri"/>
              </a:rPr>
              <a:t>«</a:t>
            </a:r>
            <a:r>
              <a:rPr lang="ru-RU" sz="2400" dirty="0" smtClean="0">
                <a:latin typeface="Times New Roman"/>
                <a:ea typeface="Calibri"/>
              </a:rPr>
              <a:t>Концепция математического </a:t>
            </a:r>
            <a:r>
              <a:rPr lang="ru-RU" sz="2400" dirty="0">
                <a:latin typeface="Times New Roman"/>
                <a:ea typeface="Calibri"/>
              </a:rPr>
              <a:t>образования </a:t>
            </a:r>
            <a:r>
              <a:rPr lang="ru-RU" sz="2400" dirty="0" smtClean="0">
                <a:latin typeface="Times New Roman"/>
                <a:ea typeface="Calibri"/>
              </a:rPr>
              <a:t>                                        в </a:t>
            </a:r>
            <a:r>
              <a:rPr lang="ru-RU" sz="2400" dirty="0">
                <a:latin typeface="Times New Roman"/>
                <a:ea typeface="Calibri"/>
              </a:rPr>
              <a:t>Российской Федерации»  </a:t>
            </a:r>
            <a:r>
              <a:rPr lang="ru-RU" sz="2400" dirty="0" smtClean="0">
                <a:latin typeface="Times New Roman"/>
                <a:ea typeface="Calibri"/>
              </a:rPr>
              <a:t>                                                                  </a:t>
            </a:r>
            <a:r>
              <a:rPr lang="ru-RU" sz="2400" dirty="0">
                <a:latin typeface="Times New Roman"/>
                <a:ea typeface="Calibri"/>
              </a:rPr>
              <a:t>(утвержденная Правительством РФ  от 24.12.2013г)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54130834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875592/06ed1c95-9263-4755-8fa2-7ad062f0202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900igr.net/up/datas/180627/00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0479" y="213488"/>
            <a:ext cx="8743042" cy="6396940"/>
          </a:xfrm>
          <a:prstGeom prst="rect">
            <a:avLst/>
          </a:prstGeom>
          <a:ln w="228600" cap="sq" cmpd="thickThin">
            <a:solidFill>
              <a:srgbClr val="0070C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011502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0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avatars.mds.yandex.net/get-pdb/937659/4aa4c6f2-5d0b-4084-9807-101d21b15213/s1200?webp=false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64" y="-123793"/>
            <a:ext cx="5634372" cy="367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yt3.ggpht.com/a/AGF-l7-9MK2kXcNrCNo9HJcwDb8enGh7h6g35M1KTA=s900-c-k-c0xffffffff-no-rj-mo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EFBFD"/>
              </a:clrFrom>
              <a:clrTo>
                <a:srgbClr val="FEFB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7906" y="3817298"/>
            <a:ext cx="3117172" cy="31171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ddu350.minsk.edu.by/be/sm.aspx?guid=1306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196752"/>
            <a:ext cx="4499992" cy="3498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900igr.net/datas/schjot/Slozhenie-do-10-1.files/0004-004-12-3.jpg"/>
          <p:cNvPicPr>
            <a:picLocks noChangeAspect="1" noChangeArrowheads="1"/>
          </p:cNvPicPr>
          <p:nvPr/>
        </p:nvPicPr>
        <p:blipFill rotWithShape="1"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679271">
            <a:off x="4770469" y="427472"/>
            <a:ext cx="2917813" cy="843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images.onlinelabels.com/images/clip-art/pitr/pitr_green_single_arrows_set_4.png"/>
          <p:cNvPicPr>
            <a:picLocks noChangeAspect="1" noChangeArrowheads="1"/>
          </p:cNvPicPr>
          <p:nvPr/>
        </p:nvPicPr>
        <p:blipFill>
          <a:blip r:embed="rId7" cstate="email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592366">
            <a:off x="5295078" y="5375884"/>
            <a:ext cx="1370184" cy="1027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pngimg.com/uploads/equals/equals_PNG46.png"/>
          <p:cNvPicPr>
            <a:picLocks noChangeAspect="1" noChangeArrowheads="1"/>
          </p:cNvPicPr>
          <p:nvPr/>
        </p:nvPicPr>
        <p:blipFill>
          <a:blip r:embed="rId8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0945" y="3173752"/>
            <a:ext cx="1287092" cy="128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31889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s://avatars.mds.yandex.net/get-pdb/875592/06ed1c95-9263-4755-8fa2-7ad062f0202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083"/>
            <a:ext cx="9144000" cy="68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35696" y="2492896"/>
            <a:ext cx="6840760" cy="3105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dirty="0" smtClean="0">
                <a:latin typeface="Times New Roman"/>
                <a:ea typeface="Calibri"/>
                <a:cs typeface="Times New Roman"/>
              </a:rPr>
              <a:t>- 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понятийные </a:t>
            </a:r>
            <a:r>
              <a:rPr lang="ru-RU" sz="4400" dirty="0" smtClean="0">
                <a:latin typeface="Times New Roman"/>
                <a:ea typeface="Calibri"/>
                <a:cs typeface="Times New Roman"/>
              </a:rPr>
              <a:t>сказки;</a:t>
            </a:r>
            <a:endParaRPr lang="ru-RU" sz="3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/>
                <a:ea typeface="Calibri"/>
                <a:cs typeface="Times New Roman"/>
              </a:rPr>
              <a:t>- цифровые </a:t>
            </a:r>
            <a:r>
              <a:rPr lang="ru-RU" sz="4400" dirty="0" smtClean="0">
                <a:latin typeface="Times New Roman"/>
                <a:ea typeface="Calibri"/>
                <a:cs typeface="Times New Roman"/>
              </a:rPr>
              <a:t>сказки;</a:t>
            </a:r>
            <a:endParaRPr lang="ru-RU" sz="36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400" dirty="0">
                <a:latin typeface="Times New Roman"/>
                <a:ea typeface="Calibri"/>
                <a:cs typeface="Times New Roman"/>
              </a:rPr>
              <a:t>- геометрические </a:t>
            </a:r>
            <a:r>
              <a:rPr lang="ru-RU" sz="4400" dirty="0" smtClean="0">
                <a:latin typeface="Times New Roman"/>
                <a:ea typeface="Calibri"/>
                <a:cs typeface="Times New Roman"/>
              </a:rPr>
              <a:t>сказки;</a:t>
            </a:r>
            <a:endParaRPr lang="ru-RU" sz="3600" dirty="0">
              <a:ea typeface="Calibri"/>
              <a:cs typeface="Times New Roman"/>
            </a:endParaRPr>
          </a:p>
          <a:p>
            <a:r>
              <a:rPr lang="ru-RU" sz="4400" dirty="0">
                <a:latin typeface="Times New Roman"/>
                <a:ea typeface="Calibri"/>
              </a:rPr>
              <a:t>- комплексные </a:t>
            </a:r>
            <a:r>
              <a:rPr lang="ru-RU" sz="4400" dirty="0" smtClean="0">
                <a:latin typeface="Times New Roman"/>
                <a:ea typeface="Calibri"/>
              </a:rPr>
              <a:t>сказки.</a:t>
            </a:r>
            <a:endParaRPr lang="ru-RU" sz="4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268760"/>
            <a:ext cx="847379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  <a:ea typeface="Calibri"/>
                <a:cs typeface="Times New Roman"/>
              </a:rPr>
              <a:t>Виды математических сказок :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0309552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875592/06ed1c95-9263-4755-8fa2-7ad062f0202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4083"/>
            <a:ext cx="9144000" cy="68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1844824"/>
            <a:ext cx="7848872" cy="4552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latin typeface="Times New Roman"/>
                <a:ea typeface="Calibri"/>
                <a:cs typeface="Times New Roman"/>
              </a:rPr>
              <a:t>-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сказка должна быть не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затянутой;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- иметь увлекательный сюжет, который по своей сути будет отвечать требованиям детской психологии, а именно с элементами волшебства, необычное место </a:t>
            </a:r>
            <a:r>
              <a:rPr lang="ru-RU" sz="2800" dirty="0" smtClean="0">
                <a:latin typeface="Times New Roman"/>
                <a:ea typeface="Calibri"/>
                <a:cs typeface="Times New Roman"/>
              </a:rPr>
              <a:t>действия, </a:t>
            </a:r>
            <a:r>
              <a:rPr lang="ru-RU" sz="2800" dirty="0">
                <a:latin typeface="Times New Roman"/>
                <a:ea typeface="Calibri"/>
                <a:cs typeface="Times New Roman"/>
              </a:rPr>
              <a:t>динамичность развития событий;</a:t>
            </a:r>
            <a:endParaRPr lang="ru-RU" sz="2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>
                <a:latin typeface="Times New Roman"/>
                <a:ea typeface="Calibri"/>
                <a:cs typeface="Times New Roman"/>
              </a:rPr>
              <a:t>- иметь героев или персонажей, которые детям были бы понятны и интересны,  и вызывали бы желание сотворчества, участия в сказке. 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476672"/>
            <a:ext cx="8352928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</a:pPr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  <a:ea typeface="Calibri"/>
                <a:cs typeface="Times New Roman"/>
              </a:rPr>
              <a:t>Требования по использованию математической 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  <a:ea typeface="Calibri"/>
                <a:cs typeface="Times New Roman"/>
              </a:rPr>
              <a:t>сказки: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2753824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8" descr="https://ds03.infourok.ru/uploads/ex/0c3b/00058a7a-e8ea486d/img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05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МБДОУ дс 28\Desktop\матем сказки\DSCF277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188640"/>
            <a:ext cx="4738304" cy="35537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fiction-books.ru/img/100552365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0515"/>
            <a:ext cx="2164387" cy="32722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antique.newbookshop.ru/pict/100842624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9660" y="1484515"/>
            <a:ext cx="227627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skupiknigi.ru/image/Large/multimedia/books_covers/100844329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3212707"/>
            <a:ext cx="2304256" cy="349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678736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avatars.mds.yandex.net/get-pdb/875592/06ed1c95-9263-4755-8fa2-7ad062f02025/s12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34083"/>
            <a:ext cx="9144000" cy="682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976442"/>
      </p:ext>
    </p:extLst>
  </p:cSld>
  <p:clrMapOvr>
    <a:masterClrMapping/>
  </p:clrMapOvr>
  <p:transition spd="slow"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164</Words>
  <Application>Microsoft Office PowerPoint</Application>
  <PresentationFormat>Экран (4:3)</PresentationFormat>
  <Paragraphs>19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  Сказка     про Ноль     и Единицу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МБДОУ дс 28</dc:creator>
  <cp:lastModifiedBy>User</cp:lastModifiedBy>
  <cp:revision>17</cp:revision>
  <dcterms:created xsi:type="dcterms:W3CDTF">2019-08-26T17:08:16Z</dcterms:created>
  <dcterms:modified xsi:type="dcterms:W3CDTF">2019-12-23T15:57:50Z</dcterms:modified>
</cp:coreProperties>
</file>