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4" r:id="rId2"/>
    <p:sldId id="306" r:id="rId3"/>
    <p:sldId id="261" r:id="rId4"/>
    <p:sldId id="262" r:id="rId5"/>
    <p:sldId id="307" r:id="rId6"/>
    <p:sldId id="264" r:id="rId7"/>
    <p:sldId id="266" r:id="rId8"/>
    <p:sldId id="268" r:id="rId9"/>
    <p:sldId id="270" r:id="rId10"/>
    <p:sldId id="272" r:id="rId11"/>
    <p:sldId id="274" r:id="rId12"/>
    <p:sldId id="276" r:id="rId13"/>
    <p:sldId id="280" r:id="rId14"/>
    <p:sldId id="282" r:id="rId15"/>
    <p:sldId id="284" r:id="rId16"/>
    <p:sldId id="308" r:id="rId17"/>
    <p:sldId id="310" r:id="rId18"/>
    <p:sldId id="309" r:id="rId19"/>
    <p:sldId id="286" r:id="rId20"/>
    <p:sldId id="288" r:id="rId21"/>
    <p:sldId id="295" r:id="rId22"/>
    <p:sldId id="296" r:id="rId23"/>
    <p:sldId id="297" r:id="rId24"/>
    <p:sldId id="298" r:id="rId25"/>
    <p:sldId id="300" r:id="rId26"/>
    <p:sldId id="30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6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\Downloads\89447e9848606a161c741f4d80292f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57166"/>
            <a:ext cx="7643866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                       </a:t>
            </a:r>
            <a:r>
              <a:rPr lang="ru-RU" b="1" dirty="0" smtClean="0">
                <a:solidFill>
                  <a:srgbClr val="FF0000"/>
                </a:solidFill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90600" lvl="1" indent="-533400" eaLnBrk="1" hangingPunct="1">
              <a:lnSpc>
                <a:spcPct val="150000"/>
              </a:lnSpc>
              <a:buFontTx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1.Названия людей - </a:t>
            </a:r>
            <a:r>
              <a:rPr lang="ru-RU" alt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Олег, пилот, тракторист. </a:t>
            </a:r>
          </a:p>
          <a:p>
            <a:pPr>
              <a:buFontTx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    2.Названия предметов - </a:t>
            </a:r>
            <a:r>
              <a:rPr lang="ru-RU" alt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зеркало, тетрадь, велосипед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990600" lvl="1" indent="-533400" eaLnBrk="1" hangingPunct="1">
              <a:lnSpc>
                <a:spcPct val="150000"/>
              </a:lnSpc>
              <a:buFontTx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5.Названия животных – </a:t>
            </a:r>
            <a:r>
              <a:rPr lang="ru-RU" alt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олень, собака, корова.</a:t>
            </a:r>
          </a:p>
          <a:p>
            <a:pPr marL="990600" lvl="1" indent="-533400" eaLnBrk="1" hangingPunct="1">
              <a:lnSpc>
                <a:spcPct val="150000"/>
              </a:lnSpc>
              <a:buFontTx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6.Названия явлений - </a:t>
            </a:r>
            <a:r>
              <a:rPr lang="ru-RU" alt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гроза, ветер, гололедица.</a:t>
            </a:r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100967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latin typeface="Arial Black" pitchFamily="34" charset="0"/>
              </a:rPr>
              <a:t/>
            </a:r>
            <a:br>
              <a:rPr lang="ru-RU" sz="4800" b="1" dirty="0" smtClean="0">
                <a:latin typeface="Arial Black" pitchFamily="34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Одушевлённое или неодушевлённое?</a:t>
            </a:r>
            <a:b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Как определить?</a:t>
            </a:r>
            <a:r>
              <a:rPr lang="ru-RU" sz="31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b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592931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2500" b="1" dirty="0" smtClean="0">
              <a:latin typeface="Arial Black" pitchFamily="34" charset="0"/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 </a:t>
            </a:r>
            <a:r>
              <a:rPr lang="ru-RU" sz="1700" b="1" dirty="0" smtClean="0">
                <a:solidFill>
                  <a:srgbClr val="FF0000"/>
                </a:solidFill>
              </a:rPr>
              <a:t>                                                                 </a:t>
            </a:r>
            <a:r>
              <a:rPr lang="ru-RU" sz="2500" b="1" dirty="0" smtClean="0">
                <a:solidFill>
                  <a:srgbClr val="FF0000"/>
                </a:solidFill>
                <a:latin typeface="Arial Black" pitchFamily="34" charset="0"/>
              </a:rPr>
              <a:t>Что?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алфавит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 инженер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 шофер 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холод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портфель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столяр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/>
              <a:t> свитер</a:t>
            </a:r>
          </a:p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sz="3600" dirty="0" smtClean="0">
                <a:cs typeface="Times New Roman" pitchFamily="18" charset="0"/>
              </a:rPr>
              <a:t>корова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ru-RU" sz="34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chemeClr val="accent2"/>
                </a:solidFill>
                <a:latin typeface="+mn-lt"/>
              </a:rPr>
              <a:t>                   </a:t>
            </a:r>
            <a:r>
              <a:rPr lang="ru-RU" sz="4000" b="1" dirty="0" smtClean="0">
                <a:solidFill>
                  <a:srgbClr val="FF0000"/>
                </a:solidFill>
                <a:latin typeface="+mn-lt"/>
              </a:rPr>
              <a:t>ПРОВЕРКА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15363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КТО?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b="1" u="sng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ЧТО?</a:t>
            </a:r>
          </a:p>
          <a:p>
            <a:pPr eaLnBrk="1" hangingPunct="1">
              <a:buFontTx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       инженер                                    алфавит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шофер                                      портфель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столяр                                       свитер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корова                                       холод</a:t>
            </a:r>
          </a:p>
          <a:p>
            <a:pPr eaLnBrk="1" hangingPunct="1">
              <a:buFontTx/>
              <a:buNone/>
            </a:pPr>
            <a:endParaRPr lang="ru-RU" sz="20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одушевлённые имена существительные отвечают на вопрос КТО? неодушевлённые на вопрос ЧТО?</a:t>
            </a:r>
          </a:p>
        </p:txBody>
      </p:sp>
      <p:sp>
        <p:nvSpPr>
          <p:cNvPr id="12292" name="TextBox 3"/>
          <p:cNvSpPr txBox="1">
            <a:spLocks noChangeArrowheads="1"/>
          </p:cNvSpPr>
          <p:nvPr/>
        </p:nvSpPr>
        <p:spPr bwMode="auto">
          <a:xfrm>
            <a:off x="2428875" y="2071688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>
            <a:off x="2214563" y="2643188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4" name="Прямоугольник 5"/>
          <p:cNvSpPr>
            <a:spLocks noChangeArrowheads="1"/>
          </p:cNvSpPr>
          <p:nvPr/>
        </p:nvSpPr>
        <p:spPr bwMode="auto">
          <a:xfrm>
            <a:off x="2143125" y="3214688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5" name="Прямоугольник 6"/>
          <p:cNvSpPr>
            <a:spLocks noChangeArrowheads="1"/>
          </p:cNvSpPr>
          <p:nvPr/>
        </p:nvSpPr>
        <p:spPr bwMode="auto">
          <a:xfrm>
            <a:off x="2000250" y="3786188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6" name="Прямоугольник 7"/>
          <p:cNvSpPr>
            <a:spLocks noChangeArrowheads="1"/>
          </p:cNvSpPr>
          <p:nvPr/>
        </p:nvSpPr>
        <p:spPr bwMode="auto">
          <a:xfrm>
            <a:off x="7643813" y="2071688"/>
            <a:ext cx="2492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7" name="Прямоугольник 8"/>
          <p:cNvSpPr>
            <a:spLocks noChangeArrowheads="1"/>
          </p:cNvSpPr>
          <p:nvPr/>
        </p:nvSpPr>
        <p:spPr bwMode="auto">
          <a:xfrm>
            <a:off x="7572375" y="2643188"/>
            <a:ext cx="2492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8" name="Прямоугольник 9"/>
          <p:cNvSpPr>
            <a:spLocks noChangeArrowheads="1"/>
          </p:cNvSpPr>
          <p:nvPr/>
        </p:nvSpPr>
        <p:spPr bwMode="auto">
          <a:xfrm>
            <a:off x="7000875" y="3286125"/>
            <a:ext cx="2492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  <p:sp>
        <p:nvSpPr>
          <p:cNvPr id="12299" name="Прямоугольник 10"/>
          <p:cNvSpPr>
            <a:spLocks noChangeArrowheads="1"/>
          </p:cNvSpPr>
          <p:nvPr/>
        </p:nvSpPr>
        <p:spPr bwMode="auto">
          <a:xfrm>
            <a:off x="6786563" y="3857625"/>
            <a:ext cx="2492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/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643998" cy="78581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solidFill>
                  <a:schemeClr val="accent2"/>
                </a:solidFill>
                <a:latin typeface="Arial Black" pitchFamily="34" charset="0"/>
              </a:rPr>
              <a:t> </a:t>
            </a: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изменяются имена          существительны</a:t>
            </a:r>
            <a:r>
              <a:rPr lang="ru-RU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е?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4495800" cy="4972050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latin typeface="Arial Black" pitchFamily="34" charset="0"/>
              </a:rPr>
              <a:t>По числам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Единственное число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endParaRPr lang="ru-RU" sz="4000" b="1" dirty="0" smtClean="0">
              <a:solidFill>
                <a:schemeClr val="hlink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дерево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endParaRPr lang="ru-RU" sz="2600" b="1" dirty="0" smtClean="0">
              <a:solidFill>
                <a:schemeClr val="folHlink"/>
              </a:solidFill>
              <a:latin typeface="Times New Roman" pitchFamily="18" charset="0"/>
            </a:endParaRP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3600" b="1" dirty="0" smtClean="0">
                <a:solidFill>
                  <a:schemeClr val="hlink"/>
                </a:solidFill>
                <a:latin typeface="Times New Roman" pitchFamily="18" charset="0"/>
                <a:cs typeface="Times New Roman" pitchFamily="18" charset="0"/>
              </a:rPr>
              <a:t>Множественное число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dirty="0" smtClean="0"/>
              <a:t>                          </a:t>
            </a:r>
            <a:r>
              <a:rPr lang="ru-RU" sz="2600" dirty="0" smtClean="0">
                <a:solidFill>
                  <a:schemeClr val="folHlink"/>
                </a:solidFill>
              </a:rPr>
              <a:t> 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динозавры</a:t>
            </a:r>
            <a:r>
              <a:rPr lang="ru-RU" sz="2600" b="1" dirty="0" smtClean="0">
                <a:solidFill>
                  <a:schemeClr val="folHlink"/>
                </a:solidFill>
              </a:rPr>
              <a:t> </a:t>
            </a:r>
            <a:r>
              <a:rPr lang="ru-RU" sz="2600" b="1" dirty="0" smtClean="0"/>
              <a:t> </a:t>
            </a:r>
            <a:r>
              <a:rPr lang="ru-RU" sz="2600" dirty="0" smtClean="0"/>
              <a:t>     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endParaRPr lang="ru-RU" sz="2600" dirty="0" smtClean="0"/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dirty="0" smtClean="0"/>
              <a:t>          </a:t>
            </a:r>
          </a:p>
          <a:p>
            <a:pPr algn="ctr">
              <a:lnSpc>
                <a:spcPct val="80000"/>
              </a:lnSpc>
              <a:buFont typeface="Arial" charset="0"/>
              <a:buNone/>
              <a:defRPr/>
            </a:pPr>
            <a:endParaRPr lang="ru-RU" sz="2600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495800" cy="5257800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dirty="0" smtClean="0">
                <a:solidFill>
                  <a:srgbClr val="FF0000"/>
                </a:solidFill>
                <a:latin typeface="Arial Black" pitchFamily="34" charset="0"/>
              </a:rPr>
              <a:t>По падежам</a:t>
            </a:r>
          </a:p>
          <a:p>
            <a:pPr algn="ctr" eaLnBrk="1" hangingPunct="1">
              <a:lnSpc>
                <a:spcPct val="7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Падеж</a:t>
            </a:r>
          </a:p>
          <a:p>
            <a:pPr eaLnBrk="1" hangingPunct="1">
              <a:lnSpc>
                <a:spcPct val="16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Именительный   кто? что? </a:t>
            </a:r>
          </a:p>
          <a:p>
            <a:pPr eaLnBrk="1" hangingPunct="1">
              <a:lnSpc>
                <a:spcPct val="16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Родительный      кого? чего? </a:t>
            </a:r>
          </a:p>
          <a:p>
            <a:pPr eaLnBrk="1" hangingPunct="1">
              <a:lnSpc>
                <a:spcPct val="16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Дательный          кому? чему? </a:t>
            </a:r>
          </a:p>
          <a:p>
            <a:pPr eaLnBrk="1" hangingPunct="1">
              <a:lnSpc>
                <a:spcPct val="16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Винительный      кого? что?</a:t>
            </a:r>
          </a:p>
          <a:p>
            <a:pPr eaLnBrk="1" hangingPunct="1">
              <a:lnSpc>
                <a:spcPct val="16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Творительный     кем? чем? </a:t>
            </a:r>
          </a:p>
          <a:p>
            <a:pPr eaLnBrk="1" hangingPunct="1">
              <a:lnSpc>
                <a:spcPct val="160000"/>
              </a:lnSpc>
              <a:buFontTx/>
              <a:buNone/>
              <a:defRPr/>
            </a:pPr>
            <a:r>
              <a:rPr lang="ru-RU" sz="26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Предложный       о ком? о чем? 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Просклонять слова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  <a:defRPr/>
            </a:pPr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</a:rPr>
              <a:t>1 вариант лиса, 2 вариант стол</a:t>
            </a:r>
          </a:p>
        </p:txBody>
      </p:sp>
      <p:pic>
        <p:nvPicPr>
          <p:cNvPr id="6" name="Picture 183" descr="NA01441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2492375"/>
            <a:ext cx="1357312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C:\Documents and Settings\All Users\Документы\Мои рисунки\Мои рисунки\животные\D_046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5000636"/>
            <a:ext cx="2286000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2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2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2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2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20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Имена существительные бывают 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мужского,    женского или среднего рода</a:t>
            </a:r>
          </a:p>
        </p:txBody>
      </p:sp>
      <p:sp>
        <p:nvSpPr>
          <p:cNvPr id="15363" name="Содержимое 4"/>
          <p:cNvSpPr>
            <a:spLocks noGrp="1"/>
          </p:cNvSpPr>
          <p:nvPr>
            <p:ph idx="1"/>
          </p:nvPr>
        </p:nvSpPr>
        <p:spPr>
          <a:xfrm>
            <a:off x="642938" y="1714500"/>
            <a:ext cx="8229600" cy="4525963"/>
          </a:xfrm>
        </p:spPr>
        <p:txBody>
          <a:bodyPr/>
          <a:lstStyle/>
          <a:p>
            <a:endParaRPr lang="ru-RU" smtClean="0"/>
          </a:p>
          <a:p>
            <a:pPr>
              <a:buFontTx/>
              <a:buNone/>
            </a:pPr>
            <a:r>
              <a:rPr lang="ru-RU" smtClean="0"/>
              <a:t>     </a:t>
            </a:r>
          </a:p>
          <a:p>
            <a:pPr>
              <a:buFontTx/>
              <a:buNone/>
            </a:pPr>
            <a:r>
              <a:rPr lang="ru-RU" smtClean="0"/>
              <a:t>     </a:t>
            </a:r>
            <a:r>
              <a:rPr lang="ru-RU" b="1" smtClean="0"/>
              <a:t>Дом                 Избушка               Окно</a:t>
            </a:r>
          </a:p>
        </p:txBody>
      </p:sp>
      <p:pic>
        <p:nvPicPr>
          <p:cNvPr id="15364" name="Picture 2" descr="C:\Users\Анфиса\Desktop\tova-h1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3786188"/>
            <a:ext cx="1847850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 descr="C:\Users\Анфиса\Desktop\01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571875"/>
            <a:ext cx="2205038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4" descr="C:\Users\Анфиса\Desktop\s_windows_090510_19_p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3643313"/>
            <a:ext cx="2143125" cy="194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TextBox 11"/>
          <p:cNvSpPr txBox="1">
            <a:spLocks noChangeArrowheads="1"/>
          </p:cNvSpPr>
          <p:nvPr/>
        </p:nvSpPr>
        <p:spPr bwMode="auto">
          <a:xfrm>
            <a:off x="1357313" y="2500313"/>
            <a:ext cx="5699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мой</a:t>
            </a:r>
          </a:p>
        </p:txBody>
      </p:sp>
      <p:sp>
        <p:nvSpPr>
          <p:cNvPr id="19464" name="TextBox 12"/>
          <p:cNvSpPr txBox="1">
            <a:spLocks noChangeArrowheads="1"/>
          </p:cNvSpPr>
          <p:nvPr/>
        </p:nvSpPr>
        <p:spPr bwMode="auto">
          <a:xfrm>
            <a:off x="4643438" y="2428875"/>
            <a:ext cx="547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моя</a:t>
            </a:r>
          </a:p>
        </p:txBody>
      </p:sp>
      <p:sp>
        <p:nvSpPr>
          <p:cNvPr id="19465" name="TextBox 14"/>
          <p:cNvSpPr txBox="1">
            <a:spLocks noChangeArrowheads="1"/>
          </p:cNvSpPr>
          <p:nvPr/>
        </p:nvSpPr>
        <p:spPr bwMode="auto">
          <a:xfrm>
            <a:off x="7643813" y="2500313"/>
            <a:ext cx="549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моё</a:t>
            </a:r>
          </a:p>
        </p:txBody>
      </p:sp>
      <p:sp>
        <p:nvSpPr>
          <p:cNvPr id="19466" name="TextBox 15"/>
          <p:cNvSpPr txBox="1">
            <a:spLocks noChangeArrowheads="1"/>
          </p:cNvSpPr>
          <p:nvPr/>
        </p:nvSpPr>
        <p:spPr bwMode="auto">
          <a:xfrm>
            <a:off x="928688" y="2214563"/>
            <a:ext cx="1566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Мужской род</a:t>
            </a:r>
          </a:p>
        </p:txBody>
      </p:sp>
      <p:sp>
        <p:nvSpPr>
          <p:cNvPr id="19467" name="TextBox 17"/>
          <p:cNvSpPr txBox="1">
            <a:spLocks noChangeArrowheads="1"/>
          </p:cNvSpPr>
          <p:nvPr/>
        </p:nvSpPr>
        <p:spPr bwMode="auto">
          <a:xfrm>
            <a:off x="4143375" y="2214563"/>
            <a:ext cx="1549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Женский род</a:t>
            </a:r>
          </a:p>
        </p:txBody>
      </p:sp>
      <p:sp>
        <p:nvSpPr>
          <p:cNvPr id="19468" name="TextBox 19"/>
          <p:cNvSpPr txBox="1">
            <a:spLocks noChangeArrowheads="1"/>
          </p:cNvSpPr>
          <p:nvPr/>
        </p:nvSpPr>
        <p:spPr bwMode="auto">
          <a:xfrm>
            <a:off x="7429500" y="2214563"/>
            <a:ext cx="15065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Средний род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19464" grpId="0"/>
      <p:bldP spid="19465" grpId="0"/>
      <p:bldP spid="19466" grpId="0"/>
      <p:bldP spid="19467" grpId="0"/>
      <p:bldP spid="194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Синтаксическая роль в предложении.</a:t>
            </a:r>
            <a:b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Записать предложения, подчеркнуть выделенное    слово как член предложения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533400">
              <a:defRPr/>
            </a:pPr>
            <a:r>
              <a:rPr lang="ru-RU" dirty="0" smtClean="0">
                <a:solidFill>
                  <a:srgbClr val="FF0066"/>
                </a:solidFill>
              </a:rPr>
              <a:t>Россия </a:t>
            </a:r>
            <a:r>
              <a:rPr lang="ru-RU" dirty="0" smtClean="0"/>
              <a:t>– моя Родина.</a:t>
            </a:r>
          </a:p>
          <a:p>
            <a:pPr marL="0" indent="533400">
              <a:defRPr/>
            </a:pPr>
            <a:r>
              <a:rPr lang="ru-RU" dirty="0" smtClean="0"/>
              <a:t>Моя родная страна – </a:t>
            </a:r>
            <a:r>
              <a:rPr lang="ru-RU" dirty="0" smtClean="0">
                <a:solidFill>
                  <a:srgbClr val="FF0066"/>
                </a:solidFill>
              </a:rPr>
              <a:t>Россия.</a:t>
            </a:r>
            <a:endParaRPr lang="ru-RU" dirty="0" smtClean="0"/>
          </a:p>
          <a:p>
            <a:pPr marL="0" indent="533400">
              <a:defRPr/>
            </a:pPr>
            <a:r>
              <a:rPr lang="ru-RU" dirty="0" smtClean="0"/>
              <a:t>За границей я часто думаю о </a:t>
            </a:r>
            <a:r>
              <a:rPr lang="ru-RU" dirty="0" smtClean="0">
                <a:solidFill>
                  <a:srgbClr val="FF0066"/>
                </a:solidFill>
              </a:rPr>
              <a:t>России.</a:t>
            </a:r>
          </a:p>
          <a:p>
            <a:pPr marL="0" indent="533400">
              <a:defRPr/>
            </a:pPr>
            <a:r>
              <a:rPr lang="ru-RU" dirty="0" smtClean="0"/>
              <a:t>С самого рождения я живу в </a:t>
            </a:r>
            <a:r>
              <a:rPr lang="ru-RU" dirty="0" smtClean="0">
                <a:solidFill>
                  <a:srgbClr val="FF0066"/>
                </a:solidFill>
              </a:rPr>
              <a:t>России.</a:t>
            </a:r>
          </a:p>
          <a:p>
            <a:pPr marL="0" indent="533400">
              <a:defRPr/>
            </a:pPr>
            <a:endParaRPr lang="ru-RU" dirty="0" smtClean="0">
              <a:solidFill>
                <a:srgbClr val="FF0066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2800" dirty="0" smtClean="0"/>
              <a:t>Каким членом предложения является слово</a:t>
            </a:r>
          </a:p>
          <a:p>
            <a:pPr algn="ctr">
              <a:buFontTx/>
              <a:buNone/>
              <a:defRPr/>
            </a:pPr>
            <a:r>
              <a:rPr lang="ru-RU" sz="2800" dirty="0" smtClean="0">
                <a:solidFill>
                  <a:srgbClr val="FF0066"/>
                </a:solidFill>
              </a:rPr>
              <a:t>Россия</a:t>
            </a:r>
            <a:r>
              <a:rPr lang="ru-RU" sz="2800" dirty="0" smtClean="0"/>
              <a:t>?</a:t>
            </a:r>
          </a:p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chemeClr val="tx2"/>
                </a:solidFill>
              </a:rPr>
              <a:t>Вывод:</a:t>
            </a:r>
            <a:r>
              <a:rPr lang="ru-RU" sz="2000" dirty="0" smtClean="0"/>
              <a:t> Имя существительное может быть и подлежащим, и сказуемым, и дополнением, и обстоятельством.</a:t>
            </a:r>
            <a:endParaRPr lang="ru-RU" sz="2000" b="1" dirty="0" smtClean="0">
              <a:solidFill>
                <a:schemeClr val="tx2"/>
              </a:solidFill>
            </a:endParaRPr>
          </a:p>
          <a:p>
            <a:pPr>
              <a:defRPr/>
            </a:pPr>
            <a:endParaRPr lang="ru-RU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040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8876" y="-15661"/>
            <a:ext cx="8254280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                        Цитата дня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нравственных качествах человека нужно судить не по отдельным его усилиям, а по его повседневной жизни.</a:t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r>
              <a:rPr lang="ru-RU" sz="4000" i="1" dirty="0" smtClean="0"/>
              <a:t>Блез </a:t>
            </a:r>
            <a:r>
              <a:rPr lang="ru-RU" sz="4000" i="1" dirty="0"/>
              <a:t>Паскаль </a:t>
            </a:r>
            <a:r>
              <a:rPr lang="ru-RU" sz="4000" i="1" dirty="0" smtClean="0"/>
              <a:t>(французский физик, математик, литератор, философ 1623г.) </a:t>
            </a:r>
          </a:p>
          <a:p>
            <a:r>
              <a:rPr lang="ru-RU" sz="4000" i="1" dirty="0" smtClean="0"/>
              <a:t>Нравственные качества  –способность чувствовать, понимать добро, распозновать зло.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80139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25029"/>
            <a:ext cx="7174442" cy="3483818"/>
          </a:xfrm>
          <a:gradFill flip="none" rotWithShape="1">
            <a:gsLst>
              <a:gs pos="0">
                <a:schemeClr val="accent5">
                  <a:tint val="66000"/>
                  <a:satMod val="160000"/>
                </a:schemeClr>
              </a:gs>
              <a:gs pos="50000">
                <a:schemeClr val="accent5">
                  <a:tint val="44500"/>
                  <a:satMod val="160000"/>
                </a:schemeClr>
              </a:gs>
              <a:gs pos="100000">
                <a:schemeClr val="accent5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Calibri" pitchFamily="34" charset="0"/>
              </a:rPr>
              <a:t>Морфоло́гия</a:t>
            </a:r>
            <a:r>
              <a:rPr lang="ru-RU" altLang="ru-RU" b="1" dirty="0" smtClean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/>
            </a:r>
            <a:br>
              <a:rPr lang="ru-RU" altLang="ru-RU" b="1" dirty="0" smtClean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</a:br>
            <a:r>
              <a:rPr lang="ru-RU" altLang="ru-RU" dirty="0" smtClean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 (от др.-греч. м</a:t>
            </a:r>
            <a:r>
              <a:rPr lang="ru-RU" altLang="ru-RU" b="1" dirty="0" smtClean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о</a:t>
            </a:r>
            <a:r>
              <a:rPr lang="ru-RU" altLang="ru-RU" dirty="0" smtClean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рф — «форма» и логос — «учение»). </a:t>
            </a:r>
            <a:endParaRPr lang="ru-RU" altLang="ru-RU" dirty="0" smtClean="0">
              <a:solidFill>
                <a:srgbClr val="0D0D0D"/>
              </a:solidFill>
              <a:latin typeface="Calibri" pitchFamily="34" charset="0"/>
            </a:endParaRPr>
          </a:p>
        </p:txBody>
      </p:sp>
      <p:sp>
        <p:nvSpPr>
          <p:cNvPr id="205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4437063"/>
            <a:ext cx="6400800" cy="792162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altLang="ru-RU" smtClean="0">
                <a:solidFill>
                  <a:srgbClr val="0D0D0D"/>
                </a:solidFill>
                <a:latin typeface="Times New Roman" pitchFamily="18" charset="0"/>
                <a:cs typeface="Calibri" pitchFamily="34" charset="0"/>
              </a:rPr>
              <a:t>Морфология изучает части речи.</a:t>
            </a:r>
            <a:endParaRPr lang="ru-RU" altLang="ru-RU" smtClean="0">
              <a:solidFill>
                <a:srgbClr val="0D0D0D"/>
              </a:solidFill>
            </a:endParaRPr>
          </a:p>
        </p:txBody>
      </p:sp>
      <p:pic>
        <p:nvPicPr>
          <p:cNvPr id="9222" name="Рисунок 3" descr="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-28575"/>
            <a:ext cx="2279650" cy="2195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4022530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5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r>
              <a:rPr lang="ru-RU" sz="3100" dirty="0" smtClean="0">
                <a:solidFill>
                  <a:srgbClr val="FF0000"/>
                </a:solidFill>
              </a:rPr>
              <a:t>Назвать признаки существительного </a:t>
            </a:r>
            <a:br>
              <a:rPr lang="ru-RU" sz="3100" dirty="0" smtClean="0">
                <a:solidFill>
                  <a:srgbClr val="FF0000"/>
                </a:solidFill>
              </a:rPr>
            </a:br>
            <a:r>
              <a:rPr lang="ru-RU" sz="3100" dirty="0" smtClean="0">
                <a:solidFill>
                  <a:srgbClr val="FF0000"/>
                </a:solidFill>
              </a:rPr>
              <a:t>           (1 минута на подготовку!)</a:t>
            </a:r>
          </a:p>
        </p:txBody>
      </p:sp>
      <p:sp>
        <p:nvSpPr>
          <p:cNvPr id="4" name="Овал 3"/>
          <p:cNvSpPr/>
          <p:nvPr/>
        </p:nvSpPr>
        <p:spPr>
          <a:xfrm>
            <a:off x="2797175" y="3660775"/>
            <a:ext cx="2897188" cy="2144713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600" b="1" dirty="0">
                <a:solidFill>
                  <a:schemeClr val="tx2"/>
                </a:solidFill>
              </a:rPr>
              <a:t>Имя </a:t>
            </a:r>
          </a:p>
          <a:p>
            <a:pPr algn="ctr"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Имя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существительное</a:t>
            </a:r>
          </a:p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(предмет)</a:t>
            </a:r>
          </a:p>
          <a:p>
            <a:pPr algn="ctr"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>
              <a:defRPr/>
            </a:pPr>
            <a:endParaRPr lang="ru-RU" sz="1400" b="1" dirty="0">
              <a:solidFill>
                <a:schemeClr val="tx2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tx2"/>
                </a:solidFill>
              </a:rPr>
              <a:t>-----------</a:t>
            </a:r>
          </a:p>
          <a:p>
            <a:pPr algn="ctr">
              <a:defRPr/>
            </a:pPr>
            <a:r>
              <a:rPr lang="ru-RU" sz="1600" b="1" dirty="0">
                <a:solidFill>
                  <a:schemeClr val="tx2"/>
                </a:solidFill>
              </a:rPr>
              <a:t> ‒•‒•‒•‒•‒</a:t>
            </a:r>
          </a:p>
          <a:p>
            <a:pPr algn="ctr">
              <a:defRPr/>
            </a:pPr>
            <a:endParaRPr lang="ru-RU" sz="1600" b="1" dirty="0">
              <a:solidFill>
                <a:schemeClr val="tx2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chemeClr val="tx2"/>
              </a:solidFill>
            </a:endParaRPr>
          </a:p>
          <a:p>
            <a:pPr algn="ctr">
              <a:defRPr/>
            </a:pPr>
            <a:endParaRPr lang="ru-RU" sz="1600" b="1" dirty="0">
              <a:solidFill>
                <a:schemeClr val="tx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286125" y="2376488"/>
            <a:ext cx="1920875" cy="1414462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679825" y="1412875"/>
            <a:ext cx="1179513" cy="1152525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endParaRPr lang="ru-RU" sz="1200" b="1" dirty="0">
              <a:solidFill>
                <a:schemeClr val="tx1"/>
              </a:solidFill>
            </a:endParaRPr>
          </a:p>
        </p:txBody>
      </p:sp>
      <p:sp>
        <p:nvSpPr>
          <p:cNvPr id="7" name="Трапеция 6"/>
          <p:cNvSpPr/>
          <p:nvPr/>
        </p:nvSpPr>
        <p:spPr>
          <a:xfrm>
            <a:off x="3808413" y="1028700"/>
            <a:ext cx="950912" cy="504825"/>
          </a:xfrm>
          <a:prstGeom prst="trapezoid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sz="1200" b="1" dirty="0">
              <a:solidFill>
                <a:schemeClr val="tx2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003800" y="2617788"/>
            <a:ext cx="812800" cy="490537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/>
                </a:solidFill>
              </a:rPr>
              <a:t>Что?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700338" y="2592388"/>
            <a:ext cx="795337" cy="515937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2"/>
                </a:solidFill>
              </a:rPr>
              <a:t>Кто?</a:t>
            </a:r>
          </a:p>
        </p:txBody>
      </p:sp>
      <p:sp>
        <p:nvSpPr>
          <p:cNvPr id="17" name="Овал 16"/>
          <p:cNvSpPr/>
          <p:nvPr/>
        </p:nvSpPr>
        <p:spPr>
          <a:xfrm>
            <a:off x="2916238" y="5589588"/>
            <a:ext cx="903287" cy="576262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Ед.ч.</a:t>
            </a:r>
          </a:p>
        </p:txBody>
      </p:sp>
      <p:sp>
        <p:nvSpPr>
          <p:cNvPr id="18" name="Овал 17"/>
          <p:cNvSpPr/>
          <p:nvPr/>
        </p:nvSpPr>
        <p:spPr>
          <a:xfrm>
            <a:off x="4740275" y="5589588"/>
            <a:ext cx="954088" cy="576262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Мн.ч.</a:t>
            </a:r>
          </a:p>
        </p:txBody>
      </p:sp>
      <p:sp>
        <p:nvSpPr>
          <p:cNvPr id="19" name="Овал 18"/>
          <p:cNvSpPr/>
          <p:nvPr/>
        </p:nvSpPr>
        <p:spPr>
          <a:xfrm>
            <a:off x="3808413" y="2593975"/>
            <a:ext cx="812800" cy="403225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М.р</a:t>
            </a:r>
            <a:r>
              <a:rPr lang="ru-RU" dirty="0">
                <a:solidFill>
                  <a:schemeClr val="tx2"/>
                </a:solidFill>
              </a:rPr>
              <a:t>.</a:t>
            </a:r>
          </a:p>
        </p:txBody>
      </p:sp>
      <p:sp>
        <p:nvSpPr>
          <p:cNvPr id="20" name="Овал 19"/>
          <p:cNvSpPr/>
          <p:nvPr/>
        </p:nvSpPr>
        <p:spPr>
          <a:xfrm>
            <a:off x="3819525" y="2994025"/>
            <a:ext cx="812800" cy="403225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С.р.</a:t>
            </a:r>
          </a:p>
        </p:txBody>
      </p:sp>
      <p:sp>
        <p:nvSpPr>
          <p:cNvPr id="21" name="Овал 20"/>
          <p:cNvSpPr/>
          <p:nvPr/>
        </p:nvSpPr>
        <p:spPr>
          <a:xfrm>
            <a:off x="3819525" y="3397250"/>
            <a:ext cx="812800" cy="403225"/>
          </a:xfrm>
          <a:prstGeom prst="ellips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2"/>
                </a:solidFill>
              </a:rPr>
              <a:t>Ж.р.</a:t>
            </a:r>
          </a:p>
        </p:txBody>
      </p:sp>
      <p:sp>
        <p:nvSpPr>
          <p:cNvPr id="22" name="Дуга 21"/>
          <p:cNvSpPr/>
          <p:nvPr/>
        </p:nvSpPr>
        <p:spPr>
          <a:xfrm rot="5400000">
            <a:off x="3768725" y="1531938"/>
            <a:ext cx="914400" cy="914400"/>
          </a:xfrm>
          <a:prstGeom prst="arc">
            <a:avLst>
              <a:gd name="adj1" fmla="val 18837500"/>
              <a:gd name="adj2" fmla="val 2668801"/>
            </a:avLst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579813" y="2090738"/>
            <a:ext cx="639762" cy="115887"/>
          </a:xfrm>
          <a:prstGeom prst="triangle">
            <a:avLst>
              <a:gd name="adj" fmla="val 90936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Блок-схема: узел 23"/>
          <p:cNvSpPr/>
          <p:nvPr/>
        </p:nvSpPr>
        <p:spPr>
          <a:xfrm>
            <a:off x="3900488" y="1868488"/>
            <a:ext cx="71437" cy="61912"/>
          </a:xfrm>
          <a:prstGeom prst="flowChartConnector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Блок-схема: узел 24"/>
          <p:cNvSpPr/>
          <p:nvPr/>
        </p:nvSpPr>
        <p:spPr>
          <a:xfrm flipH="1">
            <a:off x="4356100" y="1868488"/>
            <a:ext cx="101600" cy="61912"/>
          </a:xfrm>
          <a:prstGeom prst="flowChartConnector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5" name="Полилиния 34"/>
          <p:cNvSpPr/>
          <p:nvPr/>
        </p:nvSpPr>
        <p:spPr>
          <a:xfrm>
            <a:off x="3736975" y="5314950"/>
            <a:ext cx="1190625" cy="76200"/>
          </a:xfrm>
          <a:custGeom>
            <a:avLst/>
            <a:gdLst>
              <a:gd name="connsiteX0" fmla="*/ 0 w 1189608"/>
              <a:gd name="connsiteY0" fmla="*/ 47118 h 76558"/>
              <a:gd name="connsiteX1" fmla="*/ 115410 w 1189608"/>
              <a:gd name="connsiteY1" fmla="*/ 2729 h 76558"/>
              <a:gd name="connsiteX2" fmla="*/ 195309 w 1189608"/>
              <a:gd name="connsiteY2" fmla="*/ 20485 h 76558"/>
              <a:gd name="connsiteX3" fmla="*/ 266330 w 1189608"/>
              <a:gd name="connsiteY3" fmla="*/ 55995 h 76558"/>
              <a:gd name="connsiteX4" fmla="*/ 381740 w 1189608"/>
              <a:gd name="connsiteY4" fmla="*/ 47118 h 76558"/>
              <a:gd name="connsiteX5" fmla="*/ 417251 w 1189608"/>
              <a:gd name="connsiteY5" fmla="*/ 38240 h 76558"/>
              <a:gd name="connsiteX6" fmla="*/ 461639 w 1189608"/>
              <a:gd name="connsiteY6" fmla="*/ 29362 h 76558"/>
              <a:gd name="connsiteX7" fmla="*/ 488272 w 1189608"/>
              <a:gd name="connsiteY7" fmla="*/ 11607 h 76558"/>
              <a:gd name="connsiteX8" fmla="*/ 603682 w 1189608"/>
              <a:gd name="connsiteY8" fmla="*/ 55995 h 76558"/>
              <a:gd name="connsiteX9" fmla="*/ 656948 w 1189608"/>
              <a:gd name="connsiteY9" fmla="*/ 73751 h 76558"/>
              <a:gd name="connsiteX10" fmla="*/ 754602 w 1189608"/>
              <a:gd name="connsiteY10" fmla="*/ 47118 h 76558"/>
              <a:gd name="connsiteX11" fmla="*/ 781235 w 1189608"/>
              <a:gd name="connsiteY11" fmla="*/ 38240 h 76558"/>
              <a:gd name="connsiteX12" fmla="*/ 807868 w 1189608"/>
              <a:gd name="connsiteY12" fmla="*/ 29362 h 76558"/>
              <a:gd name="connsiteX13" fmla="*/ 878889 w 1189608"/>
              <a:gd name="connsiteY13" fmla="*/ 55995 h 76558"/>
              <a:gd name="connsiteX14" fmla="*/ 932155 w 1189608"/>
              <a:gd name="connsiteY14" fmla="*/ 73751 h 76558"/>
              <a:gd name="connsiteX15" fmla="*/ 967666 w 1189608"/>
              <a:gd name="connsiteY15" fmla="*/ 64873 h 76558"/>
              <a:gd name="connsiteX16" fmla="*/ 1020932 w 1189608"/>
              <a:gd name="connsiteY16" fmla="*/ 47118 h 76558"/>
              <a:gd name="connsiteX17" fmla="*/ 1083076 w 1189608"/>
              <a:gd name="connsiteY17" fmla="*/ 29362 h 76558"/>
              <a:gd name="connsiteX18" fmla="*/ 1136342 w 1189608"/>
              <a:gd name="connsiteY18" fmla="*/ 64873 h 76558"/>
              <a:gd name="connsiteX19" fmla="*/ 1189608 w 1189608"/>
              <a:gd name="connsiteY19" fmla="*/ 73751 h 76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189608" h="76558">
                <a:moveTo>
                  <a:pt x="0" y="47118"/>
                </a:moveTo>
                <a:cubicBezTo>
                  <a:pt x="70677" y="0"/>
                  <a:pt x="32141" y="14625"/>
                  <a:pt x="115410" y="2729"/>
                </a:cubicBezTo>
                <a:cubicBezTo>
                  <a:pt x="121857" y="3803"/>
                  <a:pt x="180739" y="10771"/>
                  <a:pt x="195309" y="20485"/>
                </a:cubicBezTo>
                <a:cubicBezTo>
                  <a:pt x="259255" y="63116"/>
                  <a:pt x="177610" y="38252"/>
                  <a:pt x="266330" y="55995"/>
                </a:cubicBezTo>
                <a:cubicBezTo>
                  <a:pt x="304800" y="53036"/>
                  <a:pt x="343421" y="51626"/>
                  <a:pt x="381740" y="47118"/>
                </a:cubicBezTo>
                <a:cubicBezTo>
                  <a:pt x="393858" y="45692"/>
                  <a:pt x="405340" y="40887"/>
                  <a:pt x="417251" y="38240"/>
                </a:cubicBezTo>
                <a:cubicBezTo>
                  <a:pt x="431981" y="34967"/>
                  <a:pt x="446843" y="32321"/>
                  <a:pt x="461639" y="29362"/>
                </a:cubicBezTo>
                <a:cubicBezTo>
                  <a:pt x="470517" y="23444"/>
                  <a:pt x="477655" y="12669"/>
                  <a:pt x="488272" y="11607"/>
                </a:cubicBezTo>
                <a:cubicBezTo>
                  <a:pt x="578182" y="2617"/>
                  <a:pt x="526233" y="30178"/>
                  <a:pt x="603682" y="55995"/>
                </a:cubicBezTo>
                <a:lnTo>
                  <a:pt x="656948" y="73751"/>
                </a:lnTo>
                <a:cubicBezTo>
                  <a:pt x="719686" y="61203"/>
                  <a:pt x="687024" y="69644"/>
                  <a:pt x="754602" y="47118"/>
                </a:cubicBezTo>
                <a:lnTo>
                  <a:pt x="781235" y="38240"/>
                </a:lnTo>
                <a:lnTo>
                  <a:pt x="807868" y="29362"/>
                </a:lnTo>
                <a:cubicBezTo>
                  <a:pt x="913097" y="50409"/>
                  <a:pt x="804078" y="22745"/>
                  <a:pt x="878889" y="55995"/>
                </a:cubicBezTo>
                <a:cubicBezTo>
                  <a:pt x="895992" y="63596"/>
                  <a:pt x="932155" y="73751"/>
                  <a:pt x="932155" y="73751"/>
                </a:cubicBezTo>
                <a:cubicBezTo>
                  <a:pt x="943992" y="70792"/>
                  <a:pt x="955979" y="68379"/>
                  <a:pt x="967666" y="64873"/>
                </a:cubicBezTo>
                <a:cubicBezTo>
                  <a:pt x="985592" y="59495"/>
                  <a:pt x="1002775" y="51657"/>
                  <a:pt x="1020932" y="47118"/>
                </a:cubicBezTo>
                <a:cubicBezTo>
                  <a:pt x="1065521" y="35970"/>
                  <a:pt x="1044868" y="42099"/>
                  <a:pt x="1083076" y="29362"/>
                </a:cubicBezTo>
                <a:cubicBezTo>
                  <a:pt x="1146403" y="50472"/>
                  <a:pt x="1069842" y="20539"/>
                  <a:pt x="1136342" y="64873"/>
                </a:cubicBezTo>
                <a:cubicBezTo>
                  <a:pt x="1153870" y="76558"/>
                  <a:pt x="1170245" y="73751"/>
                  <a:pt x="1189608" y="73751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3808413" y="5276850"/>
            <a:ext cx="923925" cy="95250"/>
          </a:xfrm>
          <a:custGeom>
            <a:avLst/>
            <a:gdLst>
              <a:gd name="connsiteX0" fmla="*/ 0 w 923278"/>
              <a:gd name="connsiteY0" fmla="*/ 76027 h 94565"/>
              <a:gd name="connsiteX1" fmla="*/ 88777 w 923278"/>
              <a:gd name="connsiteY1" fmla="*/ 67149 h 94565"/>
              <a:gd name="connsiteX2" fmla="*/ 106532 w 923278"/>
              <a:gd name="connsiteY2" fmla="*/ 40516 h 94565"/>
              <a:gd name="connsiteX3" fmla="*/ 150921 w 923278"/>
              <a:gd name="connsiteY3" fmla="*/ 13883 h 94565"/>
              <a:gd name="connsiteX4" fmla="*/ 230820 w 923278"/>
              <a:gd name="connsiteY4" fmla="*/ 22761 h 94565"/>
              <a:gd name="connsiteX5" fmla="*/ 284086 w 923278"/>
              <a:gd name="connsiteY5" fmla="*/ 40516 h 94565"/>
              <a:gd name="connsiteX6" fmla="*/ 355107 w 923278"/>
              <a:gd name="connsiteY6" fmla="*/ 76027 h 94565"/>
              <a:gd name="connsiteX7" fmla="*/ 381740 w 923278"/>
              <a:gd name="connsiteY7" fmla="*/ 84905 h 94565"/>
              <a:gd name="connsiteX8" fmla="*/ 435006 w 923278"/>
              <a:gd name="connsiteY8" fmla="*/ 67149 h 94565"/>
              <a:gd name="connsiteX9" fmla="*/ 452762 w 923278"/>
              <a:gd name="connsiteY9" fmla="*/ 49394 h 94565"/>
              <a:gd name="connsiteX10" fmla="*/ 506028 w 923278"/>
              <a:gd name="connsiteY10" fmla="*/ 31639 h 94565"/>
              <a:gd name="connsiteX11" fmla="*/ 541538 w 923278"/>
              <a:gd name="connsiteY11" fmla="*/ 40516 h 94565"/>
              <a:gd name="connsiteX12" fmla="*/ 594804 w 923278"/>
              <a:gd name="connsiteY12" fmla="*/ 76027 h 94565"/>
              <a:gd name="connsiteX13" fmla="*/ 683581 w 923278"/>
              <a:gd name="connsiteY13" fmla="*/ 93782 h 94565"/>
              <a:gd name="connsiteX14" fmla="*/ 727969 w 923278"/>
              <a:gd name="connsiteY14" fmla="*/ 84905 h 94565"/>
              <a:gd name="connsiteX15" fmla="*/ 736847 w 923278"/>
              <a:gd name="connsiteY15" fmla="*/ 49394 h 94565"/>
              <a:gd name="connsiteX16" fmla="*/ 772358 w 923278"/>
              <a:gd name="connsiteY16" fmla="*/ 5006 h 94565"/>
              <a:gd name="connsiteX17" fmla="*/ 923278 w 923278"/>
              <a:gd name="connsiteY17" fmla="*/ 5006 h 945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923278" h="94565">
                <a:moveTo>
                  <a:pt x="0" y="76027"/>
                </a:moveTo>
                <a:cubicBezTo>
                  <a:pt x="29592" y="73068"/>
                  <a:pt x="60563" y="76554"/>
                  <a:pt x="88777" y="67149"/>
                </a:cubicBezTo>
                <a:cubicBezTo>
                  <a:pt x="98899" y="63775"/>
                  <a:pt x="99867" y="48847"/>
                  <a:pt x="106532" y="40516"/>
                </a:cubicBezTo>
                <a:cubicBezTo>
                  <a:pt x="124257" y="18360"/>
                  <a:pt x="123781" y="22930"/>
                  <a:pt x="150921" y="13883"/>
                </a:cubicBezTo>
                <a:cubicBezTo>
                  <a:pt x="177554" y="16842"/>
                  <a:pt x="204543" y="17506"/>
                  <a:pt x="230820" y="22761"/>
                </a:cubicBezTo>
                <a:cubicBezTo>
                  <a:pt x="249172" y="26431"/>
                  <a:pt x="284086" y="40516"/>
                  <a:pt x="284086" y="40516"/>
                </a:cubicBezTo>
                <a:cubicBezTo>
                  <a:pt x="315075" y="71507"/>
                  <a:pt x="293900" y="55625"/>
                  <a:pt x="355107" y="76027"/>
                </a:cubicBezTo>
                <a:lnTo>
                  <a:pt x="381740" y="84905"/>
                </a:lnTo>
                <a:cubicBezTo>
                  <a:pt x="399495" y="78986"/>
                  <a:pt x="421772" y="80383"/>
                  <a:pt x="435006" y="67149"/>
                </a:cubicBezTo>
                <a:cubicBezTo>
                  <a:pt x="440925" y="61231"/>
                  <a:pt x="445276" y="53137"/>
                  <a:pt x="452762" y="49394"/>
                </a:cubicBezTo>
                <a:cubicBezTo>
                  <a:pt x="469502" y="41024"/>
                  <a:pt x="506028" y="31639"/>
                  <a:pt x="506028" y="31639"/>
                </a:cubicBezTo>
                <a:cubicBezTo>
                  <a:pt x="517865" y="34598"/>
                  <a:pt x="530625" y="35060"/>
                  <a:pt x="541538" y="40516"/>
                </a:cubicBezTo>
                <a:cubicBezTo>
                  <a:pt x="560624" y="50059"/>
                  <a:pt x="574560" y="69279"/>
                  <a:pt x="594804" y="76027"/>
                </a:cubicBezTo>
                <a:cubicBezTo>
                  <a:pt x="641288" y="91522"/>
                  <a:pt x="612173" y="83582"/>
                  <a:pt x="683581" y="93782"/>
                </a:cubicBezTo>
                <a:cubicBezTo>
                  <a:pt x="698377" y="90823"/>
                  <a:pt x="716377" y="94565"/>
                  <a:pt x="727969" y="84905"/>
                </a:cubicBezTo>
                <a:cubicBezTo>
                  <a:pt x="737342" y="77094"/>
                  <a:pt x="733495" y="61126"/>
                  <a:pt x="736847" y="49394"/>
                </a:cubicBezTo>
                <a:cubicBezTo>
                  <a:pt x="742266" y="30429"/>
                  <a:pt x="745730" y="7669"/>
                  <a:pt x="772358" y="5006"/>
                </a:cubicBezTo>
                <a:cubicBezTo>
                  <a:pt x="822415" y="0"/>
                  <a:pt x="872971" y="5006"/>
                  <a:pt x="923278" y="500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38" name="Скругленная соединительная линия 37"/>
          <p:cNvCxnSpPr/>
          <p:nvPr/>
        </p:nvCxnSpPr>
        <p:spPr>
          <a:xfrm>
            <a:off x="7072313" y="5715000"/>
            <a:ext cx="700087" cy="57150"/>
          </a:xfrm>
          <a:prstGeom prst="curvedConnector3">
            <a:avLst>
              <a:gd name="adj1" fmla="val 4873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Полилиния 43"/>
          <p:cNvSpPr/>
          <p:nvPr/>
        </p:nvSpPr>
        <p:spPr>
          <a:xfrm>
            <a:off x="3808413" y="5202238"/>
            <a:ext cx="1038225" cy="98425"/>
          </a:xfrm>
          <a:custGeom>
            <a:avLst/>
            <a:gdLst>
              <a:gd name="connsiteX0" fmla="*/ 0 w 1038688"/>
              <a:gd name="connsiteY0" fmla="*/ 71021 h 97654"/>
              <a:gd name="connsiteX1" fmla="*/ 26633 w 1038688"/>
              <a:gd name="connsiteY1" fmla="*/ 53266 h 97654"/>
              <a:gd name="connsiteX2" fmla="*/ 71022 w 1038688"/>
              <a:gd name="connsiteY2" fmla="*/ 17755 h 97654"/>
              <a:gd name="connsiteX3" fmla="*/ 97655 w 1038688"/>
              <a:gd name="connsiteY3" fmla="*/ 8877 h 97654"/>
              <a:gd name="connsiteX4" fmla="*/ 150921 w 1038688"/>
              <a:gd name="connsiteY4" fmla="*/ 17755 h 97654"/>
              <a:gd name="connsiteX5" fmla="*/ 177554 w 1038688"/>
              <a:gd name="connsiteY5" fmla="*/ 35510 h 97654"/>
              <a:gd name="connsiteX6" fmla="*/ 204187 w 1038688"/>
              <a:gd name="connsiteY6" fmla="*/ 44388 h 97654"/>
              <a:gd name="connsiteX7" fmla="*/ 257453 w 1038688"/>
              <a:gd name="connsiteY7" fmla="*/ 71021 h 97654"/>
              <a:gd name="connsiteX8" fmla="*/ 310719 w 1038688"/>
              <a:gd name="connsiteY8" fmla="*/ 62143 h 97654"/>
              <a:gd name="connsiteX9" fmla="*/ 363985 w 1038688"/>
              <a:gd name="connsiteY9" fmla="*/ 26633 h 97654"/>
              <a:gd name="connsiteX10" fmla="*/ 470517 w 1038688"/>
              <a:gd name="connsiteY10" fmla="*/ 35510 h 97654"/>
              <a:gd name="connsiteX11" fmla="*/ 497150 w 1038688"/>
              <a:gd name="connsiteY11" fmla="*/ 62143 h 97654"/>
              <a:gd name="connsiteX12" fmla="*/ 532661 w 1038688"/>
              <a:gd name="connsiteY12" fmla="*/ 79899 h 97654"/>
              <a:gd name="connsiteX13" fmla="*/ 559294 w 1038688"/>
              <a:gd name="connsiteY13" fmla="*/ 97654 h 97654"/>
              <a:gd name="connsiteX14" fmla="*/ 630315 w 1038688"/>
              <a:gd name="connsiteY14" fmla="*/ 88776 h 97654"/>
              <a:gd name="connsiteX15" fmla="*/ 665826 w 1038688"/>
              <a:gd name="connsiteY15" fmla="*/ 26633 h 97654"/>
              <a:gd name="connsiteX16" fmla="*/ 692459 w 1038688"/>
              <a:gd name="connsiteY16" fmla="*/ 17755 h 97654"/>
              <a:gd name="connsiteX17" fmla="*/ 736847 w 1038688"/>
              <a:gd name="connsiteY17" fmla="*/ 8877 h 97654"/>
              <a:gd name="connsiteX18" fmla="*/ 772358 w 1038688"/>
              <a:gd name="connsiteY18" fmla="*/ 0 h 97654"/>
              <a:gd name="connsiteX19" fmla="*/ 870012 w 1038688"/>
              <a:gd name="connsiteY19" fmla="*/ 26633 h 97654"/>
              <a:gd name="connsiteX20" fmla="*/ 896645 w 1038688"/>
              <a:gd name="connsiteY20" fmla="*/ 35510 h 97654"/>
              <a:gd name="connsiteX21" fmla="*/ 932156 w 1038688"/>
              <a:gd name="connsiteY21" fmla="*/ 53266 h 97654"/>
              <a:gd name="connsiteX22" fmla="*/ 976544 w 1038688"/>
              <a:gd name="connsiteY22" fmla="*/ 17755 h 97654"/>
              <a:gd name="connsiteX23" fmla="*/ 1038688 w 1038688"/>
              <a:gd name="connsiteY23" fmla="*/ 8877 h 97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038688" h="97654">
                <a:moveTo>
                  <a:pt x="0" y="71021"/>
                </a:moveTo>
                <a:cubicBezTo>
                  <a:pt x="8878" y="65103"/>
                  <a:pt x="18301" y="59931"/>
                  <a:pt x="26633" y="53266"/>
                </a:cubicBezTo>
                <a:cubicBezTo>
                  <a:pt x="54159" y="31245"/>
                  <a:pt x="34587" y="35972"/>
                  <a:pt x="71022" y="17755"/>
                </a:cubicBezTo>
                <a:cubicBezTo>
                  <a:pt x="79392" y="13570"/>
                  <a:pt x="88777" y="11836"/>
                  <a:pt x="97655" y="8877"/>
                </a:cubicBezTo>
                <a:cubicBezTo>
                  <a:pt x="115410" y="11836"/>
                  <a:pt x="133844" y="12063"/>
                  <a:pt x="150921" y="17755"/>
                </a:cubicBezTo>
                <a:cubicBezTo>
                  <a:pt x="161043" y="21129"/>
                  <a:pt x="168011" y="30738"/>
                  <a:pt x="177554" y="35510"/>
                </a:cubicBezTo>
                <a:cubicBezTo>
                  <a:pt x="185924" y="39695"/>
                  <a:pt x="195817" y="40203"/>
                  <a:pt x="204187" y="44388"/>
                </a:cubicBezTo>
                <a:cubicBezTo>
                  <a:pt x="273026" y="78807"/>
                  <a:pt x="190510" y="48706"/>
                  <a:pt x="257453" y="71021"/>
                </a:cubicBezTo>
                <a:cubicBezTo>
                  <a:pt x="275208" y="68062"/>
                  <a:pt x="294103" y="69066"/>
                  <a:pt x="310719" y="62143"/>
                </a:cubicBezTo>
                <a:cubicBezTo>
                  <a:pt x="330417" y="53936"/>
                  <a:pt x="363985" y="26633"/>
                  <a:pt x="363985" y="26633"/>
                </a:cubicBezTo>
                <a:cubicBezTo>
                  <a:pt x="399496" y="29592"/>
                  <a:pt x="436086" y="26329"/>
                  <a:pt x="470517" y="35510"/>
                </a:cubicBezTo>
                <a:cubicBezTo>
                  <a:pt x="482648" y="38745"/>
                  <a:pt x="486934" y="54846"/>
                  <a:pt x="497150" y="62143"/>
                </a:cubicBezTo>
                <a:cubicBezTo>
                  <a:pt x="507919" y="69835"/>
                  <a:pt x="521170" y="73333"/>
                  <a:pt x="532661" y="79899"/>
                </a:cubicBezTo>
                <a:cubicBezTo>
                  <a:pt x="541925" y="85193"/>
                  <a:pt x="550416" y="91736"/>
                  <a:pt x="559294" y="97654"/>
                </a:cubicBezTo>
                <a:cubicBezTo>
                  <a:pt x="582968" y="94695"/>
                  <a:pt x="608164" y="97637"/>
                  <a:pt x="630315" y="88776"/>
                </a:cubicBezTo>
                <a:cubicBezTo>
                  <a:pt x="639668" y="85035"/>
                  <a:pt x="662824" y="29635"/>
                  <a:pt x="665826" y="26633"/>
                </a:cubicBezTo>
                <a:cubicBezTo>
                  <a:pt x="672443" y="20016"/>
                  <a:pt x="683381" y="20025"/>
                  <a:pt x="692459" y="17755"/>
                </a:cubicBezTo>
                <a:cubicBezTo>
                  <a:pt x="707097" y="14095"/>
                  <a:pt x="722117" y="12150"/>
                  <a:pt x="736847" y="8877"/>
                </a:cubicBezTo>
                <a:cubicBezTo>
                  <a:pt x="748758" y="6230"/>
                  <a:pt x="760521" y="2959"/>
                  <a:pt x="772358" y="0"/>
                </a:cubicBezTo>
                <a:cubicBezTo>
                  <a:pt x="835104" y="12548"/>
                  <a:pt x="802425" y="4104"/>
                  <a:pt x="870012" y="26633"/>
                </a:cubicBezTo>
                <a:cubicBezTo>
                  <a:pt x="878890" y="29592"/>
                  <a:pt x="888275" y="31325"/>
                  <a:pt x="896645" y="35510"/>
                </a:cubicBezTo>
                <a:lnTo>
                  <a:pt x="932156" y="53266"/>
                </a:lnTo>
                <a:cubicBezTo>
                  <a:pt x="999099" y="30951"/>
                  <a:pt x="919179" y="63648"/>
                  <a:pt x="976544" y="17755"/>
                </a:cubicBezTo>
                <a:cubicBezTo>
                  <a:pt x="992320" y="5134"/>
                  <a:pt x="1021756" y="8877"/>
                  <a:pt x="1038688" y="8877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3857625" y="4572000"/>
            <a:ext cx="785813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7-конечная звезда 54"/>
          <p:cNvSpPr/>
          <p:nvPr/>
        </p:nvSpPr>
        <p:spPr>
          <a:xfrm>
            <a:off x="6572250" y="2928938"/>
            <a:ext cx="842963" cy="7143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2"/>
                </a:solidFill>
              </a:rPr>
              <a:t>Т.п.</a:t>
            </a:r>
          </a:p>
        </p:txBody>
      </p:sp>
      <p:sp>
        <p:nvSpPr>
          <p:cNvPr id="56" name="7-конечная звезда 55"/>
          <p:cNvSpPr/>
          <p:nvPr/>
        </p:nvSpPr>
        <p:spPr>
          <a:xfrm>
            <a:off x="1643063" y="4071938"/>
            <a:ext cx="842962" cy="7143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2"/>
                </a:solidFill>
              </a:rPr>
              <a:t>Д.п.</a:t>
            </a:r>
          </a:p>
        </p:txBody>
      </p:sp>
      <p:sp>
        <p:nvSpPr>
          <p:cNvPr id="57" name="7-конечная звезда 56"/>
          <p:cNvSpPr/>
          <p:nvPr/>
        </p:nvSpPr>
        <p:spPr>
          <a:xfrm>
            <a:off x="571500" y="2857500"/>
            <a:ext cx="842963" cy="7143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2"/>
                </a:solidFill>
              </a:rPr>
              <a:t>Р.п.</a:t>
            </a:r>
          </a:p>
        </p:txBody>
      </p:sp>
      <p:sp>
        <p:nvSpPr>
          <p:cNvPr id="58" name="7-конечная звезда 57"/>
          <p:cNvSpPr/>
          <p:nvPr/>
        </p:nvSpPr>
        <p:spPr>
          <a:xfrm>
            <a:off x="1928813" y="1285875"/>
            <a:ext cx="842962" cy="7143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2"/>
                </a:solidFill>
              </a:rPr>
              <a:t>И.п.</a:t>
            </a:r>
          </a:p>
        </p:txBody>
      </p:sp>
      <p:sp>
        <p:nvSpPr>
          <p:cNvPr id="59" name="7-конечная звезда 58"/>
          <p:cNvSpPr/>
          <p:nvPr/>
        </p:nvSpPr>
        <p:spPr>
          <a:xfrm>
            <a:off x="7786688" y="3857625"/>
            <a:ext cx="842962" cy="7143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2"/>
                </a:solidFill>
              </a:rPr>
              <a:t>П.п.</a:t>
            </a:r>
          </a:p>
        </p:txBody>
      </p:sp>
      <p:sp>
        <p:nvSpPr>
          <p:cNvPr id="60" name="7-конечная звезда 59"/>
          <p:cNvSpPr/>
          <p:nvPr/>
        </p:nvSpPr>
        <p:spPr>
          <a:xfrm>
            <a:off x="6072188" y="1428750"/>
            <a:ext cx="842962" cy="714375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100" b="1" dirty="0">
                <a:solidFill>
                  <a:schemeClr val="tx2"/>
                </a:solidFill>
              </a:rPr>
              <a:t>В.п.</a:t>
            </a:r>
          </a:p>
        </p:txBody>
      </p:sp>
      <p:sp>
        <p:nvSpPr>
          <p:cNvPr id="28674" name="WordArt 2"/>
          <p:cNvSpPr>
            <a:spLocks noGrp="1" noChangeArrowheads="1" noChangeShapeType="1" noTextEdit="1"/>
          </p:cNvSpPr>
          <p:nvPr/>
        </p:nvSpPr>
        <p:spPr bwMode="auto">
          <a:xfrm>
            <a:off x="428596" y="1065212"/>
            <a:ext cx="8229600" cy="5792788"/>
          </a:xfrm>
          <a:prstGeom prst="rect">
            <a:avLst/>
          </a:prstGeom>
        </p:spPr>
        <p:txBody>
          <a:bodyPr wrap="none" fromWordArt="1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/>
            </a:endParaRPr>
          </a:p>
          <a:p>
            <a:pPr marL="342900" indent="-342900" algn="ctr" eaLnBrk="0" hangingPunct="0">
              <a:spcBef>
                <a:spcPct val="20000"/>
              </a:spcBef>
              <a:defRPr/>
            </a:pP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rial Black"/>
            </a:endParaRPr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857625" y="4786313"/>
            <a:ext cx="785813" cy="15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3857625" y="4857750"/>
            <a:ext cx="785813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http://4put.ru/pictures/max/364/1121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857456" y="0"/>
            <a:ext cx="6286544" cy="3286148"/>
          </a:xfrm>
          <a:prstGeom prst="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1200000" scaled="0"/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ru-RU" sz="3600" b="1" spc="50" dirty="0" smtClean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Узнать </a:t>
            </a: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можно лишь тогда, </a:t>
            </a:r>
          </a:p>
          <a:p>
            <a:pPr algn="ctr">
              <a:defRPr/>
            </a:pP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когда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учишься;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ойти </a:t>
            </a: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можно лишь тогда, </a:t>
            </a:r>
          </a:p>
          <a:p>
            <a:pPr algn="ctr">
              <a:defRPr/>
            </a:pPr>
            <a:r>
              <a:rPr lang="ru-RU" sz="36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когда </a:t>
            </a: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идёшь </a:t>
            </a:r>
          </a:p>
          <a:p>
            <a:pPr algn="ctr">
              <a:defRPr/>
            </a:pPr>
            <a:r>
              <a:rPr lang="ru-RU" sz="36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(пословица)</a:t>
            </a:r>
            <a:endParaRPr lang="ru-RU" sz="36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4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5546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Имя существительное- это часть речи, которая обозначает </a:t>
            </a:r>
            <a:r>
              <a:rPr lang="ru-RU" dirty="0" smtClean="0">
                <a:solidFill>
                  <a:srgbClr val="FF0000"/>
                </a:solidFill>
              </a:rPr>
              <a:t>предмет</a:t>
            </a:r>
            <a:r>
              <a:rPr lang="ru-RU" dirty="0" smtClean="0">
                <a:solidFill>
                  <a:schemeClr val="tx2"/>
                </a:solidFill>
              </a:rPr>
              <a:t> и отвечает на вопросы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кто?</a:t>
            </a:r>
            <a:r>
              <a:rPr lang="ru-RU" dirty="0" smtClean="0">
                <a:solidFill>
                  <a:schemeClr val="tx2"/>
                </a:solidFill>
              </a:rPr>
              <a:t> или </a:t>
            </a:r>
            <a:r>
              <a:rPr lang="ru-RU" dirty="0" smtClean="0">
                <a:solidFill>
                  <a:srgbClr val="FF0000"/>
                </a:solidFill>
              </a:rPr>
              <a:t>что?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 Имена существительные бывают </a:t>
            </a:r>
            <a:r>
              <a:rPr lang="ru-RU" dirty="0" smtClean="0">
                <a:solidFill>
                  <a:srgbClr val="FF0000"/>
                </a:solidFill>
              </a:rPr>
              <a:t>мужского, женского или среднего рода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Имена существительные изменяются по </a:t>
            </a:r>
            <a:r>
              <a:rPr lang="ru-RU" dirty="0" smtClean="0">
                <a:solidFill>
                  <a:srgbClr val="FF0000"/>
                </a:solidFill>
              </a:rPr>
              <a:t>числам</a:t>
            </a:r>
            <a:r>
              <a:rPr lang="ru-RU" dirty="0" smtClean="0">
                <a:solidFill>
                  <a:schemeClr val="tx2"/>
                </a:solidFill>
              </a:rPr>
              <a:t> и </a:t>
            </a:r>
            <a:r>
              <a:rPr lang="ru-RU" dirty="0" smtClean="0">
                <a:solidFill>
                  <a:srgbClr val="FF0000"/>
                </a:solidFill>
              </a:rPr>
              <a:t>падежам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В предложении имена существительные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chemeClr val="tx2"/>
                </a:solidFill>
              </a:rPr>
              <a:t>являются </a:t>
            </a:r>
            <a:r>
              <a:rPr lang="ru-RU" dirty="0" smtClean="0">
                <a:solidFill>
                  <a:srgbClr val="FF0000"/>
                </a:solidFill>
              </a:rPr>
              <a:t>подлежащим, дополнением или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FF0000"/>
                </a:solidFill>
              </a:rPr>
              <a:t>обстоятельством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</a:p>
          <a:p>
            <a:endParaRPr lang="ru-RU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Тест</a:t>
            </a:r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1. Найди  существительное?</a:t>
            </a:r>
          </a:p>
          <a:p>
            <a:r>
              <a:rPr lang="ru-RU" dirty="0" smtClean="0"/>
              <a:t>А) Прыгать</a:t>
            </a:r>
          </a:p>
          <a:p>
            <a:r>
              <a:rPr lang="ru-RU" dirty="0" smtClean="0"/>
              <a:t>Б) Прыжок</a:t>
            </a:r>
          </a:p>
          <a:p>
            <a:r>
              <a:rPr lang="ru-RU" dirty="0" smtClean="0"/>
              <a:t>В) Прыгающий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2.Как изменяется имя существительное?</a:t>
            </a:r>
          </a:p>
          <a:p>
            <a:r>
              <a:rPr lang="ru-RU" dirty="0" smtClean="0"/>
              <a:t>А) Спрягается</a:t>
            </a:r>
          </a:p>
          <a:p>
            <a:r>
              <a:rPr lang="ru-RU" dirty="0" smtClean="0"/>
              <a:t>Б) Склоняется</a:t>
            </a:r>
          </a:p>
          <a:p>
            <a:r>
              <a:rPr lang="ru-RU" dirty="0" smtClean="0"/>
              <a:t>В) Не изменяется 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42908"/>
          </a:xfrm>
        </p:spPr>
        <p:txBody>
          <a:bodyPr>
            <a:normAutofit fontScale="90000"/>
          </a:bodyPr>
          <a:lstStyle/>
          <a:p>
            <a:endParaRPr lang="ru-RU" dirty="0" smtClean="0"/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3.Укажите, </a:t>
            </a:r>
            <a:r>
              <a:rPr lang="ru-RU" dirty="0" smtClean="0">
                <a:solidFill>
                  <a:srgbClr val="FF0000"/>
                </a:solidFill>
              </a:rPr>
              <a:t>каким членом предложения является </a:t>
            </a:r>
            <a:r>
              <a:rPr lang="ru-RU" dirty="0" smtClean="0"/>
              <a:t>существительное ДЕРЕВО в предложении.</a:t>
            </a:r>
          </a:p>
          <a:p>
            <a:r>
              <a:rPr lang="ru-RU" dirty="0" smtClean="0"/>
              <a:t>На косогоре мы увидели </a:t>
            </a:r>
            <a:r>
              <a:rPr lang="ru-RU" i="1" dirty="0" smtClean="0">
                <a:solidFill>
                  <a:srgbClr val="FF0000"/>
                </a:solidFill>
              </a:rPr>
              <a:t>дерево</a:t>
            </a:r>
            <a:r>
              <a:rPr lang="ru-RU" dirty="0" smtClean="0"/>
              <a:t> с белоснежным стволом.</a:t>
            </a:r>
          </a:p>
          <a:p>
            <a:r>
              <a:rPr lang="ru-RU" dirty="0" smtClean="0"/>
              <a:t>А) Подлежащее                В) Сказуемое</a:t>
            </a:r>
          </a:p>
          <a:p>
            <a:r>
              <a:rPr lang="ru-RU" dirty="0" smtClean="0"/>
              <a:t>Б)Дополнение                  Г)Обстоятельство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4.Укажите существительное женского рода</a:t>
            </a:r>
          </a:p>
          <a:p>
            <a:r>
              <a:rPr lang="ru-RU" smtClean="0"/>
              <a:t>А) В степи                 В) У дерева</a:t>
            </a:r>
          </a:p>
          <a:p>
            <a:r>
              <a:rPr lang="ru-RU" smtClean="0"/>
              <a:t>Б) На солнце             Г) На краю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cap="small" dirty="0" smtClean="0">
                <a:solidFill>
                  <a:schemeClr val="accent2"/>
                </a:solidFill>
              </a:rPr>
              <a:t>Тест. </a:t>
            </a:r>
            <a:r>
              <a:rPr lang="ru-RU" sz="1800" b="1" cap="small" dirty="0" smtClean="0">
                <a:solidFill>
                  <a:schemeClr val="accent2"/>
                </a:solidFill>
              </a:rPr>
              <a:t>(взаимопроверка)</a:t>
            </a:r>
            <a:endParaRPr lang="ru-RU" sz="1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25"/>
            <a:ext cx="8229600" cy="4554538"/>
          </a:xfrm>
        </p:spPr>
        <p:txBody>
          <a:bodyPr/>
          <a:lstStyle/>
          <a:p>
            <a:pPr>
              <a:buFontTx/>
              <a:buNone/>
            </a:pPr>
            <a:r>
              <a:rPr lang="ru-RU" b="1" dirty="0" smtClean="0"/>
              <a:t>   «5» — 4 правильных ответов;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«4» — 3 правильных ответа;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«3» — 2 правильных ответа. </a:t>
            </a:r>
          </a:p>
          <a:p>
            <a:pPr>
              <a:buFontTx/>
              <a:buNone/>
            </a:pPr>
            <a:r>
              <a:rPr lang="ru-RU" b="1" dirty="0" smtClean="0"/>
              <a:t>Ключ:</a:t>
            </a:r>
          </a:p>
          <a:p>
            <a:pPr>
              <a:buFontTx/>
              <a:buNone/>
            </a:pPr>
            <a:r>
              <a:rPr lang="ru-RU" sz="2400" b="1" dirty="0" smtClean="0"/>
              <a:t>1.Б</a:t>
            </a:r>
          </a:p>
          <a:p>
            <a:pPr>
              <a:buFontTx/>
              <a:buNone/>
            </a:pPr>
            <a:r>
              <a:rPr lang="ru-RU" sz="2400" b="1" dirty="0" smtClean="0"/>
              <a:t>2.Б</a:t>
            </a:r>
          </a:p>
          <a:p>
            <a:pPr>
              <a:buFontTx/>
              <a:buNone/>
            </a:pPr>
            <a:r>
              <a:rPr lang="ru-RU" sz="2400" b="1" dirty="0" smtClean="0"/>
              <a:t>3.Б</a:t>
            </a:r>
          </a:p>
          <a:p>
            <a:pPr>
              <a:buFontTx/>
              <a:buNone/>
            </a:pPr>
            <a:r>
              <a:rPr lang="ru-RU" sz="2400" b="1" dirty="0" smtClean="0"/>
              <a:t>4.А</a:t>
            </a:r>
            <a:endParaRPr lang="ru-RU" sz="2400" dirty="0" smtClean="0"/>
          </a:p>
          <a:p>
            <a:endParaRPr lang="ru-RU" dirty="0" smtClean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Домашняя работа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Учебник стр.9(учим правило), упр.273, стр.8 ОП (орфографический практикум)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7" descr="cdolls118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77813"/>
            <a:ext cx="8572500" cy="629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1857375" y="573088"/>
            <a:ext cx="564356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Девятнадцатое декабря</a:t>
            </a:r>
            <a:endParaRPr lang="ru-RU" altLang="ru-RU" sz="40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4000" b="1" dirty="0">
                <a:solidFill>
                  <a:schemeClr val="bg1"/>
                </a:solidFill>
                <a:latin typeface="Monotype Corsiva" pitchFamily="66" charset="0"/>
              </a:rPr>
              <a:t>Классная </a:t>
            </a:r>
            <a:r>
              <a:rPr lang="ru-RU" alt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работа</a:t>
            </a:r>
            <a:endParaRPr lang="ru-RU" altLang="ru-RU" sz="4000" b="1" dirty="0">
              <a:solidFill>
                <a:schemeClr val="bg1"/>
              </a:solidFill>
              <a:latin typeface="Monotype Corsiva" pitchFamily="66" charset="0"/>
            </a:endParaRPr>
          </a:p>
          <a:p>
            <a:pPr algn="ctr"/>
            <a:r>
              <a:rPr lang="ru-RU" altLang="ru-RU" sz="4000" b="1" dirty="0">
                <a:solidFill>
                  <a:schemeClr val="bg1"/>
                </a:solidFill>
                <a:latin typeface="Monotype Corsiva" pitchFamily="66" charset="0"/>
              </a:rPr>
              <a:t>Имя существительное как часть </a:t>
            </a:r>
            <a:r>
              <a:rPr lang="ru-RU" altLang="ru-RU" sz="4000" b="1" dirty="0" smtClean="0">
                <a:solidFill>
                  <a:schemeClr val="bg1"/>
                </a:solidFill>
                <a:latin typeface="Monotype Corsiva" pitchFamily="66" charset="0"/>
              </a:rPr>
              <a:t>речи</a:t>
            </a:r>
            <a:endParaRPr lang="ru-RU" altLang="ru-RU" sz="40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                        </a:t>
            </a:r>
            <a:r>
              <a:rPr lang="ru-RU" i="1" dirty="0" smtClean="0">
                <a:solidFill>
                  <a:srgbClr val="FF0000"/>
                </a:solidFill>
              </a:rPr>
              <a:t>Цели урока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 </a:t>
            </a:r>
            <a:r>
              <a:rPr lang="ru-RU" sz="3600" dirty="0" smtClean="0"/>
              <a:t>отличать имя существительное от других частей речи;</a:t>
            </a:r>
          </a:p>
          <a:p>
            <a:r>
              <a:rPr lang="ru-RU" sz="3600" dirty="0" smtClean="0"/>
              <a:t>узнать значение и морфологические признаки существительного как части речи; </a:t>
            </a:r>
          </a:p>
          <a:p>
            <a:r>
              <a:rPr lang="ru-RU" sz="3600" dirty="0" smtClean="0"/>
              <a:t>научиться находить существительные в тексте и определять их морфологические признаки и синтаксическую роль.</a:t>
            </a:r>
          </a:p>
          <a:p>
            <a:endParaRPr lang="ru-RU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</a:t>
            </a:r>
            <a:r>
              <a:rPr lang="ru-RU" dirty="0" smtClean="0">
                <a:solidFill>
                  <a:srgbClr val="FF0000"/>
                </a:solidFill>
              </a:rPr>
              <a:t>Повторим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Какой раздел науки о языке мы изучаем?</a:t>
            </a:r>
          </a:p>
          <a:p>
            <a:r>
              <a:rPr lang="ru-RU" b="1" dirty="0" smtClean="0"/>
              <a:t>Расскажите об этом разделе науки о языке (1 минута на подготовку!)</a:t>
            </a:r>
          </a:p>
          <a:p>
            <a:r>
              <a:rPr lang="ru-RU" b="1" dirty="0" smtClean="0"/>
              <a:t>Назовите  признаки слов самостоятельных частей речи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88640"/>
            <a:ext cx="8610600" cy="1025782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Поразмышляем .Что общего у этих слов? </a:t>
            </a:r>
            <a:r>
              <a:rPr lang="ru-RU" sz="2800" b="1" i="1" dirty="0">
                <a:solidFill>
                  <a:srgbClr val="FF0000"/>
                </a:solidFill>
              </a:rPr>
              <a:t>Ч</a:t>
            </a:r>
            <a:r>
              <a:rPr lang="ru-RU" sz="2800" b="1" i="1" dirty="0" smtClean="0">
                <a:solidFill>
                  <a:srgbClr val="FF0000"/>
                </a:solidFill>
              </a:rPr>
              <a:t>ем они различаются ?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85720" y="1142984"/>
            <a:ext cx="4290556" cy="63976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Один корень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214282" y="2285992"/>
            <a:ext cx="4290556" cy="3941763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Утих</a:t>
            </a:r>
          </a:p>
          <a:p>
            <a:r>
              <a:rPr lang="ru-RU" sz="4000" b="1" dirty="0" smtClean="0"/>
              <a:t>Тихий</a:t>
            </a:r>
          </a:p>
          <a:p>
            <a:r>
              <a:rPr lang="ru-RU" sz="4000" b="1" dirty="0" smtClean="0"/>
              <a:t>Тихо</a:t>
            </a:r>
          </a:p>
          <a:p>
            <a:r>
              <a:rPr lang="ru-RU" sz="4000" b="1" dirty="0" smtClean="0"/>
              <a:t>Тишина </a:t>
            </a:r>
            <a:endParaRPr lang="ru-RU" sz="40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3438" y="1071546"/>
            <a:ext cx="4292241" cy="63976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Разные части речи</a:t>
            </a:r>
            <a:r>
              <a:rPr lang="ru-RU" sz="2000" dirty="0" smtClean="0">
                <a:solidFill>
                  <a:srgbClr val="FF0000"/>
                </a:solidFill>
              </a:rPr>
              <a:t> 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3929058" y="2285992"/>
            <a:ext cx="4929222" cy="3941763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/>
              <a:t>Глагол</a:t>
            </a:r>
          </a:p>
          <a:p>
            <a:r>
              <a:rPr lang="ru-RU" sz="4000" b="1" dirty="0" smtClean="0"/>
              <a:t>Имя прилагательное</a:t>
            </a:r>
          </a:p>
          <a:p>
            <a:r>
              <a:rPr lang="ru-RU" sz="4000" b="1" dirty="0" smtClean="0"/>
              <a:t>Наречие</a:t>
            </a:r>
          </a:p>
          <a:p>
            <a:r>
              <a:rPr lang="ru-RU" sz="4000" b="1" dirty="0" smtClean="0"/>
              <a:t>Имя существительное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Что мы знаем об имени существительном?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2984"/>
            <a:ext cx="8686800" cy="5429288"/>
          </a:xfrm>
        </p:spPr>
        <p:txBody>
          <a:bodyPr>
            <a:normAutofit fontScale="32500" lnSpcReduction="20000"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1.Самостоятельная часть речи.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Значение?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2.Обозначает предмет.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Вопрос? 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3.Отвечает на вопросы кто? что?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Морфологические признаки?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Может быть собственным и нарицательным, одушевлённым и неодушевлённым, имеет мужской, женский или средний род. Изменяется (склоняется) по числам и падежам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Роль в предложении?</a:t>
            </a:r>
          </a:p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Может быть разными членами предложения, чаще всего – подлежащим, дополнением и обстоятельством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Учебник стр.9 читаем правило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000099"/>
                </a:solidFill>
                <a:latin typeface="Monotype Corsiva" pitchFamily="66" charset="0"/>
              </a:rPr>
              <a:t>                  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Имя существительное </a:t>
            </a:r>
            <a:b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обозначает предмет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4" name="Овал 3"/>
          <p:cNvSpPr/>
          <p:nvPr/>
        </p:nvSpPr>
        <p:spPr>
          <a:xfrm>
            <a:off x="642910" y="1142984"/>
            <a:ext cx="2143140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вещи</a:t>
            </a:r>
            <a:endParaRPr lang="ru-RU" sz="4000" dirty="0"/>
          </a:p>
        </p:txBody>
      </p:sp>
      <p:sp>
        <p:nvSpPr>
          <p:cNvPr id="6" name="Овал 5"/>
          <p:cNvSpPr/>
          <p:nvPr/>
        </p:nvSpPr>
        <p:spPr>
          <a:xfrm>
            <a:off x="3214678" y="1857364"/>
            <a:ext cx="2214578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лица</a:t>
            </a:r>
            <a:endParaRPr lang="ru-RU" sz="4000" dirty="0"/>
          </a:p>
        </p:txBody>
      </p:sp>
      <p:sp>
        <p:nvSpPr>
          <p:cNvPr id="8" name="Овал 7"/>
          <p:cNvSpPr/>
          <p:nvPr/>
        </p:nvSpPr>
        <p:spPr>
          <a:xfrm>
            <a:off x="785786" y="2928934"/>
            <a:ext cx="2428892" cy="12858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Факты, события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3786182" y="3429000"/>
            <a:ext cx="3214710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вещества</a:t>
            </a:r>
            <a:endParaRPr lang="ru-RU" sz="3600" dirty="0"/>
          </a:p>
        </p:txBody>
      </p:sp>
      <p:sp>
        <p:nvSpPr>
          <p:cNvPr id="10" name="Овал 9"/>
          <p:cNvSpPr/>
          <p:nvPr/>
        </p:nvSpPr>
        <p:spPr>
          <a:xfrm>
            <a:off x="5429256" y="4857760"/>
            <a:ext cx="3286148" cy="85725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Название </a:t>
            </a:r>
          </a:p>
          <a:p>
            <a:pPr algn="ctr"/>
            <a:r>
              <a:rPr lang="ru-RU" sz="2800" dirty="0" smtClean="0"/>
              <a:t>действий</a:t>
            </a:r>
            <a:endParaRPr lang="ru-RU" sz="2800" dirty="0"/>
          </a:p>
        </p:txBody>
      </p:sp>
      <p:sp>
        <p:nvSpPr>
          <p:cNvPr id="11" name="Овал 10"/>
          <p:cNvSpPr/>
          <p:nvPr/>
        </p:nvSpPr>
        <p:spPr>
          <a:xfrm>
            <a:off x="1500166" y="4929198"/>
            <a:ext cx="3000396" cy="107157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признаки</a:t>
            </a:r>
            <a:endParaRPr lang="ru-RU" sz="3600" dirty="0"/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2786050" y="1071546"/>
            <a:ext cx="100013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5400000">
            <a:off x="3857620" y="1428736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2250265" y="1178703"/>
            <a:ext cx="1785950" cy="1571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536281" y="1750207"/>
            <a:ext cx="3786214" cy="242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357686" y="1928802"/>
            <a:ext cx="2286016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607587" y="1393017"/>
            <a:ext cx="785818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5400000">
            <a:off x="2571736" y="3714752"/>
            <a:ext cx="1857388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2"/>
                </a:solidFill>
              </a:rPr>
              <a:t>           </a:t>
            </a:r>
            <a:r>
              <a:rPr lang="ru-RU" sz="3100" b="1" i="1" dirty="0" smtClean="0">
                <a:solidFill>
                  <a:srgbClr val="FF0000"/>
                </a:solidFill>
              </a:rPr>
              <a:t>Распределите слова в соответствии </a:t>
            </a:r>
            <a:br>
              <a:rPr lang="ru-RU" sz="3100" b="1" i="1" dirty="0" smtClean="0">
                <a:solidFill>
                  <a:srgbClr val="FF0000"/>
                </a:solidFill>
              </a:rPr>
            </a:br>
            <a:r>
              <a:rPr lang="ru-RU" sz="3100" b="1" i="1" dirty="0" smtClean="0">
                <a:solidFill>
                  <a:srgbClr val="FF0000"/>
                </a:solidFill>
              </a:rPr>
              <a:t>                      с их  значением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9144000" cy="5286412"/>
          </a:xfrm>
        </p:spPr>
        <p:txBody>
          <a:bodyPr>
            <a:normAutofit/>
          </a:bodyPr>
          <a:lstStyle/>
          <a:p>
            <a:pPr marL="990600" lvl="1" indent="-533400" eaLnBrk="1" hangingPunct="1">
              <a:lnSpc>
                <a:spcPct val="150000"/>
              </a:lnSpc>
              <a:buFontTx/>
              <a:buNone/>
            </a:pPr>
            <a:r>
              <a:rPr lang="ru-RU" sz="2000" dirty="0" smtClean="0"/>
              <a:t>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Гроза,   зеркало, тетрадь, Олег,   олень,  ветер, велосипед, пилот, собака, гололедица, тракторист, корова.</a:t>
            </a:r>
            <a:endParaRPr lang="ru-RU" sz="2000" dirty="0" smtClean="0"/>
          </a:p>
          <a:p>
            <a:pPr marL="990600" lvl="1" indent="-533400" eaLnBrk="1" hangingPunct="1"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Названия людей.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Названия предметов.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Названия животных.</a:t>
            </a:r>
          </a:p>
          <a:p>
            <a:pPr marL="990600" lvl="1" indent="-533400" eaLnBrk="1" hangingPunct="1"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Названия явлений.</a:t>
            </a:r>
          </a:p>
          <a:p>
            <a:pPr marL="990600" lvl="1" indent="-533400" eaLnBrk="1" hangingPunct="1">
              <a:lnSpc>
                <a:spcPct val="150000"/>
              </a:lnSpc>
              <a:buFontTx/>
              <a:buNone/>
            </a:pPr>
            <a:endParaRPr lang="ru-RU" sz="2000" dirty="0" smtClean="0"/>
          </a:p>
          <a:p>
            <a:pPr marL="990600" lvl="1" indent="-533400" eaLnBrk="1" hangingPunct="1">
              <a:buFontTx/>
              <a:buNone/>
            </a:pPr>
            <a:endParaRPr lang="ru-RU" altLang="ru-RU" sz="20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6|9.1|7.2|8.6|7.3|5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5|1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1.3|5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16.3|2|2.1|3.2|2.1|5.3|1.8|7.1|1.7|2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1|7.7|5|2.6|3.2|1.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6.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5.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984</TotalTime>
  <Words>656</Words>
  <Application>Microsoft Office PowerPoint</Application>
  <PresentationFormat>Экран (4:3)</PresentationFormat>
  <Paragraphs>185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Презентация PowerPoint</vt:lpstr>
      <vt:lpstr>Презентация PowerPoint</vt:lpstr>
      <vt:lpstr>Презентация PowerPoint</vt:lpstr>
      <vt:lpstr>                        Цели урока</vt:lpstr>
      <vt:lpstr>                        Повторим</vt:lpstr>
      <vt:lpstr>Поразмышляем .Что общего у этих слов? Чем они различаются ? </vt:lpstr>
      <vt:lpstr>Что мы знаем об имени существительном?</vt:lpstr>
      <vt:lpstr>                   Имя существительное                          обозначает предмет</vt:lpstr>
      <vt:lpstr>           Распределите слова в соответствии                        с их  значением</vt:lpstr>
      <vt:lpstr>                       Проверка</vt:lpstr>
      <vt:lpstr> Одушевлённое или неодушевлённое?                        Как определить? </vt:lpstr>
      <vt:lpstr>                   ПРОВЕРКА</vt:lpstr>
      <vt:lpstr> Как изменяются имена          существительные?</vt:lpstr>
      <vt:lpstr>Имена существительные бывают  мужского,    женского или среднего рода</vt:lpstr>
      <vt:lpstr>              Синтаксическая роль в предложении. Записать предложения, подчеркнуть выделенное    слово как член предложения</vt:lpstr>
      <vt:lpstr>Презентация PowerPoint</vt:lpstr>
      <vt:lpstr>Презентация PowerPoint</vt:lpstr>
      <vt:lpstr>Морфоло́гия  (от др.-греч. морф — «форма» и логос — «учение»). </vt:lpstr>
      <vt:lpstr>   Назвать признаки существительного             (1 минута на подготовку!)</vt:lpstr>
      <vt:lpstr>Презентация PowerPoint</vt:lpstr>
      <vt:lpstr>                                Тест</vt:lpstr>
      <vt:lpstr>Презентация PowerPoint</vt:lpstr>
      <vt:lpstr>Презентация PowerPoint</vt:lpstr>
      <vt:lpstr>Презентация PowerPoint</vt:lpstr>
      <vt:lpstr>Тест. (взаимопроверка)</vt:lpstr>
      <vt:lpstr>              Домашняя работа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</dc:creator>
  <cp:lastModifiedBy>Циунчик С. Г.</cp:lastModifiedBy>
  <cp:revision>9</cp:revision>
  <dcterms:created xsi:type="dcterms:W3CDTF">2019-12-16T18:25:49Z</dcterms:created>
  <dcterms:modified xsi:type="dcterms:W3CDTF">2019-12-20T12:26:10Z</dcterms:modified>
</cp:coreProperties>
</file>