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60" r:id="rId2"/>
    <p:sldId id="262" r:id="rId3"/>
    <p:sldId id="263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97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895600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Решение неравенств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905000" y="762000"/>
            <a:ext cx="5562600" cy="99060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Подготовка к ОГЭ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2286000" y="2438400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1752600" y="2362200"/>
            <a:ext cx="2895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2362200" y="2286000"/>
            <a:ext cx="152400" cy="15240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6200000" flipH="1">
            <a:off x="25527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27051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29337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H="1">
            <a:off x="30861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32385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33909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6200000" flipH="1">
            <a:off x="35433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16200000" flipH="1">
            <a:off x="36957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133600" y="121920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 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rot="16200000" flipH="1">
            <a:off x="2781300" y="2247900"/>
            <a:ext cx="152400" cy="76200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334000" y="2133600"/>
            <a:ext cx="16869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( 8; +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 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3352800"/>
            <a:ext cx="833438" cy="533400"/>
          </a:xfrm>
          <a:prstGeom prst="rect">
            <a:avLst/>
          </a:prstGeom>
          <a:noFill/>
        </p:spPr>
      </p:pic>
      <p:cxnSp>
        <p:nvCxnSpPr>
          <p:cNvPr id="27" name="Прямая со стрелкой 26"/>
          <p:cNvCxnSpPr/>
          <p:nvPr/>
        </p:nvCxnSpPr>
        <p:spPr>
          <a:xfrm>
            <a:off x="1981200" y="4724400"/>
            <a:ext cx="26670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2438400" y="4876800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8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3581400" y="48768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12</a:t>
            </a:r>
            <a:endParaRPr lang="ru-RU" dirty="0"/>
          </a:p>
        </p:txBody>
      </p:sp>
      <p:sp>
        <p:nvSpPr>
          <p:cNvPr id="30" name="Овал 29"/>
          <p:cNvSpPr/>
          <p:nvPr/>
        </p:nvSpPr>
        <p:spPr>
          <a:xfrm>
            <a:off x="2514600" y="4648200"/>
            <a:ext cx="152400" cy="152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TextBox 30"/>
          <p:cNvSpPr txBox="1"/>
          <p:nvPr/>
        </p:nvSpPr>
        <p:spPr>
          <a:xfrm>
            <a:off x="4495800" y="2362200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32" name="Овал 31"/>
          <p:cNvSpPr/>
          <p:nvPr/>
        </p:nvSpPr>
        <p:spPr>
          <a:xfrm>
            <a:off x="3733800" y="4648200"/>
            <a:ext cx="152400" cy="152400"/>
          </a:xfrm>
          <a:prstGeom prst="ellipse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rot="16200000" flipH="1">
            <a:off x="26670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16200000" flipH="1">
            <a:off x="28956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16200000" flipH="1">
            <a:off x="31242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33528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35814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16200000" flipH="1">
            <a:off x="38100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16200000" flipH="1">
            <a:off x="40386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4267200" y="4572000"/>
            <a:ext cx="152400" cy="152400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35814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33528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31242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8956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6670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3622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2209800" y="4724400"/>
            <a:ext cx="152400" cy="1524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410200" y="4572000"/>
            <a:ext cx="1565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( 8;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  <a:sym typeface="Symbol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419600" y="4724400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ru-RU" dirty="0"/>
          </a:p>
        </p:txBody>
      </p:sp>
      <p:sp>
        <p:nvSpPr>
          <p:cNvPr id="56" name="TextBox 55"/>
          <p:cNvSpPr txBox="1"/>
          <p:nvPr/>
        </p:nvSpPr>
        <p:spPr>
          <a:xfrm>
            <a:off x="2209800" y="228600"/>
            <a:ext cx="5253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линейных неравенств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09600" y="1219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а)</a:t>
            </a:r>
            <a:endParaRPr lang="ru-RU" dirty="0"/>
          </a:p>
        </p:txBody>
      </p:sp>
      <p:sp>
        <p:nvSpPr>
          <p:cNvPr id="47" name="TextBox 46"/>
          <p:cNvSpPr txBox="1"/>
          <p:nvPr/>
        </p:nvSpPr>
        <p:spPr>
          <a:xfrm>
            <a:off x="685800" y="35052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35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4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4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5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6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7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7500"/>
                            </p:stCondLst>
                            <p:childTnLst>
                              <p:par>
                                <p:cTn id="8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8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85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9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9500"/>
                            </p:stCondLst>
                            <p:childTnLst>
                              <p:par>
                                <p:cTn id="10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0000"/>
                            </p:stCondLst>
                            <p:childTnLst>
                              <p:par>
                                <p:cTn id="10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20500"/>
                            </p:stCondLst>
                            <p:childTnLst>
                              <p:par>
                                <p:cTn id="1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6" grpId="1"/>
      <p:bldP spid="20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1219200" y="4648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752600" y="304800"/>
            <a:ext cx="55807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квадратных неравенств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11430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- 3х -10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≥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2514600"/>
            <a:ext cx="827046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dirty="0" smtClean="0"/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Отметим нули функции на числовой прямой и изобразим схематично параболу</a:t>
            </a:r>
            <a:r>
              <a:rPr lang="ru-RU" dirty="0" smtClean="0"/>
              <a:t>.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V="1">
            <a:off x="762000" y="4572000"/>
            <a:ext cx="3200400" cy="762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Блок-схема: узел 9"/>
          <p:cNvSpPr/>
          <p:nvPr/>
        </p:nvSpPr>
        <p:spPr>
          <a:xfrm>
            <a:off x="1752600" y="44958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2514600" y="44958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2590800" y="4648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16" name="Полилиния 15"/>
          <p:cNvSpPr/>
          <p:nvPr/>
        </p:nvSpPr>
        <p:spPr>
          <a:xfrm rot="8418276">
            <a:off x="1332449" y="3399006"/>
            <a:ext cx="1807086" cy="1961338"/>
          </a:xfrm>
          <a:custGeom>
            <a:avLst/>
            <a:gdLst>
              <a:gd name="connsiteX0" fmla="*/ 794657 w 1558471"/>
              <a:gd name="connsiteY0" fmla="*/ 1678214 h 1678214"/>
              <a:gd name="connsiteX1" fmla="*/ 1426028 w 1558471"/>
              <a:gd name="connsiteY1" fmla="*/ 110671 h 1678214"/>
              <a:gd name="connsiteX2" fmla="*/ 0 w 1558471"/>
              <a:gd name="connsiteY2" fmla="*/ 1014186 h 1678214"/>
              <a:gd name="connsiteX3" fmla="*/ 0 w 1558471"/>
              <a:gd name="connsiteY3" fmla="*/ 1014186 h 1678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8471" h="1678214">
                <a:moveTo>
                  <a:pt x="794657" y="1678214"/>
                </a:moveTo>
                <a:cubicBezTo>
                  <a:pt x="1176564" y="949778"/>
                  <a:pt x="1558471" y="221342"/>
                  <a:pt x="1426028" y="110671"/>
                </a:cubicBezTo>
                <a:cubicBezTo>
                  <a:pt x="1293585" y="0"/>
                  <a:pt x="0" y="1014186"/>
                  <a:pt x="0" y="1014186"/>
                </a:cubicBezTo>
                <a:lnTo>
                  <a:pt x="0" y="1014186"/>
                </a:lnTo>
              </a:path>
            </a:pathLst>
          </a:custGeom>
          <a:ln w="1905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3733800" y="4572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143000" y="38862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+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057400" y="4800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-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71800" y="3810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+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5400000">
            <a:off x="27051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8575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>
            <a:off x="30099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1623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33147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4671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5400000">
            <a:off x="1562100" y="45339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1409700" y="45339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257300" y="45339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1104900" y="45339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952500" y="45339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800100" y="45339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3619500" y="4457700"/>
            <a:ext cx="152400" cy="7620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267201" y="3886200"/>
            <a:ext cx="48768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4.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Определим промежутки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знакопостоянства</a:t>
            </a:r>
            <a:r>
              <a:rPr lang="ru-RU" dirty="0" smtClean="0"/>
              <a:t>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648200" y="5867400"/>
            <a:ext cx="2897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Ответ: (-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; -2]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i-CN" altLang="en-US" sz="2000" dirty="0" smtClean="0">
                <a:latin typeface="Times New Roman" pitchFamily="18" charset="0"/>
                <a:cs typeface="Times New Roman" pitchFamily="18" charset="0"/>
              </a:rPr>
              <a:t>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[5; +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  <a:sym typeface="Symbol"/>
              </a:rPr>
              <a:t> 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2438400" y="1066800"/>
            <a:ext cx="54864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dirty="0" smtClean="0"/>
              <a:t>1.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функцию  у = х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- 3х -10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85800" y="1600200"/>
            <a:ext cx="78486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</a:pPr>
            <a:r>
              <a:rPr lang="ru-RU" dirty="0" smtClean="0"/>
              <a:t>2.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Найдем нули функции, решив квадратное уравнение.       х</a:t>
            </a:r>
            <a:r>
              <a:rPr lang="ru-RU" baseline="30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- 3х -10=0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4419600" y="5029200"/>
            <a:ext cx="2209800" cy="4633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6.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Запишем ответ.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685800" y="2971800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Т.к. а = 1, то ветви параболы направлены вверх.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343400" y="4419600"/>
            <a:ext cx="4572000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dirty="0" smtClean="0"/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Выберем промежутки со знаком «плюс»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838200" y="2133600"/>
            <a:ext cx="1032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х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-2; </a:t>
            </a:r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057400" y="2133600"/>
            <a:ext cx="7184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=5.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4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8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9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8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1000"/>
                            </p:stCondLst>
                            <p:childTnLst>
                              <p:par>
                                <p:cTn id="6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30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8000"/>
                            </p:stCondLst>
                            <p:childTnLst>
                              <p:par>
                                <p:cTn id="81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10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30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4000"/>
                            </p:stCondLst>
                            <p:childTnLst>
                              <p:par>
                                <p:cTn id="10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55000"/>
                            </p:stCondLst>
                            <p:childTnLst>
                              <p:par>
                                <p:cTn id="10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60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7000"/>
                            </p:stCondLst>
                            <p:childTnLst>
                              <p:par>
                                <p:cTn id="1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8000"/>
                            </p:stCondLst>
                            <p:childTnLst>
                              <p:par>
                                <p:cTn id="1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9000"/>
                            </p:stCondLst>
                            <p:childTnLst>
                              <p:par>
                                <p:cTn id="1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60000"/>
                            </p:stCondLst>
                            <p:childTnLst>
                              <p:par>
                                <p:cTn id="1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61000"/>
                            </p:stCondLst>
                            <p:childTnLst>
                              <p:par>
                                <p:cTn id="1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620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6500"/>
                            </p:stCondLst>
                            <p:childTnLst>
                              <p:par>
                                <p:cTn id="1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" grpId="0"/>
      <p:bldP spid="4" grpId="0"/>
      <p:bldP spid="10" grpId="0" animBg="1"/>
      <p:bldP spid="11" grpId="0" animBg="1"/>
      <p:bldP spid="13" grpId="0"/>
      <p:bldP spid="16" grpId="0" animBg="1"/>
      <p:bldP spid="17" grpId="0"/>
      <p:bldP spid="18" grpId="0"/>
      <p:bldP spid="19" grpId="0"/>
      <p:bldP spid="20" grpId="0"/>
      <p:bldP spid="36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590" y="304800"/>
            <a:ext cx="8052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рациональных  неравенств (метод интервалов)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3400" y="838200"/>
            <a:ext cx="3581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2)(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+ 3)(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+ 1)&lt; 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1219200"/>
            <a:ext cx="7772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Рассмотрим функцию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2)(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+ 3)(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+ 1).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7800" y="1524000"/>
            <a:ext cx="358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Найдем нули функции: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х=2;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х=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3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– 1.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Отметим эти числа на числовой прямой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04800" y="2819400"/>
            <a:ext cx="861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/>
              <a:t>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Числовая прямая разбивается указанными точками на  четыре промежутка, на  каждом  из  которых  выражение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сохраняет  постоянный  знак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533400" y="2209800"/>
            <a:ext cx="4495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узел 10"/>
          <p:cNvSpPr/>
          <p:nvPr/>
        </p:nvSpPr>
        <p:spPr>
          <a:xfrm>
            <a:off x="1295400" y="2133600"/>
            <a:ext cx="152400" cy="15240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2438400" y="2133600"/>
            <a:ext cx="152400" cy="15240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3657600" y="2133600"/>
            <a:ext cx="152400" cy="15240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143000" y="2286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-3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286000" y="228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-1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3505200" y="2286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800600" y="2286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  <p:cxnSp>
        <p:nvCxnSpPr>
          <p:cNvPr id="26" name="Shape 25"/>
          <p:cNvCxnSpPr>
            <a:endCxn id="11" idx="1"/>
          </p:cNvCxnSpPr>
          <p:nvPr/>
        </p:nvCxnSpPr>
        <p:spPr>
          <a:xfrm>
            <a:off x="457200" y="1828800"/>
            <a:ext cx="860518" cy="327118"/>
          </a:xfrm>
          <a:prstGeom prst="curvedConnector2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>
            <a:stCxn id="11" idx="0"/>
            <a:endCxn id="12" idx="0"/>
          </p:cNvCxnSpPr>
          <p:nvPr/>
        </p:nvCxnSpPr>
        <p:spPr>
          <a:xfrm rot="5400000" flipH="1" flipV="1">
            <a:off x="1943100" y="1562100"/>
            <a:ext cx="1588" cy="1143000"/>
          </a:xfrm>
          <a:prstGeom prst="curvedConnector3">
            <a:avLst>
              <a:gd name="adj1" fmla="val 14395466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>
            <a:stCxn id="12" idx="0"/>
            <a:endCxn id="13" idx="7"/>
          </p:cNvCxnSpPr>
          <p:nvPr/>
        </p:nvCxnSpPr>
        <p:spPr>
          <a:xfrm rot="16200000" flipH="1">
            <a:off x="3139982" y="1508218"/>
            <a:ext cx="22318" cy="1273082"/>
          </a:xfrm>
          <a:prstGeom prst="curvedConnector3">
            <a:avLst>
              <a:gd name="adj1" fmla="val -1024285"/>
            </a:avLst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Shape 33"/>
          <p:cNvCxnSpPr>
            <a:stCxn id="13" idx="0"/>
          </p:cNvCxnSpPr>
          <p:nvPr/>
        </p:nvCxnSpPr>
        <p:spPr>
          <a:xfrm rot="5400000" flipH="1" flipV="1">
            <a:off x="4191000" y="1371600"/>
            <a:ext cx="304800" cy="1219200"/>
          </a:xfrm>
          <a:prstGeom prst="curvedConnector2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17526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+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267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+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971800" y="1828800"/>
            <a:ext cx="381000" cy="46166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-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600" y="18288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-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381000" y="3733800"/>
            <a:ext cx="723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Найдем знаки выражения на каждом промежутке: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04800" y="5029200"/>
            <a:ext cx="838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Неравенство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 выполняется на промежутках (–∞; – 3) и (–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4572000" y="5867400"/>
            <a:ext cx="419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т в е т: (–∞; – 3) </a:t>
            </a:r>
            <a:r>
              <a:rPr lang="ii-CN" altLang="en-US" dirty="0" smtClean="0">
                <a:latin typeface="Times New Roman" pitchFamily="18" charset="0"/>
                <a:cs typeface="Times New Roman" pitchFamily="18" charset="0"/>
              </a:rPr>
              <a:t>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 rot="5400000">
            <a:off x="2667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5400000">
            <a:off x="4191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5715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5400000">
            <a:off x="7239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5400000">
            <a:off x="8763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5400000">
            <a:off x="10287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5400000">
            <a:off x="11811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6289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5400000">
            <a:off x="27813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5400000">
            <a:off x="29337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5400000">
            <a:off x="30861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32385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5400000">
            <a:off x="33909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5400000">
            <a:off x="3543300" y="2095500"/>
            <a:ext cx="152400" cy="76200"/>
          </a:xfrm>
          <a:prstGeom prst="line">
            <a:avLst/>
          </a:pr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7" name="Прямоугольник 56"/>
          <p:cNvSpPr/>
          <p:nvPr/>
        </p:nvSpPr>
        <p:spPr>
          <a:xfrm>
            <a:off x="381000" y="3200400"/>
            <a:ext cx="7848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381000" y="4572000"/>
            <a:ext cx="419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промежутке (–3;–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 0;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419600" y="4114800"/>
            <a:ext cx="4191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промежутке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(-1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457200" y="4114800"/>
            <a:ext cx="31897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промежутке (2; ∞)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&gt; 0</a:t>
            </a:r>
            <a:r>
              <a:rPr lang="ru-RU" dirty="0" smtClean="0"/>
              <a:t>; </a:t>
            </a:r>
            <a:endParaRPr lang="ru-RU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4495800" y="4572000"/>
            <a:ext cx="3241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промежутке (–∞;–3)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0;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7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4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2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3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40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7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900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10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3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6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3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3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55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3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8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3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3500"/>
                            </p:stCondLst>
                            <p:childTnLst>
                              <p:par>
                                <p:cTn id="9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5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3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8500"/>
                            </p:stCondLst>
                            <p:childTnLst>
                              <p:par>
                                <p:cTn id="10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5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3500"/>
                            </p:stCondLst>
                            <p:childTnLst>
                              <p:par>
                                <p:cTn id="1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6450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5500"/>
                            </p:stCondLst>
                            <p:childTnLst>
                              <p:par>
                                <p:cTn id="1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0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66500"/>
                            </p:stCondLst>
                            <p:childTnLst>
                              <p:par>
                                <p:cTn id="1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67500"/>
                            </p:stCondLst>
                            <p:childTnLst>
                              <p:par>
                                <p:cTn id="1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68500"/>
                            </p:stCondLst>
                            <p:childTnLst>
                              <p:par>
                                <p:cTn id="1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0500"/>
                            </p:stCondLst>
                            <p:childTnLst>
                              <p:par>
                                <p:cTn id="1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71500"/>
                            </p:stCondLst>
                            <p:childTnLst>
                              <p:par>
                                <p:cTn id="14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2500"/>
                            </p:stCondLst>
                            <p:childTnLst>
                              <p:par>
                                <p:cTn id="1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73500"/>
                            </p:stCondLst>
                            <p:childTnLst>
                              <p:par>
                                <p:cTn id="1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74500"/>
                            </p:stCondLst>
                            <p:childTnLst>
                              <p:par>
                                <p:cTn id="1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75000"/>
                            </p:stCondLst>
                            <p:childTnLst>
                              <p:par>
                                <p:cTn id="1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76000"/>
                            </p:stCondLst>
                            <p:childTnLst>
                              <p:par>
                                <p:cTn id="16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77000"/>
                            </p:stCondLst>
                            <p:childTnLst>
                              <p:par>
                                <p:cTn id="1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8" dur="3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1" grpId="0" animBg="1"/>
      <p:bldP spid="12" grpId="0" animBg="1"/>
      <p:bldP spid="13" grpId="0" animBg="1"/>
      <p:bldP spid="15" grpId="0"/>
      <p:bldP spid="16" grpId="0"/>
      <p:bldP spid="17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59" grpId="0"/>
      <p:bldP spid="60" grpId="0"/>
      <p:bldP spid="61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8" name="Прямая соединительная линия 37"/>
          <p:cNvCxnSpPr/>
          <p:nvPr/>
        </p:nvCxnSpPr>
        <p:spPr>
          <a:xfrm rot="5400000">
            <a:off x="31242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097588" y="228600"/>
            <a:ext cx="4144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Решение систем неравенств 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36513" y="7810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838200"/>
            <a:ext cx="1257300" cy="523875"/>
          </a:xfrm>
          <a:prstGeom prst="rect">
            <a:avLst/>
          </a:prstGeom>
          <a:noFill/>
        </p:spPr>
      </p:pic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34000" y="1371600"/>
            <a:ext cx="1247775" cy="523875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1371600"/>
            <a:ext cx="895350" cy="495300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685800" y="838200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1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57200" y="3810000"/>
            <a:ext cx="4038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4800" y="1447800"/>
            <a:ext cx="480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Решая первое и второе неравенства находим: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" y="2209800"/>
            <a:ext cx="868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Отметим эти решения на одной числовой  прямой, используя для выделения решения первого неравенства верхнюю штриховку, а для второго- нижнюю штриховку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1000" y="4343400"/>
            <a:ext cx="853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Решением системы неравенств будет пересечение решений неравенств системы.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Блок-схема: узел 21"/>
          <p:cNvSpPr/>
          <p:nvPr/>
        </p:nvSpPr>
        <p:spPr>
          <a:xfrm>
            <a:off x="1524000" y="3733800"/>
            <a:ext cx="152400" cy="1524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048000" y="3733800"/>
            <a:ext cx="152400" cy="152400"/>
          </a:xfrm>
          <a:prstGeom prst="flowChartConnector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Box 24"/>
          <p:cNvSpPr txBox="1"/>
          <p:nvPr/>
        </p:nvSpPr>
        <p:spPr>
          <a:xfrm>
            <a:off x="1371600" y="3886200"/>
            <a:ext cx="372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-2</a:t>
            </a:r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2971800" y="3886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4267200" y="38862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х</a:t>
            </a:r>
            <a:endParaRPr lang="ru-RU" dirty="0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 rot="5400000">
            <a:off x="17526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19050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5400000">
            <a:off x="20574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2098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23622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25146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26670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28194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29718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rot="5400000">
            <a:off x="34290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5400000">
            <a:off x="35814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5400000">
            <a:off x="3276600" y="3657600"/>
            <a:ext cx="152400" cy="152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 rot="16200000" flipH="1">
            <a:off x="7239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rot="16200000" flipH="1">
            <a:off x="9525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11049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 rot="16200000" flipH="1">
            <a:off x="12573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16200000" flipH="1">
            <a:off x="14097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 rot="16200000" flipH="1">
            <a:off x="16383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rot="16200000" flipH="1">
            <a:off x="17907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rot="16200000" flipH="1">
            <a:off x="19431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16200000" flipH="1">
            <a:off x="20955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6200000" flipH="1">
            <a:off x="22479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 rot="16200000" flipH="1">
            <a:off x="24003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16200000" flipH="1">
            <a:off x="27051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rot="16200000" flipH="1">
            <a:off x="25527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rot="16200000" flipH="1">
            <a:off x="28575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единительная линия 59"/>
          <p:cNvCxnSpPr/>
          <p:nvPr/>
        </p:nvCxnSpPr>
        <p:spPr>
          <a:xfrm rot="16200000" flipH="1">
            <a:off x="3009900" y="3848100"/>
            <a:ext cx="228600" cy="152400"/>
          </a:xfrm>
          <a:prstGeom prst="line">
            <a:avLst/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>
            <a:stCxn id="22" idx="6"/>
            <a:endCxn id="23" idx="2"/>
          </p:cNvCxnSpPr>
          <p:nvPr/>
        </p:nvCxnSpPr>
        <p:spPr>
          <a:xfrm>
            <a:off x="1676400" y="3810000"/>
            <a:ext cx="1371600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6324600" y="5029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[-2; 2)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9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1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3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4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60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7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8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90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1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20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3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6000"/>
                            </p:stCondLst>
                            <p:childTnLst>
                              <p:par>
                                <p:cTn id="10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7000"/>
                            </p:stCondLst>
                            <p:childTnLst>
                              <p:par>
                                <p:cTn id="1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48000"/>
                            </p:stCondLst>
                            <p:childTnLst>
                              <p:par>
                                <p:cTn id="1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490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00"/>
                            </p:stCondLst>
                            <p:childTnLst>
                              <p:par>
                                <p:cTn id="12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51000"/>
                            </p:stCondLst>
                            <p:childTnLst>
                              <p:par>
                                <p:cTn id="1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20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530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4000"/>
                            </p:stCondLst>
                            <p:childTnLst>
                              <p:par>
                                <p:cTn id="1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550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56000"/>
                            </p:stCondLst>
                            <p:childTnLst>
                              <p:par>
                                <p:cTn id="14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70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58000"/>
                            </p:stCondLst>
                            <p:childTnLst>
                              <p:par>
                                <p:cTn id="1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59000"/>
                            </p:stCondLst>
                            <p:childTnLst>
                              <p:par>
                                <p:cTn id="1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3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62000"/>
                            </p:stCondLst>
                            <p:childTnLst>
                              <p:par>
                                <p:cTn id="165" presetID="22" presetClass="entr" presetSubtype="4" repeatCount="3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69000"/>
                            </p:stCondLst>
                            <p:childTnLst>
                              <p:par>
                                <p:cTn id="169" presetID="22" presetClass="entr" presetSubtype="8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3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6" grpId="0"/>
      <p:bldP spid="17" grpId="0" build="allAtOnce"/>
      <p:bldP spid="21" grpId="0"/>
      <p:bldP spid="22" grpId="0" animBg="1"/>
      <p:bldP spid="23" grpId="0" animBg="1"/>
      <p:bldP spid="25" grpId="0"/>
      <p:bldP spid="26" grpId="0"/>
      <p:bldP spid="27" grpId="0"/>
      <p:bldP spid="61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766</TotalTime>
  <Words>404</Words>
  <Application>Microsoft Office PowerPoint</Application>
  <PresentationFormat>Экран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Открытая</vt:lpstr>
      <vt:lpstr>Решение неравенств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ЮЗЕР</dc:creator>
  <cp:lastModifiedBy>ЮЗЕР</cp:lastModifiedBy>
  <cp:revision>84</cp:revision>
  <dcterms:created xsi:type="dcterms:W3CDTF">2018-11-02T11:07:16Z</dcterms:created>
  <dcterms:modified xsi:type="dcterms:W3CDTF">2019-12-23T17:49:35Z</dcterms:modified>
</cp:coreProperties>
</file>