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72" r:id="rId3"/>
    <p:sldId id="288" r:id="rId4"/>
    <p:sldId id="261" r:id="rId5"/>
    <p:sldId id="259" r:id="rId6"/>
    <p:sldId id="270" r:id="rId7"/>
    <p:sldId id="260" r:id="rId8"/>
    <p:sldId id="287" r:id="rId9"/>
    <p:sldId id="262" r:id="rId10"/>
    <p:sldId id="276" r:id="rId11"/>
    <p:sldId id="275" r:id="rId12"/>
    <p:sldId id="258" r:id="rId13"/>
    <p:sldId id="257" r:id="rId14"/>
    <p:sldId id="283" r:id="rId15"/>
    <p:sldId id="277" r:id="rId16"/>
    <p:sldId id="263" r:id="rId17"/>
    <p:sldId id="285" r:id="rId18"/>
    <p:sldId id="278" r:id="rId19"/>
    <p:sldId id="284" r:id="rId20"/>
    <p:sldId id="265" r:id="rId21"/>
    <p:sldId id="264" r:id="rId22"/>
    <p:sldId id="266" r:id="rId23"/>
    <p:sldId id="279" r:id="rId24"/>
    <p:sldId id="267" r:id="rId25"/>
    <p:sldId id="286" r:id="rId26"/>
    <p:sldId id="268" r:id="rId27"/>
    <p:sldId id="269" r:id="rId28"/>
    <p:sldId id="280" r:id="rId29"/>
    <p:sldId id="281" r:id="rId30"/>
    <p:sldId id="282" r:id="rId31"/>
    <p:sldId id="271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7" d="100"/>
          <a:sy n="57" d="100"/>
        </p:scale>
        <p:origin x="-1734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nsportal.ru/chichevatova-t-yu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s://nsportal.ru/detskiy-sad/raznoe/2019/12/21/2019-attestatsiya-predstavlenie-pedagogicheskogo-opyta-vospitatelya" TargetMode="Externa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numi.ru/fullview.php?id=86486" TargetMode="External"/><Relationship Id="rId2" Type="http://schemas.openxmlformats.org/officeDocument/2006/relationships/hyperlink" Target="https://nsportal.ru/chichevatova-t-yu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Министерство образования Республики Мордовия МДОБУ «</a:t>
            </a:r>
            <a:r>
              <a:rPr lang="ru-RU" sz="1600" b="1" i="1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Кемлянский</a:t>
            </a:r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детский сад комбинированного вида»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err="1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Ичалковского</a:t>
            </a:r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муниципального района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1428728" y="1285860"/>
            <a:ext cx="7498080" cy="4800600"/>
          </a:xfrm>
        </p:spPr>
        <p:txBody>
          <a:bodyPr/>
          <a:lstStyle/>
          <a:p>
            <a:pPr algn="ctr">
              <a:buNone/>
            </a:pPr>
            <a:endParaRPr lang="ru-RU" b="1" dirty="0" smtClean="0">
              <a:solidFill>
                <a:srgbClr val="A50021"/>
              </a:solidFill>
              <a:latin typeface="Times New Roman" pitchFamily="18" charset="0"/>
            </a:endParaRPr>
          </a:p>
          <a:p>
            <a:pPr algn="ctr">
              <a:buNone/>
            </a:pPr>
            <a:endParaRPr lang="ru-RU" b="1" dirty="0" smtClean="0">
              <a:solidFill>
                <a:srgbClr val="A50021"/>
              </a:solidFill>
              <a:latin typeface="Times New Roman" pitchFamily="18" charset="0"/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</a:rPr>
              <a:t>ПОРТФОЛИО</a:t>
            </a:r>
          </a:p>
          <a:p>
            <a:pPr lvl="0" algn="ctr" defTabSz="631825">
              <a:buNone/>
            </a:pPr>
            <a:r>
              <a:rPr lang="ru-RU" sz="2000" b="1" spc="50" dirty="0" smtClean="0">
                <a:ln w="11430"/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Воспитателя </a:t>
            </a:r>
            <a:endParaRPr lang="ru-RU" sz="2000" b="1" dirty="0" smtClean="0">
              <a:solidFill>
                <a:srgbClr val="A50021"/>
              </a:solidFill>
              <a:latin typeface="Times New Roman" pitchFamily="18" charset="0"/>
            </a:endParaRPr>
          </a:p>
          <a:p>
            <a:pPr algn="ctr" defTabSz="631825">
              <a:buNone/>
            </a:pPr>
            <a:r>
              <a:rPr lang="ru-RU" sz="2000" b="1" dirty="0" smtClean="0">
                <a:solidFill>
                  <a:srgbClr val="A50021"/>
                </a:solidFill>
                <a:latin typeface="Times New Roman" pitchFamily="18" charset="0"/>
              </a:rPr>
              <a:t>         МДОБУ «</a:t>
            </a:r>
            <a:r>
              <a:rPr lang="ru-RU" sz="2000" b="1" dirty="0" err="1" smtClean="0">
                <a:solidFill>
                  <a:srgbClr val="A50021"/>
                </a:solidFill>
                <a:latin typeface="Times New Roman" pitchFamily="18" charset="0"/>
              </a:rPr>
              <a:t>Кемлянский</a:t>
            </a:r>
            <a:r>
              <a:rPr lang="ru-RU" sz="2000" b="1" dirty="0" smtClean="0">
                <a:solidFill>
                  <a:srgbClr val="A50021"/>
                </a:solidFill>
                <a:latin typeface="Times New Roman" pitchFamily="18" charset="0"/>
              </a:rPr>
              <a:t> детский сад</a:t>
            </a:r>
          </a:p>
          <a:p>
            <a:pPr algn="ctr" defTabSz="631825">
              <a:buNone/>
            </a:pPr>
            <a:r>
              <a:rPr lang="ru-RU" sz="2000" b="1" dirty="0" smtClean="0">
                <a:solidFill>
                  <a:srgbClr val="A50021"/>
                </a:solidFill>
                <a:latin typeface="Times New Roman" pitchFamily="18" charset="0"/>
              </a:rPr>
              <a:t> комбинированного вида»</a:t>
            </a:r>
            <a:br>
              <a:rPr lang="ru-RU" sz="2000" b="1" dirty="0" smtClean="0">
                <a:solidFill>
                  <a:srgbClr val="A50021"/>
                </a:solidFill>
                <a:latin typeface="Times New Roman" pitchFamily="18" charset="0"/>
              </a:rPr>
            </a:br>
            <a:r>
              <a:rPr lang="ru-RU" sz="2000" b="1" dirty="0" err="1" smtClean="0">
                <a:solidFill>
                  <a:srgbClr val="A50021"/>
                </a:solidFill>
                <a:latin typeface="Times New Roman" pitchFamily="18" charset="0"/>
              </a:rPr>
              <a:t>Ичалковского</a:t>
            </a:r>
            <a:r>
              <a:rPr lang="ru-RU" sz="2000" b="1" dirty="0" smtClean="0">
                <a:solidFill>
                  <a:srgbClr val="A50021"/>
                </a:solidFill>
                <a:latin typeface="Times New Roman" pitchFamily="18" charset="0"/>
              </a:rPr>
              <a:t> муниципального района</a:t>
            </a:r>
          </a:p>
          <a:p>
            <a:pPr algn="ctr" defTabSz="631825">
              <a:buNone/>
            </a:pPr>
            <a:r>
              <a:rPr lang="ru-RU" sz="2000" b="1" dirty="0" err="1" smtClean="0">
                <a:solidFill>
                  <a:srgbClr val="A50021"/>
                </a:solidFill>
                <a:latin typeface="Times New Roman" pitchFamily="18" charset="0"/>
              </a:rPr>
              <a:t>Чичеватовой</a:t>
            </a:r>
            <a:r>
              <a:rPr lang="ru-RU" sz="2000" b="1" dirty="0" smtClean="0">
                <a:solidFill>
                  <a:srgbClr val="A50021"/>
                </a:solidFill>
                <a:latin typeface="Times New Roman" pitchFamily="18" charset="0"/>
              </a:rPr>
              <a:t> Татьяны Юрьевны </a:t>
            </a:r>
          </a:p>
          <a:p>
            <a:pPr algn="ctr" defTabSz="631825">
              <a:buNone/>
            </a:pPr>
            <a:endParaRPr lang="ru-RU" sz="1800" dirty="0"/>
          </a:p>
        </p:txBody>
      </p:sp>
      <p:pic>
        <p:nvPicPr>
          <p:cNvPr id="14" name="Рисунок 13" descr="Безымянный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2285992"/>
            <a:ext cx="1819055" cy="2571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796 - ДИПЛОМ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929190" y="642918"/>
            <a:ext cx="4009193" cy="5669925"/>
          </a:xfrm>
          <a:prstGeom prst="rect">
            <a:avLst/>
          </a:prstGeom>
        </p:spPr>
      </p:pic>
      <p:pic>
        <p:nvPicPr>
          <p:cNvPr id="2" name="Рисунок 1" descr="4538_ДИПЛОМ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57158" y="285728"/>
            <a:ext cx="4732213" cy="3346139"/>
          </a:xfrm>
          <a:prstGeom prst="rect">
            <a:avLst/>
          </a:prstGeom>
        </p:spPr>
      </p:pic>
      <p:pic>
        <p:nvPicPr>
          <p:cNvPr id="6" name="Рисунок 5" descr="дс комб вида 12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57224" y="3357562"/>
            <a:ext cx="4673035" cy="33041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191114_215537.jpg"/>
          <p:cNvPicPr>
            <a:picLocks noChangeAspect="1"/>
          </p:cNvPicPr>
          <p:nvPr/>
        </p:nvPicPr>
        <p:blipFill>
          <a:blip r:embed="rId2" cstate="email">
            <a:lum contrast="20000"/>
          </a:blip>
          <a:stretch>
            <a:fillRect/>
          </a:stretch>
        </p:blipFill>
        <p:spPr>
          <a:xfrm>
            <a:off x="214282" y="214290"/>
            <a:ext cx="3381371" cy="4786346"/>
          </a:xfrm>
          <a:prstGeom prst="rect">
            <a:avLst/>
          </a:prstGeom>
        </p:spPr>
      </p:pic>
      <p:pic>
        <p:nvPicPr>
          <p:cNvPr id="5" name="Рисунок 4" descr="20191114_215438.jpg"/>
          <p:cNvPicPr>
            <a:picLocks noChangeAspect="1"/>
          </p:cNvPicPr>
          <p:nvPr/>
        </p:nvPicPr>
        <p:blipFill>
          <a:blip r:embed="rId3" cstate="email">
            <a:lum contrast="30000"/>
          </a:blip>
          <a:stretch>
            <a:fillRect/>
          </a:stretch>
        </p:blipFill>
        <p:spPr>
          <a:xfrm>
            <a:off x="2714612" y="714356"/>
            <a:ext cx="3532000" cy="5072074"/>
          </a:xfrm>
          <a:prstGeom prst="rect">
            <a:avLst/>
          </a:prstGeom>
        </p:spPr>
      </p:pic>
      <p:pic>
        <p:nvPicPr>
          <p:cNvPr id="2" name="Рисунок 1" descr="____ (1)_page-000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429256" y="1357298"/>
            <a:ext cx="3513804" cy="49663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1071546"/>
            <a:ext cx="5929338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5.Наличие </a:t>
            </a:r>
            <a:b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авторских программ, </a:t>
            </a:r>
            <a:b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методических пособий</a:t>
            </a: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214290"/>
            <a:ext cx="735811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6. Выступления на заседаниях методических советов, научно-практических конференциях,</a:t>
            </a:r>
            <a:b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педагогических чтениях, семинарах, секциях, форумах, радиопередачах. методических объединениях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28596" y="1643050"/>
          <a:ext cx="8286808" cy="49731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0019"/>
                <a:gridCol w="1906699"/>
                <a:gridCol w="2493376"/>
                <a:gridCol w="278671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Место</a:t>
                      </a:r>
                      <a:r>
                        <a:rPr lang="ru-RU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проведения</a:t>
                      </a:r>
                      <a:endParaRPr lang="ru-RU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Тема выступления</a:t>
                      </a:r>
                      <a:endParaRPr lang="ru-RU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lang="ru-RU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мероприятия</a:t>
                      </a:r>
                      <a:endParaRPr lang="ru-RU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0052"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b="1" i="0" dirty="0" smtClean="0">
                          <a:latin typeface="Times New Roman" pitchFamily="18" charset="0"/>
                          <a:cs typeface="Times New Roman" pitchFamily="18" charset="0"/>
                        </a:rPr>
                        <a:t>На уровне образовательной организации</a:t>
                      </a:r>
                      <a:endParaRPr lang="ru-RU" sz="1600" b="1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274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18.04.2018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г.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МДОБУ «</a:t>
                      </a: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Кемлянский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детский сад комбинированного вида»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«Оснащение театральных уголков».</a:t>
                      </a:r>
                    </a:p>
                    <a:p>
                      <a:endParaRPr kumimoji="0"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Педагогический совет ДОУ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1971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27.12.2018г.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МДОБУ «</a:t>
                      </a: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Кемлянский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детский сад комбинированного вида»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«Современные формы работы с родителями по приобщению дошкольников к художественно литературе».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Педагогический совет ДОУ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28.10.2019г.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МДОБУ «</a:t>
                      </a: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Кемлянский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детский сад комбинированного вида»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«Логико-математическое развитие дошкольника в контексте ФГОС ДО».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Педагогический совет ДОУ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77041"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smtClean="0">
                          <a:latin typeface="Times New Roman" pitchFamily="18" charset="0"/>
                          <a:cs typeface="Times New Roman" pitchFamily="18" charset="0"/>
                        </a:rPr>
                        <a:t>Республиканский уровень</a:t>
                      </a:r>
                      <a:endParaRPr lang="ru-RU" sz="16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031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03.10.2017г.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МБУ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ДПО  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«МРИО»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«Художественно-эстетическое воспитание дошкольников»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Образовательный</a:t>
                      </a:r>
                      <a:r>
                        <a:rPr lang="ru-RU" sz="1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форум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 cstate="email">
            <a:lum contrast="-10000"/>
          </a:blip>
          <a:srcRect/>
          <a:stretch>
            <a:fillRect/>
          </a:stretch>
        </p:blipFill>
        <p:spPr>
          <a:xfrm>
            <a:off x="0" y="0"/>
            <a:ext cx="3046856" cy="4214818"/>
          </a:xfrm>
          <a:prstGeom prst="rect">
            <a:avLst/>
          </a:prstGeom>
        </p:spPr>
      </p:pic>
      <p:pic>
        <p:nvPicPr>
          <p:cNvPr id="3" name="Рисунок 2" descr="2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928926" y="1000108"/>
            <a:ext cx="3214710" cy="4286280"/>
          </a:xfrm>
          <a:prstGeom prst="rect">
            <a:avLst/>
          </a:prstGeom>
        </p:spPr>
      </p:pic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045467" y="2571696"/>
            <a:ext cx="3098533" cy="4286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DD43585E"/>
          <p:cNvPicPr>
            <a:picLocks noChangeAspect="1" noChangeArrowheads="1"/>
          </p:cNvPicPr>
          <p:nvPr/>
        </p:nvPicPr>
        <p:blipFill>
          <a:blip r:embed="rId2" cstate="email">
            <a:lum contrast="-10000"/>
          </a:blip>
          <a:srcRect/>
          <a:stretch>
            <a:fillRect/>
          </a:stretch>
        </p:blipFill>
        <p:spPr bwMode="auto">
          <a:xfrm>
            <a:off x="4786314" y="571480"/>
            <a:ext cx="4071934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Безымянный.jpg"/>
          <p:cNvPicPr>
            <a:picLocks noChangeAspect="1"/>
          </p:cNvPicPr>
          <p:nvPr/>
        </p:nvPicPr>
        <p:blipFill>
          <a:blip r:embed="rId3">
            <a:lum contrast="-10000"/>
          </a:blip>
          <a:srcRect/>
          <a:stretch>
            <a:fillRect/>
          </a:stretch>
        </p:blipFill>
        <p:spPr>
          <a:xfrm>
            <a:off x="428596" y="500042"/>
            <a:ext cx="4143404" cy="55837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214290"/>
            <a:ext cx="76564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7. Проведение открытых занятий, мастер-классов, меропри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ятий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42910" y="928670"/>
          <a:ext cx="8108291" cy="49292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4841"/>
                <a:gridCol w="2148921"/>
                <a:gridCol w="2047089"/>
                <a:gridCol w="2707440"/>
              </a:tblGrid>
              <a:tr h="389270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Место</a:t>
                      </a:r>
                      <a:r>
                        <a:rPr lang="ru-RU" sz="160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проведения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Тема выступления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lang="ru-RU" sz="160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мероприятия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1853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Муниципальный уровень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18160">
                <a:tc>
                  <a:txBody>
                    <a:bodyPr/>
                    <a:lstStyle/>
                    <a:p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10.09.2018 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МДОБУ «</a:t>
                      </a:r>
                      <a:r>
                        <a:rPr lang="ru-RU" sz="12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Кемлянский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детский сад комбинированного вида»</a:t>
                      </a:r>
                      <a:endParaRPr lang="ru-RU" sz="12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Показательное занятие по рисованию.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Gothic" pitchFamily="49" charset="-128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Учебная практика наблюдений и показательных видов деятельности по профессиональному модулю ПМ.02 «Организация различных видов деятельности и общения детей»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05342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27.05.2019 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МДОБУ «</a:t>
                      </a:r>
                      <a:r>
                        <a:rPr lang="ru-RU" sz="12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Кемлянский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детский сад комбинированного вида»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Открытое занятие по</a:t>
                      </a:r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рисованию в средней группе</a:t>
                      </a: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Учебная практика наблюдений и показательных видов деятельности по профессиональному модулю ПМ.02 «Организация различных видов деятельности и общения детей»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8459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03.09 2019 г 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МДОБУ «</a:t>
                      </a:r>
                      <a:r>
                        <a:rPr lang="ru-RU" sz="12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Кемлянский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детский сад комбинированного вида»</a:t>
                      </a:r>
                      <a:endParaRPr lang="ru-RU" sz="12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Открытое</a:t>
                      </a:r>
                      <a:r>
                        <a:rPr kumimoji="0" lang="ru-RU" sz="12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занятие по рисованию в старшей группе</a:t>
                      </a:r>
                      <a:endParaRPr kumimoji="0" lang="ru-RU" sz="12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Учебная практика наблюдений и показательных видов деятельности по профессиональному модулю ПМ.02 «Организация различных видов деятельности и общения детей»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42878" y="714356"/>
          <a:ext cx="8001088" cy="52864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5554"/>
                <a:gridCol w="2209184"/>
                <a:gridCol w="2140147"/>
                <a:gridCol w="2616203"/>
              </a:tblGrid>
              <a:tr h="433165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Дата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Место</a:t>
                      </a:r>
                      <a:r>
                        <a:rPr lang="ru-RU" sz="160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проведения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Тема выступления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Название</a:t>
                      </a:r>
                      <a:r>
                        <a:rPr lang="ru-RU" sz="1600" baseline="0" dirty="0" smtClean="0">
                          <a:solidFill>
                            <a:sysClr val="windowText" lastClr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мероприятия</a:t>
                      </a:r>
                      <a:endParaRPr lang="ru-RU" sz="1600" dirty="0">
                        <a:solidFill>
                          <a:sysClr val="windowText" lastClr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80549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Муниципальный уровень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429445">
                <a:tc>
                  <a:txBody>
                    <a:bodyPr/>
                    <a:lstStyle/>
                    <a:p>
                      <a:r>
                        <a:rPr lang="ru-RU" sz="12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06.09.2019</a:t>
                      </a:r>
                      <a:r>
                        <a:rPr lang="ru-RU" sz="12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МДОБУ «</a:t>
                      </a:r>
                      <a:r>
                        <a:rPr lang="ru-RU" sz="1200" b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Кемлянский</a:t>
                      </a:r>
                      <a:r>
                        <a:rPr lang="ru-RU" sz="1200" b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детский сад комбинированного вида»</a:t>
                      </a:r>
                      <a:endParaRPr lang="ru-RU" sz="1200" b="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Открытое занятие по аппликации в старшей группе.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Учебная практика наблюдений и показательных видов деятельности по профессиональному модулю ПМ.02 «Организация различных видов деятельности и общения детей»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89344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18.09.2019 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МДОБУ «</a:t>
                      </a:r>
                      <a:r>
                        <a:rPr lang="ru-RU" sz="12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Кемлянский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детский сад комбинированного вида»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Мастер-класс «Утренняя- гимнастика» в средней группе.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Учебная практика наблюдений и показательных видов деятельности по профессиональному модулю ПМ.01 «Организация мероприятий, направленных на укрепление здоровья ребенка и его физическое развитие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53909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13.12.2019г.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МДОБУ «</a:t>
                      </a:r>
                      <a:r>
                        <a:rPr lang="ru-RU" sz="12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Кемлянский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детский сад комбинированного вида»</a:t>
                      </a:r>
                      <a:endParaRPr lang="ru-RU" sz="12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Открытое занятие по развитию речи «Зимушка-зима» в старшей группе.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Открытое занятие в рамках подготовки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 педагогическому совету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 001.jpg"/>
          <p:cNvPicPr>
            <a:picLocks noChangeAspect="1"/>
          </p:cNvPicPr>
          <p:nvPr/>
        </p:nvPicPr>
        <p:blipFill>
          <a:blip r:embed="rId2" cstate="screen">
            <a:lum contrast="-10000"/>
          </a:blip>
          <a:srcRect/>
          <a:stretch>
            <a:fillRect/>
          </a:stretch>
        </p:blipFill>
        <p:spPr>
          <a:xfrm>
            <a:off x="285720" y="500042"/>
            <a:ext cx="4034162" cy="5357850"/>
          </a:xfrm>
          <a:prstGeom prst="rect">
            <a:avLst/>
          </a:prstGeom>
        </p:spPr>
      </p:pic>
      <p:pic>
        <p:nvPicPr>
          <p:cNvPr id="3" name="Рисунок 2" descr="3 001.jpg"/>
          <p:cNvPicPr>
            <a:picLocks noChangeAspect="1"/>
          </p:cNvPicPr>
          <p:nvPr/>
        </p:nvPicPr>
        <p:blipFill>
          <a:blip r:embed="rId3" cstate="screen">
            <a:lum contrast="-10000"/>
          </a:blip>
          <a:srcRect/>
          <a:stretch>
            <a:fillRect/>
          </a:stretch>
        </p:blipFill>
        <p:spPr>
          <a:xfrm>
            <a:off x="4572000" y="428604"/>
            <a:ext cx="4214842" cy="5429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 001.jpg"/>
          <p:cNvPicPr>
            <a:picLocks noChangeAspect="1"/>
          </p:cNvPicPr>
          <p:nvPr/>
        </p:nvPicPr>
        <p:blipFill>
          <a:blip r:embed="rId2" cstate="screen">
            <a:lum contrast="-10000"/>
          </a:blip>
          <a:srcRect/>
          <a:stretch>
            <a:fillRect/>
          </a:stretch>
        </p:blipFill>
        <p:spPr>
          <a:xfrm>
            <a:off x="214282" y="428604"/>
            <a:ext cx="4145236" cy="5214974"/>
          </a:xfrm>
          <a:prstGeom prst="rect">
            <a:avLst/>
          </a:prstGeom>
        </p:spPr>
      </p:pic>
      <p:pic>
        <p:nvPicPr>
          <p:cNvPr id="3" name="Рисунок 2" descr="9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714876" y="500042"/>
            <a:ext cx="3930111" cy="51435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0298" y="357166"/>
            <a:ext cx="53563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Общие сведения о воспитателе:</a:t>
            </a:r>
            <a:endParaRPr lang="ru-RU" sz="2800" b="1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 txBox="1">
            <a:spLocks/>
          </p:cNvSpPr>
          <p:nvPr/>
        </p:nvSpPr>
        <p:spPr>
          <a:xfrm>
            <a:off x="1285852" y="1142984"/>
            <a:ext cx="7647836" cy="5105416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Фамилия, имя, отчество: </a:t>
            </a:r>
            <a:r>
              <a:rPr kumimoji="0" lang="ru-RU" sz="3200" b="0" i="1" u="sng" strike="noStrike" kern="1200" cap="none" spc="0" normalizeH="0" baseline="0" noProof="0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Чичеватова</a:t>
            </a:r>
            <a:r>
              <a:rPr kumimoji="0" lang="ru-RU" sz="3200" b="0" i="1" u="sng" strike="noStrike" kern="1200" cap="none" spc="0" normalizeH="0" baseline="0" noProof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Татьяна Юрьевна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Дата рождения: </a:t>
            </a:r>
            <a:r>
              <a:rPr kumimoji="0" lang="ru-RU" sz="3200" b="0" i="1" u="sng" strike="noStrike" kern="1200" cap="none" spc="0" normalizeH="0" baseline="0" noProof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03 января 1992 года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Образование: </a:t>
            </a:r>
            <a:r>
              <a:rPr kumimoji="0" lang="ru-RU" sz="3200" b="0" i="1" u="sng" strike="noStrike" kern="1200" cap="none" spc="0" normalizeH="0" baseline="0" noProof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высшее (бакалавр)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Что и когда окончила: </a:t>
            </a:r>
            <a:r>
              <a:rPr kumimoji="0" lang="ru-RU" sz="3200" b="0" i="1" u="sng" strike="noStrike" kern="1200" cap="none" spc="0" normalizeH="0" baseline="0" noProof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Мордовский государственный педагогический институт имени М. Е. </a:t>
            </a:r>
            <a:r>
              <a:rPr kumimoji="0" lang="ru-RU" sz="3200" b="0" i="1" u="sng" strike="noStrike" kern="1200" cap="none" spc="0" normalizeH="0" baseline="0" noProof="0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Евсевьева</a:t>
            </a:r>
            <a:r>
              <a:rPr kumimoji="0" lang="ru-RU" sz="3200" b="0" i="1" u="sng" strike="noStrike" kern="1200" cap="none" spc="0" normalizeH="0" baseline="0" noProof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 по профилю – </a:t>
            </a:r>
            <a:r>
              <a:rPr lang="ru-RU" sz="3200" i="1" u="sng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Изобразительное искусство</a:t>
            </a:r>
            <a:r>
              <a:rPr kumimoji="0" lang="ru-RU" sz="3200" b="0" i="1" u="sng" strike="noStrike" kern="1200" cap="none" spc="0" normalizeH="0" baseline="0" noProof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, 2015 г.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Квалификационная категория: </a:t>
            </a:r>
            <a:r>
              <a:rPr kumimoji="0" lang="ru-RU" sz="3200" b="0" i="1" u="sng" strike="noStrike" kern="1200" cap="none" spc="0" normalizeH="0" baseline="0" noProof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соответствие</a:t>
            </a:r>
            <a:r>
              <a:rPr kumimoji="0" lang="ru-RU" sz="3200" b="0" i="1" u="sng" strike="noStrike" kern="1200" cap="none" spc="0" normalizeH="0" noProof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занимаемой должности</a:t>
            </a:r>
            <a:endParaRPr kumimoji="0" lang="ru-RU" sz="3200" b="0" i="1" u="sng" strike="noStrike" kern="1200" cap="none" spc="0" normalizeH="0" baseline="0" noProof="0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Дата прохождения аттестации: </a:t>
            </a:r>
            <a:r>
              <a:rPr kumimoji="0" lang="ru-RU" sz="3200" b="0" i="1" u="sng" strike="noStrike" kern="1200" cap="none" spc="0" normalizeH="0" baseline="0" noProof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№37 по ДОУ</a:t>
            </a:r>
            <a:r>
              <a:rPr kumimoji="0" lang="ru-RU" sz="3200" b="0" i="1" u="sng" strike="noStrike" kern="1200" cap="none" spc="0" normalizeH="0" noProof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от 30.05.2019г.</a:t>
            </a:r>
            <a:endParaRPr kumimoji="0" lang="ru-RU" sz="3200" b="0" i="1" u="sng" strike="noStrike" kern="1200" cap="none" spc="0" normalizeH="0" baseline="0" noProof="0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Дата прохождения курсов: МРИО </a:t>
            </a:r>
            <a:r>
              <a:rPr kumimoji="0" lang="ru-RU" sz="3200" b="0" i="1" u="sng" strike="noStrike" kern="1200" cap="none" spc="0" normalizeH="0" baseline="0" noProof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«Современные подходы к организации дошкольного образования», 2017 г., ГБПОУ РМ «</a:t>
            </a:r>
            <a:r>
              <a:rPr kumimoji="0" lang="ru-RU" sz="3200" b="0" i="1" u="sng" strike="noStrike" kern="1200" cap="none" spc="0" normalizeH="0" baseline="0" noProof="0" dirty="0" err="1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Ичалковский</a:t>
            </a:r>
            <a:r>
              <a:rPr kumimoji="0" lang="ru-RU" sz="3200" b="0" i="1" u="sng" strike="noStrike" kern="1200" cap="none" spc="0" normalizeH="0" baseline="0" noProof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педагогический колледж» «</a:t>
            </a:r>
            <a:r>
              <a:rPr kumimoji="0" lang="en-US" sz="3200" b="0" i="1" u="sng" strike="noStrike" kern="1200" cap="none" spc="0" normalizeH="0" baseline="0" noProof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Smart – </a:t>
            </a:r>
            <a:r>
              <a:rPr kumimoji="0" lang="ru-RU" sz="3200" b="0" i="1" u="sng" strike="noStrike" kern="1200" cap="none" spc="0" normalizeH="0" baseline="0" noProof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технологии в образовании», 2018 г.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Стаж работы: </a:t>
            </a:r>
            <a:r>
              <a:rPr kumimoji="0" lang="ru-RU" sz="3200" b="0" i="1" u="sng" strike="noStrike" kern="1200" cap="none" spc="0" normalizeH="0" baseline="0" noProof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2,5 года</a:t>
            </a:r>
            <a:endParaRPr kumimoji="0" lang="ru-RU" sz="3200" b="0" i="0" u="none" strike="noStrike" kern="1200" cap="none" spc="0" normalizeH="0" baseline="0" noProof="0" dirty="0" smtClean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Тема самообразования: </a:t>
            </a:r>
            <a:r>
              <a:rPr kumimoji="0" lang="ru-RU" sz="3200" b="0" i="1" u="sng" strike="noStrike" kern="1200" cap="none" spc="0" normalizeH="0" baseline="0" noProof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«Развитие творческих способностей дошкольников через нетрадиционную технику</a:t>
            </a:r>
            <a:r>
              <a:rPr kumimoji="0" lang="ru-RU" sz="3200" b="0" i="1" u="sng" strike="noStrike" kern="1200" cap="none" spc="0" normalizeH="0" noProof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рисования</a:t>
            </a:r>
            <a:r>
              <a:rPr kumimoji="0" lang="ru-RU" sz="3200" b="0" i="1" u="sng" strike="noStrike" kern="1200" cap="none" spc="0" normalizeH="0" baseline="0" noProof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»</a:t>
            </a:r>
          </a:p>
          <a:p>
            <a:pPr marL="365760" lvl="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kumimoji="0" lang="ru-RU" sz="3200" b="0" i="0" u="none" strike="noStrike" kern="1200" cap="none" spc="0" normalizeH="0" baseline="0" noProof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Личный сайт:  </a:t>
            </a:r>
            <a:r>
              <a:rPr lang="ru-RU" sz="3300" i="1" u="sng" dirty="0" smtClean="0">
                <a:solidFill>
                  <a:schemeClr val="accent4">
                    <a:lumMod val="50000"/>
                  </a:schemeClr>
                </a:solidFill>
                <a:hlinkClick r:id="rId2"/>
              </a:rPr>
              <a:t>https://nsportal.ru/chichevatova-t-yu </a:t>
            </a:r>
            <a:endParaRPr kumimoji="0" lang="ru-RU" sz="3300" b="0" i="1" u="none" strike="noStrike" kern="120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1736" y="1428736"/>
            <a:ext cx="45720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8. Экспертная деятельность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285728"/>
            <a:ext cx="68580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9. Общественная активность педагога: участие в экспертных комиссиях, в жюри конкурсов, депутатская деятельность и т.д.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Безымянный.png"/>
          <p:cNvPicPr>
            <a:picLocks noChangeAspect="1"/>
          </p:cNvPicPr>
          <p:nvPr/>
        </p:nvPicPr>
        <p:blipFill>
          <a:blip r:embed="rId2" cstate="email">
            <a:lum contrast="20000"/>
          </a:blip>
          <a:srcRect/>
          <a:stretch>
            <a:fillRect/>
          </a:stretch>
        </p:blipFill>
        <p:spPr>
          <a:xfrm>
            <a:off x="571472" y="1357298"/>
            <a:ext cx="3869712" cy="5262974"/>
          </a:xfrm>
          <a:prstGeom prst="rect">
            <a:avLst/>
          </a:prstGeom>
        </p:spPr>
      </p:pic>
      <p:pic>
        <p:nvPicPr>
          <p:cNvPr id="4" name="Рисунок 3" descr="20191219_155843.jpg"/>
          <p:cNvPicPr>
            <a:picLocks noChangeAspect="1"/>
          </p:cNvPicPr>
          <p:nvPr/>
        </p:nvPicPr>
        <p:blipFill>
          <a:blip r:embed="rId3" cstate="print">
            <a:lum bright="30000"/>
          </a:blip>
          <a:srcRect l="8113" t="3125" r="2335" b="10416"/>
          <a:stretch>
            <a:fillRect/>
          </a:stretch>
        </p:blipFill>
        <p:spPr>
          <a:xfrm>
            <a:off x="4714876" y="1428736"/>
            <a:ext cx="3895521" cy="5214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79512" y="332656"/>
            <a:ext cx="8856984" cy="5760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10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Позитивные результаты работы с воспитанниками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6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6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96000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57290" y="1285860"/>
            <a:ext cx="7072362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</a:rPr>
              <a:t>Реализуются 8 показателей:</a:t>
            </a:r>
          </a:p>
          <a:p>
            <a:pPr>
              <a:buClr>
                <a:srgbClr val="A50021"/>
              </a:buClr>
              <a:buFont typeface="Arial" pitchFamily="34" charset="0"/>
              <a:buChar char="•"/>
            </a:pPr>
            <a:endParaRPr lang="ru-RU" sz="2000" dirty="0" smtClean="0">
              <a:latin typeface="Times New Roman" pitchFamily="18" charset="0"/>
            </a:endParaRPr>
          </a:p>
          <a:p>
            <a:pPr>
              <a:buClr>
                <a:srgbClr val="A50021"/>
              </a:buCl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</a:rPr>
              <a:t> наличие системы воспитательной работы;</a:t>
            </a:r>
          </a:p>
          <a:p>
            <a:pPr>
              <a:buClr>
                <a:srgbClr val="A50021"/>
              </a:buCl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</a:rPr>
              <a:t> наличие качественной, эстетически оформленной текущей документации;</a:t>
            </a:r>
          </a:p>
          <a:p>
            <a:pPr>
              <a:buClr>
                <a:srgbClr val="A50021"/>
              </a:buCl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</a:rPr>
              <a:t> организация индивидуального подхода;</a:t>
            </a:r>
          </a:p>
          <a:p>
            <a:pPr>
              <a:buClr>
                <a:srgbClr val="A50021"/>
              </a:buCl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</a:rPr>
              <a:t> снижение простудной заболеваемости воспитанников;</a:t>
            </a:r>
          </a:p>
          <a:p>
            <a:pPr>
              <a:buClr>
                <a:srgbClr val="A50021"/>
              </a:buCl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</a:rPr>
              <a:t> отлаженная система взаимодействия с родителями;</a:t>
            </a:r>
          </a:p>
          <a:p>
            <a:pPr>
              <a:buClr>
                <a:srgbClr val="A50021"/>
              </a:buCl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</a:rPr>
              <a:t> отсутствие жалоб и обращений родителей на неправомерные действия;</a:t>
            </a:r>
          </a:p>
          <a:p>
            <a:pPr>
              <a:buClr>
                <a:srgbClr val="A50021"/>
              </a:buCl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</a:rPr>
              <a:t> реализация </a:t>
            </a:r>
            <a:r>
              <a:rPr lang="ru-RU" sz="2000" dirty="0" err="1" smtClean="0">
                <a:latin typeface="Times New Roman" pitchFamily="18" charset="0"/>
              </a:rPr>
              <a:t>здоровьесберегающих</a:t>
            </a:r>
            <a:r>
              <a:rPr lang="ru-RU" sz="2000" dirty="0" smtClean="0">
                <a:latin typeface="Times New Roman" pitchFamily="18" charset="0"/>
              </a:rPr>
              <a:t> технологий в воспитательном процессе;</a:t>
            </a:r>
          </a:p>
          <a:p>
            <a:pPr>
              <a:buClr>
                <a:srgbClr val="A50021"/>
              </a:buClr>
              <a:buFont typeface="Arial" pitchFamily="34" charset="0"/>
              <a:buChar char="•"/>
            </a:pPr>
            <a:r>
              <a:rPr lang="ru-RU" sz="2000" dirty="0" smtClean="0">
                <a:latin typeface="Times New Roman" pitchFamily="18" charset="0"/>
              </a:rPr>
              <a:t> духовно-нравственное воспитание и народные традиции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285728"/>
            <a:ext cx="3050251" cy="4214890"/>
          </a:xfrm>
          <a:prstGeom prst="rect">
            <a:avLst/>
          </a:prstGeom>
        </p:spPr>
      </p:pic>
      <p:pic>
        <p:nvPicPr>
          <p:cNvPr id="3" name="Рисунок 2" descr="5.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000364" y="1071546"/>
            <a:ext cx="3011676" cy="4238655"/>
          </a:xfrm>
          <a:prstGeom prst="rect">
            <a:avLst/>
          </a:prstGeom>
        </p:spPr>
      </p:pic>
      <p:pic>
        <p:nvPicPr>
          <p:cNvPr id="4" name="Рисунок 3" descr="5.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5857884" y="2571744"/>
            <a:ext cx="3286116" cy="4286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179512" y="332656"/>
            <a:ext cx="8856984" cy="5760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11</a:t>
            </a: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 Качество взаимодействия с родителями.</a:t>
            </a:r>
            <a: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96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/>
            </a:r>
            <a:br>
              <a:rPr kumimoji="0" lang="ru-RU" b="0" i="0" u="none" strike="noStrike" kern="1200" cap="none" spc="0" normalizeH="0" baseline="0" noProof="0" dirty="0" smtClean="0">
                <a:ln>
                  <a:noFill/>
                </a:ln>
                <a:solidFill>
                  <a:srgbClr val="96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</a:b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rgbClr val="96000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5" name="Рисунок 4" descr="4.jpg"/>
          <p:cNvPicPr>
            <a:picLocks noChangeAspect="1"/>
          </p:cNvPicPr>
          <p:nvPr/>
        </p:nvPicPr>
        <p:blipFill>
          <a:blip r:embed="rId2" cstate="email">
            <a:lum contrast="-10000"/>
          </a:blip>
          <a:srcRect/>
          <a:stretch>
            <a:fillRect/>
          </a:stretch>
        </p:blipFill>
        <p:spPr>
          <a:xfrm>
            <a:off x="571472" y="857232"/>
            <a:ext cx="3929090" cy="5715040"/>
          </a:xfrm>
          <a:prstGeom prst="rect">
            <a:avLst/>
          </a:prstGeom>
        </p:spPr>
      </p:pic>
      <p:pic>
        <p:nvPicPr>
          <p:cNvPr id="6" name="Рисунок 5" descr="4.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786314" y="857232"/>
            <a:ext cx="4116510" cy="56436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0.jpg"/>
          <p:cNvPicPr>
            <a:picLocks noChangeAspect="1"/>
          </p:cNvPicPr>
          <p:nvPr/>
        </p:nvPicPr>
        <p:blipFill>
          <a:blip r:embed="rId2" cstate="screen">
            <a:lum contrast="-10000"/>
          </a:blip>
          <a:srcRect/>
          <a:stretch>
            <a:fillRect/>
          </a:stretch>
        </p:blipFill>
        <p:spPr>
          <a:xfrm>
            <a:off x="428596" y="500042"/>
            <a:ext cx="4008307" cy="5673276"/>
          </a:xfrm>
          <a:prstGeom prst="rect">
            <a:avLst/>
          </a:prstGeom>
        </p:spPr>
      </p:pic>
      <p:pic>
        <p:nvPicPr>
          <p:cNvPr id="5" name="Рисунок 4" descr="10.1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4754563" y="500042"/>
            <a:ext cx="4103717" cy="5682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87016" y="214290"/>
            <a:ext cx="8856984" cy="57606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12. Работа с детьми из социально-неблагополучных семей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6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  <a:t/>
            </a:r>
            <a:b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96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Monotype Corsiva" pitchFamily="66" charset="0"/>
                <a:ea typeface="+mj-ea"/>
                <a:cs typeface="+mj-cs"/>
              </a:rPr>
            </a:b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rgbClr val="960000"/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Monotype Corsiva" pitchFamily="66" charset="0"/>
              <a:ea typeface="+mj-ea"/>
              <a:cs typeface="+mj-cs"/>
            </a:endParaRPr>
          </a:p>
        </p:txBody>
      </p:sp>
      <p:pic>
        <p:nvPicPr>
          <p:cNvPr id="3" name="Рисунок 2" descr="6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714612" y="714356"/>
            <a:ext cx="3981492" cy="57795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00166" y="214290"/>
            <a:ext cx="66437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13. Участие педагога в профессиональных конкурсах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Group 210"/>
          <p:cNvGraphicFramePr>
            <a:graphicFrameLocks/>
          </p:cNvGraphicFramePr>
          <p:nvPr/>
        </p:nvGraphicFramePr>
        <p:xfrm>
          <a:off x="714348" y="857232"/>
          <a:ext cx="7786741" cy="5072337"/>
        </p:xfrm>
        <a:graphic>
          <a:graphicData uri="http://schemas.openxmlformats.org/drawingml/2006/table">
            <a:tbl>
              <a:tblPr/>
              <a:tblGrid>
                <a:gridCol w="928694"/>
                <a:gridCol w="4870070"/>
                <a:gridCol w="1987977"/>
              </a:tblGrid>
              <a:tr h="648000"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marL="121920" marR="12192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конкурса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9975">
                <a:tc gridSpan="3"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Муниципальный уровень</a:t>
                      </a:r>
                    </a:p>
                  </a:txBody>
                  <a:tcPr marL="121920" marR="12192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6056"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2018 г.</a:t>
                      </a:r>
                    </a:p>
                  </a:txBody>
                  <a:tcPr marL="121920" marR="12192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318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Творческий конкурс «Зеленая планета».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участие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7799">
                <a:tc gridSpan="3">
                  <a:txBody>
                    <a:bodyPr/>
                    <a:lstStyle/>
                    <a:p>
                      <a:pPr marL="0" marR="0" lvl="0" indent="0" algn="ctr" defTabSz="6318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Республиканский уровень</a:t>
                      </a:r>
                    </a:p>
                  </a:txBody>
                  <a:tcPr marL="121920" marR="12192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Gothic" pitchFamily="49" charset="-128"/>
                        <a:cs typeface="Times New Roman" pitchFamily="18" charset="0"/>
                      </a:endParaRP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4306"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 г.</a:t>
                      </a:r>
                    </a:p>
                  </a:txBody>
                  <a:tcPr marL="121920" marR="12192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Всероссийский конкурс «Педагогический дебют - 2019»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Сертификат участника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4">
                <a:tc gridSpan="3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Всероссийский</a:t>
                      </a:r>
                      <a:r>
                        <a:rPr lang="ru-RU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уровень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9902"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2018 г.</a:t>
                      </a:r>
                    </a:p>
                  </a:txBody>
                  <a:tcPr marL="121920" marR="12192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Творческий конкурс «Масленица, масленица! Словно солнце катится…»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2 место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51"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 г.</a:t>
                      </a:r>
                    </a:p>
                  </a:txBody>
                  <a:tcPr marL="121920" marR="12192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Творческий конкурс « Герои Великой Победы»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место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2151"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2018г.</a:t>
                      </a:r>
                    </a:p>
                  </a:txBody>
                  <a:tcPr marL="121920" marR="12192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Творческий конкурс «Мы -наследники Победы!»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место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254"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2019 г.</a:t>
                      </a:r>
                    </a:p>
                  </a:txBody>
                  <a:tcPr marL="121920" marR="12192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Литературный конкурс «Герои Великой Победы – 2019»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участие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751"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2019 г.</a:t>
                      </a:r>
                    </a:p>
                  </a:txBody>
                  <a:tcPr marL="121920" marR="12192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Творческий конкурс «Мои деды ковали Победу!»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призер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2_ДИПЛОМ VZ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429124" y="285728"/>
            <a:ext cx="4167880" cy="2947100"/>
          </a:xfrm>
          <a:prstGeom prst="rect">
            <a:avLst/>
          </a:prstGeom>
        </p:spPr>
      </p:pic>
      <p:pic>
        <p:nvPicPr>
          <p:cNvPr id="5" name="Рисунок 4" descr="163_ДИПЛОМ VZ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357686" y="3429000"/>
            <a:ext cx="4192422" cy="2964454"/>
          </a:xfrm>
          <a:prstGeom prst="rect">
            <a:avLst/>
          </a:prstGeom>
        </p:spPr>
      </p:pic>
      <p:pic>
        <p:nvPicPr>
          <p:cNvPr id="6" name="Рисунок 5" descr="Безымянный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00034" y="928670"/>
            <a:ext cx="3600953" cy="4861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0_______ VZ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143372" y="1928802"/>
            <a:ext cx="4786314" cy="3384593"/>
          </a:xfrm>
          <a:prstGeom prst="rect">
            <a:avLst/>
          </a:prstGeom>
        </p:spPr>
      </p:pic>
      <p:pic>
        <p:nvPicPr>
          <p:cNvPr id="4" name="Рисунок 3" descr="чичеватова_page-000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642918"/>
            <a:ext cx="3740255" cy="5286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42976" y="571480"/>
            <a:ext cx="712644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Педагогический опыт: </a:t>
            </a:r>
            <a:r>
              <a:rPr kumimoji="0" lang="en-US" sz="2400" b="1" i="1" u="sng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https://nsportal.ru/detskiy-sad/raznoe/2019/12/21/2019-attestatsiya-predstavlenie-pedagogicheskogo-opyta-vospitatelya</a:t>
            </a:r>
            <a:endParaRPr kumimoji="0" lang="en-US" sz="2400" b="1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C:\Users\Александр\Desktop\аттестация\опыт\Безымянный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4348" y="2285992"/>
            <a:ext cx="7753277" cy="41624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дс комб вида 11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1785926"/>
            <a:ext cx="4873088" cy="3445552"/>
          </a:xfrm>
          <a:prstGeom prst="rect">
            <a:avLst/>
          </a:prstGeom>
        </p:spPr>
      </p:pic>
      <p:pic>
        <p:nvPicPr>
          <p:cNvPr id="5" name="Рисунок 4" descr="_____page-000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14942" y="1000108"/>
            <a:ext cx="3639167" cy="5143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357166"/>
            <a:ext cx="80010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14. Награды и поощрения педагога в </a:t>
            </a:r>
            <a:r>
              <a:rPr lang="ru-RU" sz="2000" b="1" i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межаттестационный</a:t>
            </a: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период:</a:t>
            </a:r>
            <a:endParaRPr lang="ru-RU" sz="20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354 - БЛАГОДАРСТВЕННОЕ ПИСЬМО КУРАТОРУ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928670"/>
            <a:ext cx="2980290" cy="4214818"/>
          </a:xfrm>
          <a:prstGeom prst="rect">
            <a:avLst/>
          </a:prstGeom>
        </p:spPr>
      </p:pic>
      <p:pic>
        <p:nvPicPr>
          <p:cNvPr id="3" name="Рисунок 2" descr="20191114_201623.jpg"/>
          <p:cNvPicPr>
            <a:picLocks noChangeAspect="1"/>
          </p:cNvPicPr>
          <p:nvPr/>
        </p:nvPicPr>
        <p:blipFill>
          <a:blip r:embed="rId3" cstate="email">
            <a:lum bright="10000" contrast="40000"/>
          </a:blip>
          <a:stretch>
            <a:fillRect/>
          </a:stretch>
        </p:blipFill>
        <p:spPr>
          <a:xfrm>
            <a:off x="2571736" y="1500174"/>
            <a:ext cx="3294558" cy="4714884"/>
          </a:xfrm>
          <a:prstGeom prst="rect">
            <a:avLst/>
          </a:prstGeom>
        </p:spPr>
      </p:pic>
      <p:pic>
        <p:nvPicPr>
          <p:cNvPr id="4" name="Рисунок 3" descr="blagodarnost-957499-au-212601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643570" y="2071678"/>
            <a:ext cx="3245716" cy="4572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8926" y="285728"/>
            <a:ext cx="40809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Характеристика-представление</a:t>
            </a:r>
            <a:endParaRPr lang="ru-RU" sz="2000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8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714347" y="785794"/>
            <a:ext cx="3863689" cy="5715040"/>
          </a:xfrm>
          <a:prstGeom prst="rect">
            <a:avLst/>
          </a:prstGeom>
        </p:spPr>
      </p:pic>
      <p:pic>
        <p:nvPicPr>
          <p:cNvPr id="4" name="Рисунок 3" descr="8.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786314" y="785793"/>
            <a:ext cx="3954244" cy="56746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85918" y="500042"/>
            <a:ext cx="60007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i="1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1.Участие в инновационной (экспериментальной) деятельности</a:t>
            </a:r>
            <a:b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8860" y="214290"/>
            <a:ext cx="4572000" cy="67710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2.Наставничество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7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57158" y="571480"/>
            <a:ext cx="4105153" cy="6072206"/>
          </a:xfrm>
          <a:prstGeom prst="rect">
            <a:avLst/>
          </a:prstGeom>
        </p:spPr>
      </p:pic>
      <p:pic>
        <p:nvPicPr>
          <p:cNvPr id="5" name="Рисунок 4" descr="1 001.jpg"/>
          <p:cNvPicPr>
            <a:picLocks noChangeAspect="1"/>
          </p:cNvPicPr>
          <p:nvPr/>
        </p:nvPicPr>
        <p:blipFill>
          <a:blip r:embed="rId3" cstate="email">
            <a:lum contrast="-10000"/>
          </a:blip>
          <a:srcRect/>
          <a:stretch>
            <a:fillRect/>
          </a:stretch>
        </p:blipFill>
        <p:spPr>
          <a:xfrm>
            <a:off x="4929190" y="3000372"/>
            <a:ext cx="3903550" cy="3643314"/>
          </a:xfrm>
          <a:prstGeom prst="rect">
            <a:avLst/>
          </a:prstGeom>
        </p:spPr>
      </p:pic>
      <p:pic>
        <p:nvPicPr>
          <p:cNvPr id="6" name="Рисунок 5" descr="5 001.jpg"/>
          <p:cNvPicPr>
            <a:picLocks noChangeAspect="1"/>
          </p:cNvPicPr>
          <p:nvPr/>
        </p:nvPicPr>
        <p:blipFill>
          <a:blip r:embed="rId4" cstate="email">
            <a:lum contrast="-10000"/>
          </a:blip>
          <a:srcRect/>
          <a:stretch>
            <a:fillRect/>
          </a:stretch>
        </p:blipFill>
        <p:spPr>
          <a:xfrm>
            <a:off x="4914957" y="642918"/>
            <a:ext cx="3871885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214290"/>
            <a:ext cx="4572000" cy="67710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3.Наличие публикаций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Group 210"/>
          <p:cNvGraphicFramePr>
            <a:graphicFrameLocks/>
          </p:cNvGraphicFramePr>
          <p:nvPr/>
        </p:nvGraphicFramePr>
        <p:xfrm>
          <a:off x="500034" y="857232"/>
          <a:ext cx="8215370" cy="5741132"/>
        </p:xfrm>
        <a:graphic>
          <a:graphicData uri="http://schemas.openxmlformats.org/drawingml/2006/table">
            <a:tbl>
              <a:tblPr/>
              <a:tblGrid>
                <a:gridCol w="857256"/>
                <a:gridCol w="4000528"/>
                <a:gridCol w="3357586"/>
              </a:tblGrid>
              <a:tr h="357190"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marL="121920" marR="12192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Тема  публикаций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Место размещения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124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2018г.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Конспект занятия во второй младшей группе «Путешествие в лес».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hlinkClick r:id="rId2"/>
                        </a:rPr>
                        <a:t>https://nsportal.ru/chichevatova-t-yu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/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302"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2018г.</a:t>
                      </a:r>
                    </a:p>
                  </a:txBody>
                  <a:tcPr marL="121920" marR="12192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ru-RU" sz="16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Конспект для занятия по нетрадиционной технике рисования для средней группы детского сада «Герои Великой Победы»</a:t>
                      </a:r>
                      <a:r>
                        <a:rPr kumimoji="0" lang="ru-RU" sz="16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kumimoji="0" lang="ru-RU" sz="1600" b="0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hlinkClick r:id="rId2"/>
                        </a:rPr>
                        <a:t>https://nsportal.ru/chichevatova-t-yu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 smtClean="0"/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302"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2018г.</a:t>
                      </a:r>
                    </a:p>
                  </a:txBody>
                  <a:tcPr marL="121920" marR="12192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600" b="0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Конспект занятия для детского сада, для 2 младшей группы (3-4 года).</a:t>
                      </a:r>
                      <a:endParaRPr kumimoji="0" lang="ru-RU" sz="1600" b="0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1600" b="0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тему: «Масленица, масленица! Словно солнце катится...»</a:t>
                      </a:r>
                      <a:endParaRPr kumimoji="0" lang="ru-RU" sz="1600" b="0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ru-RU" sz="1600" dirty="0" smtClean="0">
                          <a:hlinkClick r:id="rId2"/>
                        </a:rPr>
                        <a:t>https://nsportal.ru/chichevatova-t-yu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0302"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2019г.</a:t>
                      </a:r>
                    </a:p>
                  </a:txBody>
                  <a:tcPr marL="121920" marR="12192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Экологическое развлечение в средней группе «В гости к </a:t>
                      </a:r>
                      <a:r>
                        <a:rPr kumimoji="0" lang="ru-RU" sz="16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Лесовичку</a:t>
                      </a: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».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lang="ru-RU" sz="1600" dirty="0" smtClean="0">
                          <a:hlinkClick r:id="rId2"/>
                        </a:rPr>
                        <a:t>https://nsportal.ru/chichevatova-t-yu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3850"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2019г.</a:t>
                      </a:r>
                    </a:p>
                  </a:txBody>
                  <a:tcPr marL="121920" marR="12192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Конспект занятия в старшей группе по рисованию «Бабочка-красавица».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en-US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  <a:hlinkClick r:id="rId3"/>
                        </a:rPr>
                        <a:t>http://numi.ru/fullview.php?id=86486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Gothic" pitchFamily="49" charset="-128"/>
                        <a:cs typeface="Times New Roman" pitchFamily="18" charset="0"/>
                      </a:endParaRP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9702"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2019г.</a:t>
                      </a:r>
                    </a:p>
                  </a:txBody>
                  <a:tcPr marL="121920" marR="12192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600" b="0" i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Конспект занятия в старшей группе по рисованию: "Салют Победы"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600" dirty="0" smtClean="0">
                          <a:hlinkClick r:id="rId2"/>
                        </a:rPr>
                        <a:t>https://nsportal.ru/chichevatova-t-yu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Gothic" pitchFamily="49" charset="-128"/>
                        <a:cs typeface="Times New Roman" pitchFamily="18" charset="0"/>
                      </a:endParaRP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328"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2019г.</a:t>
                      </a:r>
                    </a:p>
                  </a:txBody>
                  <a:tcPr marL="121920" marR="12192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600" b="0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Конспект занятия по ознакомлению с окружающим миром в средней группе.</a:t>
                      </a:r>
                      <a:endParaRPr kumimoji="0" lang="ru-RU" sz="1600" b="0" i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1600" b="0" i="0" u="none" strike="noStrike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Тема: «Путешествие в мир театра»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Gothic" pitchFamily="49" charset="-128"/>
                        <a:cs typeface="Times New Roman" pitchFamily="18" charset="0"/>
                      </a:endParaRP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600" dirty="0" smtClean="0">
                          <a:hlinkClick r:id="rId2"/>
                        </a:rPr>
                        <a:t>https://nsportal.ru/chichevatova-t-yu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Gothic" pitchFamily="49" charset="-128"/>
                        <a:cs typeface="Times New Roman" pitchFamily="18" charset="0"/>
                      </a:endParaRP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0954"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2019г.</a:t>
                      </a:r>
                    </a:p>
                  </a:txBody>
                  <a:tcPr marL="121920" marR="12192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6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Конспект занятия по развитию речи в старшей группе: «Зимушка-зима».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Gothic" pitchFamily="49" charset="-128"/>
                        <a:cs typeface="Times New Roman" pitchFamily="18" charset="0"/>
                      </a:endParaRP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sz="1600" dirty="0" smtClean="0">
                          <a:hlinkClick r:id="rId2"/>
                        </a:rPr>
                        <a:t>https://nsportal.ru/chichevatova-t-yu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Gothic" pitchFamily="49" charset="-128"/>
                        <a:cs typeface="Times New Roman" pitchFamily="18" charset="0"/>
                      </a:endParaRP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videtelstvo-3881617-150301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596" y="642918"/>
            <a:ext cx="4024010" cy="5687443"/>
          </a:xfrm>
          <a:prstGeom prst="rect">
            <a:avLst/>
          </a:prstGeom>
        </p:spPr>
      </p:pic>
      <p:pic>
        <p:nvPicPr>
          <p:cNvPr id="3" name="Рисунок 2" descr="numi_svid_page-000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86314" y="571480"/>
            <a:ext cx="4101436" cy="579687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428604"/>
            <a:ext cx="784573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Результаты участия воспитанников в:</a:t>
            </a:r>
          </a:p>
          <a:p>
            <a:pPr algn="ctr"/>
            <a:r>
              <a:rPr lang="ru-RU" sz="2000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Конкурсах, выставках, турнирах, соревнованиях, акциях, фестивалях.</a:t>
            </a:r>
            <a:endParaRPr lang="ru-RU" sz="2000" i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Group 210"/>
          <p:cNvGraphicFramePr>
            <a:graphicFrameLocks/>
          </p:cNvGraphicFramePr>
          <p:nvPr/>
        </p:nvGraphicFramePr>
        <p:xfrm>
          <a:off x="500034" y="1500176"/>
          <a:ext cx="8153959" cy="4820476"/>
        </p:xfrm>
        <a:graphic>
          <a:graphicData uri="http://schemas.openxmlformats.org/drawingml/2006/table">
            <a:tbl>
              <a:tblPr/>
              <a:tblGrid>
                <a:gridCol w="1571636"/>
                <a:gridCol w="4500594"/>
                <a:gridCol w="2081729"/>
              </a:tblGrid>
              <a:tr h="642940"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</a:p>
                  </a:txBody>
                  <a:tcPr marL="121920" marR="12192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конкурса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Результат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0101">
                <a:tc gridSpan="3"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Муниципальный уровень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1763"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2018 г.</a:t>
                      </a:r>
                    </a:p>
                  </a:txBody>
                  <a:tcPr marL="121920" marR="12192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Творческий конкурс «Лучшая Новогодняя игрушка»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1 место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686">
                <a:tc gridSpan="3"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Межрегиональный уровень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2686"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 г.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Творческий конкурс «Новогодняя открытка – 2018»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победитель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18500">
                <a:tc gridSpan="3"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Всероссийский уровень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3652"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2017 г.</a:t>
                      </a:r>
                    </a:p>
                  </a:txBody>
                  <a:tcPr marL="121920" marR="12192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31825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Творческий конкурс «Здравствуй, Осень!»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1 место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3350"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2018 г.</a:t>
                      </a:r>
                    </a:p>
                  </a:txBody>
                  <a:tcPr marL="121920" marR="12192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Творческий конкурс « Закружилась в небе осень…»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место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2652"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2019 г.</a:t>
                      </a:r>
                    </a:p>
                  </a:txBody>
                  <a:tcPr marL="121920" marR="12192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Литературный конкурс «Герои Великой Победы – 2019»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участие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5372"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2019 г.</a:t>
                      </a:r>
                    </a:p>
                  </a:txBody>
                  <a:tcPr marL="121920" marR="121920" marT="34290" marB="3429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Творческий конкурс «Мои деды ковали Победу!»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31825" rtl="0" eaLnBrk="0" fontAlgn="base" latinLnBrk="0" hangingPunct="0">
                        <a:lnSpc>
                          <a:spcPct val="90000"/>
                        </a:lnSpc>
                        <a:spcBef>
                          <a:spcPts val="688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победитель</a:t>
                      </a:r>
                    </a:p>
                  </a:txBody>
                  <a:tcPr marL="121920" marR="121920" marT="34290" marB="3429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908</TotalTime>
  <Words>1000</Words>
  <PresentationFormat>Экран (4:3)</PresentationFormat>
  <Paragraphs>191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Солнцестояние</vt:lpstr>
      <vt:lpstr> Министерство образования Республики Мордовия МДОБУ «Кемлянский детский сад комбинированного вида» Ичалковского муниципального района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МДОБУ «КМинистерство образования Республики Мордовияемлянский детский сад комбинированного вида» Ичалковского муниципального района </dc:title>
  <dc:creator>Александр</dc:creator>
  <cp:lastModifiedBy>Александр</cp:lastModifiedBy>
  <cp:revision>118</cp:revision>
  <dcterms:created xsi:type="dcterms:W3CDTF">2019-11-22T09:49:03Z</dcterms:created>
  <dcterms:modified xsi:type="dcterms:W3CDTF">2019-12-23T18:27:07Z</dcterms:modified>
</cp:coreProperties>
</file>