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91" r:id="rId4"/>
    <p:sldId id="259" r:id="rId5"/>
    <p:sldId id="287" r:id="rId6"/>
    <p:sldId id="294" r:id="rId7"/>
    <p:sldId id="260" r:id="rId8"/>
    <p:sldId id="261" r:id="rId9"/>
    <p:sldId id="275" r:id="rId10"/>
    <p:sldId id="262" r:id="rId11"/>
    <p:sldId id="278" r:id="rId12"/>
    <p:sldId id="279" r:id="rId13"/>
    <p:sldId id="263" r:id="rId14"/>
    <p:sldId id="264" r:id="rId15"/>
    <p:sldId id="265" r:id="rId16"/>
    <p:sldId id="266" r:id="rId17"/>
    <p:sldId id="283" r:id="rId18"/>
    <p:sldId id="267" r:id="rId19"/>
    <p:sldId id="268" r:id="rId20"/>
    <p:sldId id="282" r:id="rId21"/>
    <p:sldId id="289" r:id="rId22"/>
    <p:sldId id="269" r:id="rId23"/>
    <p:sldId id="270" r:id="rId24"/>
    <p:sldId id="272" r:id="rId25"/>
    <p:sldId id="285" r:id="rId26"/>
    <p:sldId id="288" r:id="rId27"/>
    <p:sldId id="290" r:id="rId28"/>
    <p:sldId id="286" r:id="rId29"/>
    <p:sldId id="271" r:id="rId30"/>
    <p:sldId id="280" r:id="rId31"/>
    <p:sldId id="276" r:id="rId32"/>
    <p:sldId id="281" r:id="rId33"/>
    <p:sldId id="273" r:id="rId3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2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0" d="100"/>
          <a:sy n="90" d="100"/>
        </p:scale>
        <p:origin x="-780" y="8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77000"/>
            <a:lum/>
          </a:blip>
          <a:srcRect/>
          <a:stretch>
            <a:fillRect l="-1000" r="-1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nsportal.ru/sorokina-tatyana-ivanovna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IeOEazDgmGs" TargetMode="Externa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detskii-sad/vospitatelnaya-rabota/2019/12/13/obobshchenie-pedagogicheskogo-opyta-raboty-po-teme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detskiy-sad/materialy-dlya-roditeley/2019/11/08/konsultatsiya-dlya-roditeley-organizatsiya-detskogo" TargetMode="External"/><Relationship Id="rId2" Type="http://schemas.openxmlformats.org/officeDocument/2006/relationships/slide" Target="slide8.xml"/><Relationship Id="rId1" Type="http://schemas.openxmlformats.org/officeDocument/2006/relationships/slideLayout" Target="../slideLayouts/slideLayout4.xml"/><Relationship Id="rId4" Type="http://schemas.openxmlformats.org/officeDocument/2006/relationships/hyperlink" Target="https://nsportal.ru/detskiy-sad/materialy-dlya-roditeley/2019/11/08/konsultatsiya-dlya-roditeley-rebenok-i-priroda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nsportal.ru/detskiy-sad/okruzhayushchiy-mir/2019/12/13/poznavatelno-issledovatelskiy-proekt-ogorod-na-okne" TargetMode="External"/><Relationship Id="rId2" Type="http://schemas.openxmlformats.org/officeDocument/2006/relationships/hyperlink" Target="https://nsportal.ru/detskii-sad/vospitatelnaya-rabota/2019/11/25/poznavatelno-issledovatelskiy-proekt-snezhnyy-mir" TargetMode="Externa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1219200"/>
            <a:ext cx="4800600" cy="1470025"/>
          </a:xfrm>
        </p:spPr>
        <p:txBody>
          <a:bodyPr>
            <a:noAutofit/>
          </a:bodyPr>
          <a:lstStyle/>
          <a:p>
            <a:pPr defTabSz="631825"/>
            <a:r>
              <a:rPr lang="ru-RU" sz="8000" b="1" dirty="0" smtClean="0">
                <a:solidFill>
                  <a:srgbClr val="74002C"/>
                </a:solidFill>
                <a:latin typeface="Times New Roman" pitchFamily="18" charset="0"/>
              </a:rPr>
              <a:t/>
            </a:r>
            <a:br>
              <a:rPr lang="ru-RU" sz="8000" b="1" dirty="0" smtClean="0">
                <a:solidFill>
                  <a:srgbClr val="74002C"/>
                </a:solidFill>
                <a:latin typeface="Times New Roman" pitchFamily="18" charset="0"/>
              </a:rPr>
            </a:br>
            <a:r>
              <a:rPr lang="ru-RU" sz="600" b="1" dirty="0" smtClean="0">
                <a:solidFill>
                  <a:srgbClr val="74002C"/>
                </a:solidFill>
                <a:latin typeface="Times New Roman" pitchFamily="18" charset="0"/>
              </a:rPr>
              <a:t/>
            </a:r>
            <a:br>
              <a:rPr lang="ru-RU" sz="600" b="1" dirty="0" smtClean="0">
                <a:solidFill>
                  <a:srgbClr val="74002C"/>
                </a:solidFill>
                <a:latin typeface="Times New Roman" pitchFamily="18" charset="0"/>
              </a:rPr>
            </a:br>
            <a:r>
              <a:rPr lang="ru-RU" b="1" dirty="0" smtClean="0">
                <a:solidFill>
                  <a:srgbClr val="A50021"/>
                </a:solidFill>
                <a:latin typeface="Times New Roman" pitchFamily="18" charset="0"/>
              </a:rPr>
              <a:t>ПОРТФОЛИО</a:t>
            </a:r>
            <a:br>
              <a:rPr lang="ru-RU" b="1" dirty="0" smtClean="0">
                <a:solidFill>
                  <a:srgbClr val="A50021"/>
                </a:solidFill>
                <a:latin typeface="Times New Roman" pitchFamily="18" charset="0"/>
              </a:rPr>
            </a:br>
            <a:r>
              <a:rPr lang="ru-RU" sz="2400" b="1" dirty="0" smtClean="0">
                <a:solidFill>
                  <a:srgbClr val="A50021"/>
                </a:solidFill>
                <a:latin typeface="Times New Roman" pitchFamily="18" charset="0"/>
              </a:rPr>
              <a:t>Сорокиной Татьяны Ивановны, </a:t>
            </a:r>
            <a:r>
              <a:rPr lang="ru-RU" sz="3600" dirty="0" smtClean="0">
                <a:solidFill>
                  <a:srgbClr val="A50021"/>
                </a:solidFill>
                <a:latin typeface="Times New Roman" pitchFamily="18" charset="0"/>
              </a:rPr>
              <a:t/>
            </a:r>
            <a:br>
              <a:rPr lang="ru-RU" sz="3600" dirty="0" smtClean="0">
                <a:solidFill>
                  <a:srgbClr val="A50021"/>
                </a:solidFill>
                <a:latin typeface="Times New Roman" pitchFamily="18" charset="0"/>
              </a:rPr>
            </a:br>
            <a:r>
              <a:rPr lang="ru-RU" sz="2400" b="1" dirty="0" smtClean="0">
                <a:solidFill>
                  <a:srgbClr val="A50021"/>
                </a:solidFill>
                <a:latin typeface="Times New Roman" pitchFamily="18" charset="0"/>
              </a:rPr>
              <a:t>воспитателя </a:t>
            </a:r>
            <a:br>
              <a:rPr lang="ru-RU" sz="2400" b="1" dirty="0" smtClean="0">
                <a:solidFill>
                  <a:srgbClr val="A50021"/>
                </a:solidFill>
                <a:latin typeface="Times New Roman" pitchFamily="18" charset="0"/>
              </a:rPr>
            </a:br>
            <a:r>
              <a:rPr lang="ru-RU" sz="2400" b="1" dirty="0" smtClean="0">
                <a:solidFill>
                  <a:srgbClr val="A50021"/>
                </a:solidFill>
                <a:latin typeface="Times New Roman" pitchFamily="18" charset="0"/>
              </a:rPr>
              <a:t>МДОБУ «</a:t>
            </a:r>
            <a:r>
              <a:rPr lang="ru-RU" sz="2400" b="1" dirty="0" err="1" smtClean="0">
                <a:solidFill>
                  <a:srgbClr val="A50021"/>
                </a:solidFill>
                <a:latin typeface="Times New Roman" pitchFamily="18" charset="0"/>
              </a:rPr>
              <a:t>Кемлянский</a:t>
            </a:r>
            <a:r>
              <a:rPr lang="ru-RU" sz="2400" b="1" dirty="0" smtClean="0">
                <a:solidFill>
                  <a:srgbClr val="A50021"/>
                </a:solidFill>
                <a:latin typeface="Times New Roman" pitchFamily="18" charset="0"/>
              </a:rPr>
              <a:t> детский сад комбинированного вида»</a:t>
            </a:r>
            <a:br>
              <a:rPr lang="ru-RU" sz="2400" b="1" dirty="0" smtClean="0">
                <a:solidFill>
                  <a:srgbClr val="A50021"/>
                </a:solidFill>
                <a:latin typeface="Times New Roman" pitchFamily="18" charset="0"/>
              </a:rPr>
            </a:br>
            <a:r>
              <a:rPr lang="ru-RU" sz="2400" b="1" dirty="0" err="1" smtClean="0">
                <a:solidFill>
                  <a:srgbClr val="A50021"/>
                </a:solidFill>
                <a:latin typeface="Times New Roman" pitchFamily="18" charset="0"/>
              </a:rPr>
              <a:t>Ичалковского</a:t>
            </a:r>
            <a:r>
              <a:rPr lang="ru-RU" sz="2400" b="1" dirty="0" smtClean="0">
                <a:solidFill>
                  <a:srgbClr val="A50021"/>
                </a:solidFill>
                <a:latin typeface="Times New Roman" pitchFamily="18" charset="0"/>
              </a:rPr>
              <a:t> муниципального района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" y="4648200"/>
            <a:ext cx="6400800" cy="1752600"/>
          </a:xfrm>
        </p:spPr>
        <p:txBody>
          <a:bodyPr>
            <a:normAutofit fontScale="47500" lnSpcReduction="20000"/>
          </a:bodyPr>
          <a:lstStyle/>
          <a:p>
            <a:pPr algn="l" defTabSz="631825">
              <a:lnSpc>
                <a:spcPct val="90000"/>
              </a:lnSpc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</a:rPr>
              <a:t>Дата рождения: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</a:rPr>
              <a:t>05.11.1965г.</a:t>
            </a:r>
          </a:p>
          <a:p>
            <a:pPr algn="l" defTabSz="631825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</a:rPr>
              <a:t>Образование: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</a:rPr>
              <a:t>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</a:rPr>
              <a:t>высшее,</a:t>
            </a:r>
            <a:r>
              <a:rPr lang="ru-RU" dirty="0" smtClean="0">
                <a:solidFill>
                  <a:srgbClr val="C00000"/>
                </a:solidFill>
                <a:latin typeface="Times New Roman" pitchFamily="18" charset="0"/>
              </a:rPr>
              <a:t> </a:t>
            </a:r>
            <a:endParaRPr lang="ru-RU" b="1" i="1" dirty="0" smtClean="0">
              <a:solidFill>
                <a:srgbClr val="C00000"/>
              </a:solidFill>
              <a:latin typeface="Times New Roman" pitchFamily="18" charset="0"/>
            </a:endParaRPr>
          </a:p>
          <a:p>
            <a:pPr algn="l" defTabSz="631825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</a:rPr>
              <a:t>Стаж педагогической работы :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</a:rPr>
              <a:t>32 года</a:t>
            </a:r>
          </a:p>
          <a:p>
            <a:pPr algn="l" defTabSz="631825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</a:rPr>
              <a:t>Общий трудовой стаж: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</a:rPr>
              <a:t>32 года</a:t>
            </a:r>
          </a:p>
          <a:p>
            <a:pPr algn="l" defTabSz="631825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</a:rPr>
              <a:t>Квалификационная категория: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</a:rPr>
              <a:t>первая</a:t>
            </a:r>
          </a:p>
          <a:p>
            <a:pPr algn="l" defTabSz="631825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</a:rPr>
              <a:t>Дата последней аттестации: приказ №363 от </a:t>
            </a:r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</a:rPr>
              <a:t>06.04.2015 </a:t>
            </a:r>
          </a:p>
          <a:p>
            <a:pPr algn="l" defTabSz="631825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</a:rPr>
              <a:t>Личный сайт:</a:t>
            </a:r>
            <a:r>
              <a:rPr lang="en-US" dirty="0" smtClean="0">
                <a:hlinkClick r:id="rId2"/>
              </a:rPr>
              <a:t> </a:t>
            </a:r>
            <a:r>
              <a:rPr lang="en-US" b="1" i="1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https://nsportal.ru/sorokina-tatyana-ivanovna</a:t>
            </a:r>
            <a:endParaRPr lang="ru-RU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" y="0"/>
            <a:ext cx="8382000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</a:rPr>
              <a:t/>
            </a:r>
            <a:br>
              <a:rPr lang="ru-RU" sz="3200" b="1" dirty="0" smtClean="0">
                <a:solidFill>
                  <a:srgbClr val="C00000"/>
                </a:solidFill>
                <a:latin typeface="Times New Roman" pitchFamily="18" charset="0"/>
              </a:rPr>
            </a:br>
            <a:r>
              <a:rPr lang="ru-RU" sz="2000" b="1" dirty="0" smtClean="0">
                <a:solidFill>
                  <a:srgbClr val="C00000"/>
                </a:solidFill>
                <a:latin typeface="Times New Roman" pitchFamily="18" charset="0"/>
              </a:rPr>
              <a:t>   Министерство образования Республики Мордовия</a:t>
            </a:r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5" name="Рисунок 4" descr="ea5efa7dd4fad029e59f505da9e6dd14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019800" y="990600"/>
            <a:ext cx="2453640" cy="35052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914400"/>
          </a:xfrm>
        </p:spPr>
        <p:txBody>
          <a:bodyPr>
            <a:noAutofit/>
          </a:bodyPr>
          <a:lstStyle/>
          <a:p>
            <a:r>
              <a:rPr lang="ru-RU" sz="18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ru-RU" sz="18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18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ru-RU" sz="18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18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4. Результаты участия воспитанников в: </a:t>
            </a:r>
            <a:br>
              <a:rPr lang="ru-RU" sz="18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18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- конкурсах,     - соревнованиях,     - выставках,      - акциях,</a:t>
            </a:r>
            <a:br>
              <a:rPr lang="ru-RU" sz="18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18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- турнирах,         - фестивалях</a:t>
            </a:r>
            <a:br>
              <a:rPr lang="ru-RU" sz="18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18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ru-RU" sz="18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endParaRPr lang="ru-RU" sz="1800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129551062"/>
              </p:ext>
            </p:extLst>
          </p:nvPr>
        </p:nvGraphicFramePr>
        <p:xfrm>
          <a:off x="304800" y="1600200"/>
          <a:ext cx="8534400" cy="371548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524000"/>
                <a:gridCol w="4876800"/>
                <a:gridCol w="2133600"/>
              </a:tblGrid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НАЗВАНИЕ КОНКУРСА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8130"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РОССИЙСКИЙ УРОВЕНЬ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44232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itchFamily="18" charset="0"/>
                        </a:rPr>
                        <a:t>Всероссийский творческий конкурс</a:t>
                      </a:r>
                      <a:r>
                        <a:rPr lang="ru-RU" sz="1200" baseline="0" dirty="0" smtClean="0">
                          <a:latin typeface="Times New Roman" pitchFamily="18" charset="0"/>
                        </a:rPr>
                        <a:t> </a:t>
                      </a:r>
                      <a:r>
                        <a:rPr lang="ru-RU" sz="1200" dirty="0" smtClean="0">
                          <a:latin typeface="Times New Roman" pitchFamily="18" charset="0"/>
                        </a:rPr>
                        <a:t>«Победный май» 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Диплом победителя 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</a:rPr>
                        <a:t>Всероссийский творческий конкурс</a:t>
                      </a:r>
                      <a:r>
                        <a:rPr lang="ru-RU" sz="1200" baseline="0" dirty="0" smtClean="0">
                          <a:latin typeface="Times New Roman" pitchFamily="18" charset="0"/>
                        </a:rPr>
                        <a:t> </a:t>
                      </a:r>
                      <a:r>
                        <a:rPr lang="ru-RU" sz="1200" dirty="0" smtClean="0">
                          <a:latin typeface="Times New Roman" pitchFamily="18" charset="0"/>
                        </a:rPr>
                        <a:t>«Удивительный мир космоса» </a:t>
                      </a:r>
                      <a:endParaRPr lang="ru-RU" sz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Диплом победителя 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III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</a:rPr>
                        <a:t>Всероссийский творческий конкурс</a:t>
                      </a:r>
                      <a:r>
                        <a:rPr lang="ru-RU" sz="1200" baseline="0" dirty="0" smtClean="0">
                          <a:latin typeface="Times New Roman" pitchFamily="18" charset="0"/>
                        </a:rPr>
                        <a:t> </a:t>
                      </a:r>
                      <a:r>
                        <a:rPr lang="ru-RU" sz="1200" dirty="0" smtClean="0">
                          <a:latin typeface="Times New Roman" pitchFamily="18" charset="0"/>
                        </a:rPr>
                        <a:t>«Защитник Родины моей» </a:t>
                      </a:r>
                      <a:endParaRPr lang="ru-RU" sz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Участие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31480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МЕЖДУНАРОДНЫЙ УРОВЕНЬ</a:t>
                      </a:r>
                    </a:p>
                    <a:p>
                      <a:pPr algn="ctr"/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pPr algn="l"/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72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</a:t>
                      </a:r>
                    </a:p>
                    <a:p>
                      <a:pPr algn="ctr"/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</a:rPr>
                        <a:t>Международный конкурс</a:t>
                      </a:r>
                      <a:r>
                        <a:rPr lang="ru-RU" sz="1200" baseline="0" dirty="0" smtClean="0">
                          <a:latin typeface="Times New Roman" pitchFamily="18" charset="0"/>
                        </a:rPr>
                        <a:t> </a:t>
                      </a:r>
                      <a:r>
                        <a:rPr lang="ru-RU" sz="1200" dirty="0" smtClean="0">
                          <a:latin typeface="Times New Roman" pitchFamily="18" charset="0"/>
                        </a:rPr>
                        <a:t>«Круговорот знаний» от проекта </a:t>
                      </a:r>
                      <a:r>
                        <a:rPr lang="en-US" sz="1200" dirty="0" smtClean="0">
                          <a:latin typeface="Times New Roman" pitchFamily="18" charset="0"/>
                        </a:rPr>
                        <a:t>konkurs.info 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Дипломы победителей</a:t>
                      </a:r>
                      <a:endParaRPr lang="en-US" sz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</a:t>
                      </a:r>
                    </a:p>
                    <a:p>
                      <a:pPr algn="ctr"/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61722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</a:t>
                      </a:r>
                    </a:p>
                    <a:p>
                      <a:pPr algn="ctr"/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Международный конкурс </a:t>
                      </a:r>
                      <a:r>
                        <a:rPr lang="ru-RU" sz="1200" dirty="0" smtClean="0">
                          <a:latin typeface="Times New Roman" pitchFamily="18" charset="0"/>
                        </a:rPr>
                        <a:t>«Безопасный интернет» от проекта </a:t>
                      </a:r>
                      <a:r>
                        <a:rPr lang="en-US" sz="1200" dirty="0" smtClean="0">
                          <a:latin typeface="Times New Roman" pitchFamily="18" charset="0"/>
                        </a:rPr>
                        <a:t>internet-pravila.ru </a:t>
                      </a:r>
                      <a:endParaRPr lang="ru-RU" sz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Дипломы победителей </a:t>
                      </a:r>
                      <a:endParaRPr lang="en-US" sz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II 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степени</a:t>
                      </a:r>
                    </a:p>
                    <a:p>
                      <a:pPr algn="ctr"/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дипл.побед.дети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876800" y="533400"/>
            <a:ext cx="3886200" cy="5662419"/>
          </a:xfrm>
        </p:spPr>
      </p:pic>
      <p:pic>
        <p:nvPicPr>
          <p:cNvPr id="6" name="Содержимое 5" descr="1612_Диплом участника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533400" y="533400"/>
            <a:ext cx="3976952" cy="562432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__23_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676400" y="838200"/>
            <a:ext cx="6402048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Содержимое 7" descr="Диплом 1 степени для победителей konkurs.info №5317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4800600" y="685800"/>
            <a:ext cx="3844224" cy="5440363"/>
          </a:xfrm>
        </p:spPr>
      </p:pic>
      <p:pic>
        <p:nvPicPr>
          <p:cNvPr id="7" name="Содержимое 6" descr="Диплом 1 степени для победителей konkurs.info №5237.jpg"/>
          <p:cNvPicPr>
            <a:picLocks noGrp="1" noChangeAspect="1"/>
          </p:cNvPicPr>
          <p:nvPr>
            <p:ph sz="half" idx="1"/>
          </p:nvPr>
        </p:nvPicPr>
        <p:blipFill>
          <a:blip r:embed="rId3" cstate="email"/>
          <a:stretch>
            <a:fillRect/>
          </a:stretch>
        </p:blipFill>
        <p:spPr>
          <a:xfrm>
            <a:off x="381000" y="685800"/>
            <a:ext cx="3844224" cy="54403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Диплом 2 степени для победителей internet-pravila.ru №14794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81000" y="533400"/>
            <a:ext cx="4114800" cy="5978106"/>
          </a:xfrm>
        </p:spPr>
      </p:pic>
      <p:pic>
        <p:nvPicPr>
          <p:cNvPr id="6" name="Содержимое 5" descr="Диплом 2 степени для победителей internet-pravila.ru №14797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724400" y="533400"/>
            <a:ext cx="4038600" cy="6019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3622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5. Наличие авторских программ, методических пособий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96043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0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6. Выступления на научно-практических конференциях, педагогических чтениях, семинарах, секциях, методических объединениях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512978209"/>
              </p:ext>
            </p:extLst>
          </p:nvPr>
        </p:nvGraphicFramePr>
        <p:xfrm>
          <a:off x="228600" y="1447800"/>
          <a:ext cx="8640838" cy="34189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17985"/>
                <a:gridCol w="2215815"/>
                <a:gridCol w="2746829"/>
                <a:gridCol w="2160209"/>
              </a:tblGrid>
              <a:tr h="485739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Дата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Место проведения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Тема выступления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Название мероприятия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81420">
                <a:tc gridSpan="4">
                  <a:txBody>
                    <a:bodyPr/>
                    <a:lstStyle/>
                    <a:p>
                      <a:pPr algn="ctr"/>
                      <a:r>
                        <a:rPr lang="ru-RU" sz="1200" b="1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УРОВНЕ ОБРАЗОВАТЕЛЬНОЙ ОРГАНИЗАЦИИ</a:t>
                      </a:r>
                      <a:endParaRPr lang="ru-RU" sz="12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97280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26.02.2018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МДОБУ «</a:t>
                      </a:r>
                      <a:r>
                        <a:rPr lang="ru-RU" sz="12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Кемлянский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детский сад комбинированного вида»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«Современные </a:t>
                      </a:r>
                      <a:r>
                        <a:rPr lang="ru-RU" sz="1200" dirty="0" err="1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здоровьесберегающие</a:t>
                      </a:r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технологии в ДОУ»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Педагогический совет ДОУ</a:t>
                      </a:r>
                    </a:p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54380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29.04.2019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МДОБУ «</a:t>
                      </a:r>
                      <a:r>
                        <a:rPr lang="ru-RU" sz="12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Кемлянский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детский сад комбинированного вида»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«Формирование привычки к здоровому образу жизни у детей дошкольного возраста»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Педагогический совет ДОУ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54380">
                <a:tc>
                  <a:txBody>
                    <a:bodyPr/>
                    <a:lstStyle/>
                    <a:p>
                      <a:r>
                        <a:rPr lang="ru-RU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28.10.2019</a:t>
                      </a:r>
                      <a:endParaRPr lang="ru-RU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МДОБУ «</a:t>
                      </a:r>
                      <a:r>
                        <a:rPr lang="ru-RU" sz="1200" kern="12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Кемлянский</a:t>
                      </a: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 детский сад комбинированного вида»</a:t>
                      </a:r>
                      <a:endParaRPr lang="ru-RU" sz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«Система работы с родителями по формированию математических представлений у дошкольников»</a:t>
                      </a:r>
                    </a:p>
                    <a:p>
                      <a:endParaRPr lang="ru-RU" sz="1200" dirty="0"/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Педагогический совет ДОУ</a:t>
                      </a:r>
                      <a:endParaRPr lang="ru-RU" sz="120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спр.пед.сов.1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lum bright="-10000" contrast="10000"/>
          </a:blip>
          <a:stretch>
            <a:fillRect/>
          </a:stretch>
        </p:blipFill>
        <p:spPr>
          <a:xfrm>
            <a:off x="0" y="152400"/>
            <a:ext cx="3429000" cy="3658171"/>
          </a:xfrm>
        </p:spPr>
      </p:pic>
      <p:pic>
        <p:nvPicPr>
          <p:cNvPr id="6" name="Содержимое 5" descr="спр.пед.сов.2.jpg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lum bright="-10000" contrast="10000"/>
          </a:blip>
          <a:stretch>
            <a:fillRect/>
          </a:stretch>
        </p:blipFill>
        <p:spPr>
          <a:xfrm>
            <a:off x="5791200" y="152400"/>
            <a:ext cx="3352800" cy="3543253"/>
          </a:xfrm>
        </p:spPr>
      </p:pic>
      <p:pic>
        <p:nvPicPr>
          <p:cNvPr id="7" name="Содержимое 5" descr="спр.пед.сов.2.jpg"/>
          <p:cNvPicPr>
            <a:picLocks noChangeAspect="1"/>
          </p:cNvPicPr>
          <p:nvPr/>
        </p:nvPicPr>
        <p:blipFill>
          <a:blip r:embed="rId4" cstate="email">
            <a:lum bright="-10000" contrast="10000"/>
          </a:blip>
          <a:srcRect/>
          <a:stretch>
            <a:fillRect/>
          </a:stretch>
        </p:blipFill>
        <p:spPr>
          <a:xfrm>
            <a:off x="2895600" y="3147018"/>
            <a:ext cx="3581400" cy="35585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5" name="Содержимое 5"/>
          <p:cNvGraphicFramePr>
            <a:graphicFrameLocks/>
          </p:cNvGraphicFramePr>
          <p:nvPr/>
        </p:nvGraphicFramePr>
        <p:xfrm>
          <a:off x="304800" y="685800"/>
          <a:ext cx="8686800" cy="59828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1981200"/>
                <a:gridCol w="228600"/>
                <a:gridCol w="1994807"/>
                <a:gridCol w="3567793"/>
              </a:tblGrid>
              <a:tr h="284204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Дата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Место</a:t>
                      </a:r>
                      <a:r>
                        <a:rPr lang="en-US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проведения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Тема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Название мероприятия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93869">
                <a:tc gridSpan="5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i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уровне образовательной организации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9386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МДОБУ «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Кемлянский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 детский сад комбинированного вида»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Открытое занятие по ФЭМП  «Строим дом»</a:t>
                      </a:r>
                      <a:endParaRPr lang="en-US" sz="1100" b="0" i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  <a:hlinkClick r:id="rId2"/>
                        </a:rPr>
                        <a:t>https://youtu.be/IeOEazDgmGs</a:t>
                      </a:r>
                      <a:endParaRPr lang="ru-RU" sz="900" b="0" i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900" b="0" i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Открытое занятие</a:t>
                      </a:r>
                      <a:r>
                        <a:rPr lang="ru-RU" sz="1100" b="0" i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для педагогов дошкольного учреждения с целью распространения педагогического опыта</a:t>
                      </a:r>
                      <a:endParaRPr lang="ru-RU" sz="1100" b="0" i="0" dirty="0" smtClean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  <a:tr h="293869">
                <a:tc gridSpan="5"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Муниципальный уровень</a:t>
                      </a:r>
                      <a:endParaRPr lang="ru-RU" sz="12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9829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2017 </a:t>
                      </a: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МДОБУ «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Кемлянский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 детский сад комбинированного вида»</a:t>
                      </a: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Занятие по экологическому развитию в старшей группе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Учебная практика наблюдений и показательных видов деятельности по профессиональному модулю ПМ.02 «Организация различных видов деятельности и общения детей»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79829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2018 </a:t>
                      </a: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МДОБУ «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Кемлянский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 детский сад комбинированного вида»</a:t>
                      </a: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Занятие по лепке  в старшей группе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Учебная практика наблюдений и показательных видов деятельности по профессиональному модулю ПМ.02 «Организация различных видов деятельности и общения детей»</a:t>
                      </a:r>
                    </a:p>
                  </a:txBody>
                  <a:tcPr/>
                </a:tc>
              </a:tr>
              <a:tr h="946565"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МДОБУ «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Кемлянский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 детский сад комбинированного вида»</a:t>
                      </a: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Занятие по рисованию</a:t>
                      </a: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во второй младшей группе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Учебная практика наблюдений и показательных видов деятельности по профессиональному модулю ПМ.02 «Организация различных видов деятельности и общения детей»</a:t>
                      </a:r>
                    </a:p>
                  </a:txBody>
                  <a:tcPr/>
                </a:tc>
              </a:tr>
              <a:tr h="79829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МДОБУ «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Кемлянский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 детский сад комбинированного вида»</a:t>
                      </a: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Занятие по лепке  в средней группе</a:t>
                      </a:r>
                    </a:p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Учебная практика наблюдений и показательных видов деятельности по профессиональному модулю ПМ.02 «Организация различных видов деятельности и общения детей»</a:t>
                      </a:r>
                    </a:p>
                  </a:txBody>
                  <a:tcPr/>
                </a:tc>
              </a:tr>
              <a:tr h="105535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2019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МДОБУ «</a:t>
                      </a:r>
                      <a:r>
                        <a:rPr kumimoji="0" lang="ru-RU" sz="12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Кемлянский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 детский сад комбинированного вида»</a:t>
                      </a: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Мастер-класс «Гимнастика пробуждения» в средней группе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MS Gothic" pitchFamily="49" charset="-128"/>
                          <a:cs typeface="Times New Roman" pitchFamily="18" charset="0"/>
                        </a:rPr>
                        <a:t>Учебная практика наблюдений и показательных видов деятельности по профессиональному модулю ПМ.02 «Организация различных видов деятельности и общения детей»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ectangle 4"/>
          <p:cNvSpPr>
            <a:spLocks noGrp="1"/>
          </p:cNvSpPr>
          <p:nvPr>
            <p:ph type="title"/>
          </p:nvPr>
        </p:nvSpPr>
        <p:spPr>
          <a:xfrm>
            <a:off x="0" y="-228600"/>
            <a:ext cx="8915400" cy="1143000"/>
          </a:xfrm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8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7.  Проведение открытых занятий, мастер-классов, мероприятий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спр.1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4800600" y="0"/>
            <a:ext cx="4038600" cy="3711557"/>
          </a:xfrm>
        </p:spPr>
      </p:pic>
      <p:pic>
        <p:nvPicPr>
          <p:cNvPr id="7" name="Содержимое 6" descr="спр.2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800600" y="3733800"/>
            <a:ext cx="4038600" cy="2895600"/>
          </a:xfrm>
        </p:spPr>
      </p:pic>
      <p:pic>
        <p:nvPicPr>
          <p:cNvPr id="5" name="Содержимое 6" descr="спр.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57200" y="1470331"/>
            <a:ext cx="4032525" cy="36350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хар.предст.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57200" y="685800"/>
            <a:ext cx="3928854" cy="579120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09600" y="152400"/>
            <a:ext cx="82296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Bookman Old Style" pitchFamily="18" charset="0"/>
                <a:cs typeface="Times New Roman" pitchFamily="18" charset="0"/>
              </a:rPr>
              <a:t>Характеристика-представление</a:t>
            </a:r>
            <a:endParaRPr lang="ru-RU" sz="2400" i="1" dirty="0">
              <a:solidFill>
                <a:srgbClr val="C00000"/>
              </a:solidFill>
              <a:latin typeface="Bookman Old Style" pitchFamily="18" charset="0"/>
              <a:cs typeface="Times New Roman" pitchFamily="18" charset="0"/>
            </a:endParaRPr>
          </a:p>
        </p:txBody>
      </p:sp>
      <p:pic>
        <p:nvPicPr>
          <p:cNvPr id="6" name="Содержимое 4" descr="хар.предст.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34667" y="685800"/>
            <a:ext cx="4101237" cy="571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6" descr="спр.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953000" y="838200"/>
            <a:ext cx="3886200" cy="3800121"/>
          </a:xfrm>
          <a:prstGeom prst="rect">
            <a:avLst/>
          </a:prstGeom>
        </p:spPr>
      </p:pic>
      <p:pic>
        <p:nvPicPr>
          <p:cNvPr id="3" name="Содержимое 6" descr="спр.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81000" y="3352800"/>
            <a:ext cx="4377321" cy="3200400"/>
          </a:xfrm>
          <a:prstGeom prst="rect">
            <a:avLst/>
          </a:prstGeom>
        </p:spPr>
      </p:pic>
      <p:pic>
        <p:nvPicPr>
          <p:cNvPr id="4" name="Содержимое 6" descr="спр.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09600" y="228600"/>
            <a:ext cx="3926808" cy="30650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8. Экспертная деятельность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/>
          </p:cNvSpPr>
          <p:nvPr>
            <p:ph type="ctrTitle"/>
          </p:nvPr>
        </p:nvSpPr>
        <p:spPr>
          <a:xfrm>
            <a:off x="838200" y="304800"/>
            <a:ext cx="7772400" cy="1470025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7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ru-RU" sz="27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27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ru-RU" sz="27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27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ru-RU" sz="27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27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ru-RU" sz="27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27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9. Общественная активность педагога: участие в комиссиях, в жюри конкурсов, депутатская деятельность и т.д.</a:t>
            </a:r>
            <a:br>
              <a:rPr lang="ru-RU" sz="27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ru-RU" sz="3200" b="1" u="sng" dirty="0" smtClean="0">
                <a:latin typeface="Times New Roman" pitchFamily="18" charset="0"/>
              </a:rPr>
              <a:t/>
            </a:r>
            <a:br>
              <a:rPr lang="ru-RU" sz="3200" b="1" u="sng" dirty="0" smtClean="0">
                <a:latin typeface="Times New Roman" pitchFamily="18" charset="0"/>
              </a:rPr>
            </a:br>
            <a:r>
              <a:rPr lang="ru-RU" sz="3200" b="1" u="sng" dirty="0" smtClean="0">
                <a:latin typeface="Times New Roman" pitchFamily="18" charset="0"/>
              </a:rPr>
              <a:t/>
            </a:r>
            <a:br>
              <a:rPr lang="ru-RU" sz="3200" b="1" u="sng" dirty="0" smtClean="0">
                <a:latin typeface="Times New Roman" pitchFamily="18" charset="0"/>
              </a:rPr>
            </a:b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</a:rPr>
              <a:t/>
            </a:r>
            <a:br>
              <a:rPr lang="ru-RU" sz="2400" dirty="0" smtClean="0">
                <a:solidFill>
                  <a:schemeClr val="tx1"/>
                </a:solidFill>
                <a:latin typeface="Times New Roman" pitchFamily="18" charset="0"/>
              </a:rPr>
            </a:br>
            <a:endParaRPr lang="ru-RU" sz="3200" i="1" dirty="0" smtClean="0">
              <a:solidFill>
                <a:schemeClr val="tx1"/>
              </a:solidFill>
              <a:latin typeface="Bookman Old Style" pitchFamily="18" charset="0"/>
            </a:endParaRPr>
          </a:p>
        </p:txBody>
      </p:sp>
      <p:pic>
        <p:nvPicPr>
          <p:cNvPr id="3" name="Содержимое 6" descr="спр.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971800" y="1752600"/>
            <a:ext cx="4034891" cy="434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10. Позитивные результаты работы с воспитанниками</a:t>
            </a:r>
          </a:p>
        </p:txBody>
      </p:sp>
      <p:sp>
        <p:nvSpPr>
          <p:cNvPr id="6" name="Rectangle 3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Реализуются 8 показателей</a:t>
            </a:r>
          </a:p>
          <a:p>
            <a:pPr eaLnBrk="1" hangingPunct="1">
              <a:buClr>
                <a:srgbClr val="A50021"/>
              </a:buClr>
              <a:buFont typeface="Arial" pitchFamily="34" charset="0"/>
              <a:buChar char="•"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наличие системы воспитательной работы;</a:t>
            </a:r>
          </a:p>
          <a:p>
            <a:pPr eaLnBrk="1" hangingPunct="1">
              <a:buClr>
                <a:srgbClr val="A50021"/>
              </a:buCl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наличие качественной, эстетически оформленной текущей документации;</a:t>
            </a:r>
          </a:p>
          <a:p>
            <a:pPr eaLnBrk="1" hangingPunct="1">
              <a:buClr>
                <a:srgbClr val="A50021"/>
              </a:buCl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организация индивидуального подхода;</a:t>
            </a:r>
          </a:p>
          <a:p>
            <a:pPr eaLnBrk="1" hangingPunct="1">
              <a:buClr>
                <a:srgbClr val="A50021"/>
              </a:buCl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снижение простудной заболеваемости воспитанников;</a:t>
            </a:r>
          </a:p>
          <a:p>
            <a:pPr eaLnBrk="1" hangingPunct="1">
              <a:buClr>
                <a:srgbClr val="A50021"/>
              </a:buCl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отлаженная система взаимодействия с родителями;</a:t>
            </a:r>
          </a:p>
          <a:p>
            <a:pPr eaLnBrk="1" hangingPunct="1">
              <a:buClr>
                <a:srgbClr val="A50021"/>
              </a:buCl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отсутствие жалоб и обращений родителей на неправомерные действия;</a:t>
            </a:r>
          </a:p>
          <a:p>
            <a:pPr eaLnBrk="1" hangingPunct="1">
              <a:buClr>
                <a:srgbClr val="A50021"/>
              </a:buCl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реализация </a:t>
            </a:r>
            <a:r>
              <a:rPr lang="ru-RU" sz="2000" dirty="0" err="1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здоровьесберегающих</a:t>
            </a: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технологий в воспитательном процессе;</a:t>
            </a:r>
          </a:p>
          <a:p>
            <a:pPr eaLnBrk="1" hangingPunct="1">
              <a:buClr>
                <a:srgbClr val="A50021"/>
              </a:buClr>
              <a:buFont typeface="Arial" pitchFamily="34" charset="0"/>
              <a:buChar char="•"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</a:rPr>
              <a:t> духовно-нравственное воспитание и народные традиции</a:t>
            </a:r>
          </a:p>
          <a:p>
            <a:pPr eaLnBrk="1" hangingPunct="1">
              <a:buFont typeface="Arial" pitchFamily="34" charset="0"/>
              <a:buNone/>
            </a:pPr>
            <a:endParaRPr lang="ru-RU" sz="2400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спр.позит.рез.1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228600" y="457200"/>
            <a:ext cx="4330564" cy="5943600"/>
          </a:xfrm>
        </p:spPr>
      </p:pic>
      <p:pic>
        <p:nvPicPr>
          <p:cNvPr id="6" name="Содержимое 5" descr="спр.позит.рез.2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664969" y="457200"/>
            <a:ext cx="4062417" cy="5943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спр.позит.рез.3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2495790" y="304800"/>
            <a:ext cx="4679764" cy="6248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0"/>
            <a:ext cx="8915400" cy="1143000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11. Качество взаимодействия с родителями</a:t>
            </a:r>
            <a:endParaRPr lang="ru-RU" sz="2800" dirty="0"/>
          </a:p>
        </p:txBody>
      </p:sp>
      <p:pic>
        <p:nvPicPr>
          <p:cNvPr id="4" name="Содержимое 3" descr="спр. взаимод. с родит.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667000" y="1209500"/>
            <a:ext cx="3941164" cy="54199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анкета1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81000" y="457200"/>
            <a:ext cx="4042008" cy="5715000"/>
          </a:xfrm>
        </p:spPr>
      </p:pic>
      <p:pic>
        <p:nvPicPr>
          <p:cNvPr id="6" name="Содержимое 5" descr="анкета2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4648200" y="457200"/>
            <a:ext cx="4267200" cy="5668963"/>
          </a:xfrm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12. Работа с детьми из социально-неблагополучных семей</a:t>
            </a:r>
            <a:endParaRPr lang="ru-RU" sz="2400" dirty="0"/>
          </a:p>
        </p:txBody>
      </p:sp>
      <p:pic>
        <p:nvPicPr>
          <p:cNvPr id="4" name="Содержимое 3" descr="спр.неблаг.сем.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438399" y="990600"/>
            <a:ext cx="4129825" cy="56388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rgbClr val="A2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3200" b="1" i="1" dirty="0" smtClean="0">
                <a:solidFill>
                  <a:srgbClr val="A2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3200" b="1" i="1" dirty="0" smtClean="0">
                <a:solidFill>
                  <a:srgbClr val="A2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3200" b="1" i="1" dirty="0" smtClean="0">
                <a:solidFill>
                  <a:srgbClr val="A2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3200" b="1" i="1" dirty="0" smtClean="0">
                <a:solidFill>
                  <a:srgbClr val="A2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3200" b="1" i="1" dirty="0" smtClean="0">
                <a:solidFill>
                  <a:srgbClr val="A2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3200" b="1" i="1" dirty="0" smtClean="0">
                <a:solidFill>
                  <a:srgbClr val="A2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3200" b="1" i="1" dirty="0" smtClean="0">
                <a:solidFill>
                  <a:srgbClr val="A2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3200" b="1" i="1" dirty="0" smtClean="0">
                <a:solidFill>
                  <a:srgbClr val="A2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3200" b="1" i="1" dirty="0" smtClean="0">
                <a:solidFill>
                  <a:srgbClr val="A2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700" b="1" i="1" dirty="0" smtClean="0">
                <a:solidFill>
                  <a:srgbClr val="A2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13.</a:t>
            </a:r>
            <a:r>
              <a:rPr lang="ru-RU" sz="2700" b="1" i="1" dirty="0" smtClean="0">
                <a:solidFill>
                  <a:srgbClr val="A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 Участие педагога в профессиональных конкурсах</a:t>
            </a:r>
            <a:r>
              <a:rPr lang="en-US" sz="2700" b="1" i="1" dirty="0" smtClean="0">
                <a:solidFill>
                  <a:srgbClr val="A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/>
            </a:r>
            <a:br>
              <a:rPr lang="en-US" sz="2700" b="1" i="1" dirty="0" smtClean="0">
                <a:solidFill>
                  <a:srgbClr val="A2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</a:br>
            <a:r>
              <a:rPr lang="en-US" sz="3200" b="1" i="1" dirty="0" smtClean="0">
                <a:solidFill>
                  <a:srgbClr val="A2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en-US" sz="3200" b="1" i="1" dirty="0" smtClean="0">
                <a:solidFill>
                  <a:srgbClr val="A2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3200" b="1" i="1" dirty="0" smtClean="0">
                <a:solidFill>
                  <a:srgbClr val="A2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3200" b="1" i="1" dirty="0" smtClean="0">
                <a:solidFill>
                  <a:srgbClr val="A2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3200" b="1" i="1" dirty="0" smtClean="0">
                <a:solidFill>
                  <a:srgbClr val="A2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3200" b="1" i="1" dirty="0" smtClean="0">
                <a:solidFill>
                  <a:srgbClr val="A2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3200" b="1" i="1" dirty="0" smtClean="0">
                <a:solidFill>
                  <a:srgbClr val="A2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3200" b="1" i="1" dirty="0" smtClean="0">
                <a:solidFill>
                  <a:srgbClr val="A2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endParaRPr lang="ru-RU" sz="3200" i="1" dirty="0" smtClean="0">
              <a:solidFill>
                <a:srgbClr val="A20000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129551062"/>
              </p:ext>
            </p:extLst>
          </p:nvPr>
        </p:nvGraphicFramePr>
        <p:xfrm>
          <a:off x="304800" y="1371600"/>
          <a:ext cx="8605520" cy="235798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447800"/>
                <a:gridCol w="5024120"/>
                <a:gridCol w="2133600"/>
              </a:tblGrid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ГОД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НАЗВАНИЕ КОНКУРСА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РЕЗУЛЬТАТ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78130"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РОССИЙСКИЙ УРОВЕНЬ</a:t>
                      </a:r>
                      <a:endParaRPr lang="ru-RU" sz="1400" b="1" i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2018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Всероссийский творческий конкурс «Герои  Великой Победы»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место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2019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</a:rPr>
                        <a:t>Всероссийский творческий конкурс</a:t>
                      </a:r>
                      <a:r>
                        <a:rPr lang="ru-RU" sz="1200" baseline="0" dirty="0" smtClean="0">
                          <a:latin typeface="Times New Roman" pitchFamily="18" charset="0"/>
                        </a:rPr>
                        <a:t> </a:t>
                      </a:r>
                      <a:r>
                        <a:rPr lang="ru-RU" sz="1200" dirty="0" smtClean="0">
                          <a:latin typeface="Times New Roman" pitchFamily="18" charset="0"/>
                        </a:rPr>
                        <a:t>«Мои деды ковали Победу» </a:t>
                      </a:r>
                      <a:endParaRPr lang="ru-RU" sz="120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/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Участие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4536"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b="1" i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МЕЖДУНАРОДНЫЙ УРОВЕНЬ</a:t>
                      </a:r>
                      <a:endParaRPr lang="ru-RU" sz="1400" b="1" i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504056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</a:t>
                      </a:r>
                      <a:endParaRPr lang="ru-RU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Международный конкурс «</a:t>
                      </a:r>
                      <a:r>
                        <a:rPr lang="ru-RU" sz="1200" dirty="0" err="1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Здоровьесберегающие</a:t>
                      </a:r>
                      <a:r>
                        <a:rPr lang="ru-RU" sz="12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технологии в дошкольном образовании»</a:t>
                      </a:r>
                      <a:endParaRPr lang="ru-RU" sz="12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место</a:t>
                      </a:r>
                      <a:endParaRPr lang="ru-RU" sz="1200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21920" marR="121920" marT="34290" marB="3429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9600" y="228601"/>
            <a:ext cx="8077200" cy="1066800"/>
          </a:xfrm>
        </p:spPr>
        <p:txBody>
          <a:bodyPr>
            <a:noAutofit/>
          </a:bodyPr>
          <a:lstStyle/>
          <a:p>
            <a:r>
              <a:rPr lang="ru-RU" sz="2000" b="1" i="1" dirty="0" smtClean="0">
                <a:solidFill>
                  <a:srgbClr val="A20000"/>
                </a:solidFill>
                <a:latin typeface="Bookman Old Style" pitchFamily="18" charset="0"/>
              </a:rPr>
              <a:t>Обобщение педагогического опыта по теме: «Опытно-экспериментальная деятельность дошкольников» :</a:t>
            </a:r>
            <a:endParaRPr lang="ru-RU" sz="2000" b="1" i="1" dirty="0">
              <a:solidFill>
                <a:srgbClr val="A20000"/>
              </a:solidFill>
              <a:latin typeface="Bookman Old Style" pitchFamily="18" charset="0"/>
            </a:endParaRPr>
          </a:p>
        </p:txBody>
      </p:sp>
      <p:pic>
        <p:nvPicPr>
          <p:cNvPr id="4" name="Рисунок 3" descr="ea5efa7dd4fad029e59f505da9e6dd14.jpg"/>
          <p:cNvPicPr>
            <a:picLocks noChangeAspect="1"/>
          </p:cNvPicPr>
          <p:nvPr/>
        </p:nvPicPr>
        <p:blipFill>
          <a:blip r:embed="rId2">
            <a:lum bright="-10000" contrast="10000"/>
          </a:blip>
          <a:stretch>
            <a:fillRect/>
          </a:stretch>
        </p:blipFill>
        <p:spPr>
          <a:xfrm>
            <a:off x="0" y="2514600"/>
            <a:ext cx="9144000" cy="376726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371600" y="1219200"/>
            <a:ext cx="5867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hlinkClick r:id="rId3"/>
              </a:rPr>
              <a:t>https://nsportal.ru/detskii-sad/vospitatelnaya-rabota/2019/12/13/obobshchenie-pedagogicheskogo-opyta-raboty-po-teme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5" descr="дипл.побед.восп.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04800" y="304800"/>
            <a:ext cx="6133298" cy="4282549"/>
          </a:xfrm>
        </p:spPr>
      </p:pic>
      <p:pic>
        <p:nvPicPr>
          <p:cNvPr id="6" name="Содержимое 5" descr="дипл.здоров.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953000" y="1066800"/>
            <a:ext cx="3895536" cy="55625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7" descr="____.jpg"/>
          <p:cNvPicPr>
            <a:picLocks noGrp="1" noChangeAspect="1"/>
          </p:cNvPicPr>
          <p:nvPr>
            <p:ph sz="half" idx="2"/>
          </p:nvPr>
        </p:nvPicPr>
        <p:blipFill>
          <a:blip r:embed="rId2" cstate="email"/>
          <a:stretch>
            <a:fillRect/>
          </a:stretch>
        </p:blipFill>
        <p:spPr>
          <a:xfrm>
            <a:off x="1752600" y="914400"/>
            <a:ext cx="6143809" cy="4343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грам.ед.рос.jpg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lum bright="-10000" contrast="10000"/>
          </a:blip>
          <a:stretch>
            <a:fillRect/>
          </a:stretch>
        </p:blipFill>
        <p:spPr>
          <a:xfrm>
            <a:off x="533400" y="1295400"/>
            <a:ext cx="3908142" cy="5364163"/>
          </a:xfrm>
        </p:spPr>
      </p:pic>
      <p:pic>
        <p:nvPicPr>
          <p:cNvPr id="6" name="Содержимое 5" descr="благод.педколл.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724400" y="1295400"/>
            <a:ext cx="3916083" cy="5364163"/>
          </a:xfrm>
        </p:spPr>
      </p:pic>
      <p:sp>
        <p:nvSpPr>
          <p:cNvPr id="7" name="Rectangle 2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16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14. Награды и поощрения педагога в межаттестационный период органами государственной власти, МО РМ, муниципальными органами управления образованием, общественными организациями, педагогическими сообществами, родительской общественностью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5" descr="813_Благодарность куратору.jp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533400" y="438708"/>
            <a:ext cx="3810000" cy="5388220"/>
          </a:xfrm>
        </p:spPr>
      </p:pic>
      <p:pic>
        <p:nvPicPr>
          <p:cNvPr id="7" name="Содержимое 6" descr="благ.письмо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724400" y="433522"/>
            <a:ext cx="3733800" cy="536513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/>
          </p:cNvSpPr>
          <p:nvPr>
            <p:ph type="title"/>
          </p:nvPr>
        </p:nvSpPr>
        <p:spPr>
          <a:xfrm>
            <a:off x="609600" y="1676400"/>
            <a:ext cx="8229600" cy="1143000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2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1. Участие в инновационной (экспериментальной) деятельности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>
            <a:noAutofit/>
          </a:bodyPr>
          <a:lstStyle/>
          <a:p>
            <a:r>
              <a:rPr lang="ru-RU" sz="28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2. Наставничество</a:t>
            </a:r>
            <a:endParaRPr lang="ru-RU" sz="2800" dirty="0"/>
          </a:p>
        </p:txBody>
      </p:sp>
      <p:pic>
        <p:nvPicPr>
          <p:cNvPr id="4" name="Содержимое 3" descr="спр.наставн.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514600" y="685800"/>
            <a:ext cx="4547109" cy="5943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Содержимое 6" descr="спр.2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4495800" y="304800"/>
            <a:ext cx="4038600" cy="2895600"/>
          </a:xfrm>
          <a:prstGeom prst="rect">
            <a:avLst/>
          </a:prstGeom>
        </p:spPr>
      </p:pic>
      <p:pic>
        <p:nvPicPr>
          <p:cNvPr id="2" name="Содержимое 6" descr="спр.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572000" y="1371600"/>
            <a:ext cx="3886200" cy="3800121"/>
          </a:xfrm>
          <a:prstGeom prst="rect">
            <a:avLst/>
          </a:prstGeom>
        </p:spPr>
      </p:pic>
      <p:pic>
        <p:nvPicPr>
          <p:cNvPr id="3" name="Содержимое 6" descr="спр.2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28600" y="3429000"/>
            <a:ext cx="4377321" cy="3200400"/>
          </a:xfrm>
          <a:prstGeom prst="rect">
            <a:avLst/>
          </a:prstGeom>
        </p:spPr>
      </p:pic>
      <p:pic>
        <p:nvPicPr>
          <p:cNvPr id="4" name="Содержимое 6" descr="спр.2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81000" y="304800"/>
            <a:ext cx="3926808" cy="3065009"/>
          </a:xfrm>
          <a:prstGeom prst="rect">
            <a:avLst/>
          </a:prstGeom>
        </p:spPr>
      </p:pic>
      <p:pic>
        <p:nvPicPr>
          <p:cNvPr id="5" name="Содержимое 5" descr="спр.1.jpg"/>
          <p:cNvPicPr>
            <a:picLocks noChangeAspect="1"/>
          </p:cNvPicPr>
          <p:nvPr/>
        </p:nvPicPr>
        <p:blipFill>
          <a:blip r:embed="rId6" cstate="email"/>
          <a:stretch>
            <a:fillRect/>
          </a:stretch>
        </p:blipFill>
        <p:spPr>
          <a:xfrm>
            <a:off x="4724400" y="2971800"/>
            <a:ext cx="4038600" cy="37115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i="1" dirty="0" smtClean="0">
                <a:solidFill>
                  <a:srgbClr val="74002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2800" b="1" i="1" dirty="0" smtClean="0">
                <a:solidFill>
                  <a:srgbClr val="74002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2800" b="1" i="1" dirty="0" smtClean="0">
                <a:solidFill>
                  <a:srgbClr val="74002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>3. </a:t>
            </a:r>
            <a:r>
              <a:rPr lang="ru-RU" sz="32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Times New Roman" pitchFamily="18" charset="0"/>
              </a:rPr>
              <a:t>Наличие публикаций, включая </a:t>
            </a:r>
            <a:r>
              <a:rPr lang="ru-RU" sz="3200" b="1" i="1" dirty="0" err="1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  <a:cs typeface="Times New Roman" pitchFamily="18" charset="0"/>
              </a:rPr>
              <a:t>интернет-публикации</a:t>
            </a:r>
            <a:r>
              <a:rPr lang="ru-RU" sz="3200" b="1" i="1" dirty="0" smtClean="0">
                <a:solidFill>
                  <a:srgbClr val="74002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3200" b="1" i="1" dirty="0" smtClean="0">
                <a:solidFill>
                  <a:srgbClr val="74002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r>
              <a:rPr lang="ru-RU" sz="3200" b="1" i="1" dirty="0" smtClean="0">
                <a:solidFill>
                  <a:srgbClr val="74002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  <a:t/>
            </a:r>
            <a:br>
              <a:rPr lang="ru-RU" sz="3200" b="1" i="1" dirty="0" smtClean="0">
                <a:solidFill>
                  <a:srgbClr val="74002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Bookman Old Style" pitchFamily="18" charset="0"/>
              </a:rPr>
            </a:br>
            <a:endParaRPr lang="ru-RU" sz="2800" b="1" i="1" dirty="0" smtClean="0">
              <a:solidFill>
                <a:srgbClr val="74002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Bookman Old Style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sz="half" idx="1"/>
          </p:nvPr>
        </p:nvGraphicFramePr>
        <p:xfrm>
          <a:off x="228600" y="990600"/>
          <a:ext cx="8686800" cy="5137885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393166"/>
                <a:gridCol w="3331234"/>
                <a:gridCol w="3962400"/>
              </a:tblGrid>
              <a:tr h="61708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Дата</a:t>
                      </a:r>
                      <a:r>
                        <a:rPr lang="ru-RU" baseline="0" dirty="0" smtClean="0"/>
                        <a:t>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Тема публикации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Место размещения </a:t>
                      </a:r>
                      <a:endParaRPr lang="ru-RU" dirty="0"/>
                    </a:p>
                  </a:txBody>
                  <a:tcPr/>
                </a:tc>
              </a:tr>
              <a:tr h="151651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2019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Познавательно -  исследовательский проект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«Снежное царство-государство»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СМИ</a:t>
                      </a:r>
                      <a:r>
                        <a:rPr lang="ru-RU" baseline="0" dirty="0" smtClean="0"/>
                        <a:t> НУМИ: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>
                          <a:solidFill>
                            <a:srgbClr val="0070C0"/>
                          </a:solidFill>
                          <a:hlinkClick r:id="rId2" action="ppaction://hlinksldjump"/>
                        </a:rPr>
                        <a:t>http://numi.ru/docs/86716</a:t>
                      </a:r>
                      <a:endParaRPr lang="ru-RU" dirty="0">
                        <a:solidFill>
                          <a:srgbClr val="0070C0"/>
                        </a:solidFill>
                      </a:endParaRPr>
                    </a:p>
                  </a:txBody>
                  <a:tcPr/>
                </a:tc>
              </a:tr>
              <a:tr h="151651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 2018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Консультация для родителей "Организация детского экспериментирования" </a:t>
                      </a:r>
                    </a:p>
                    <a:p>
                      <a:pPr rtl="0"/>
                      <a:endParaRPr lang="ru-RU" sz="1800" b="1" i="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  <a:ea typeface="MS Gothic" pitchFamily="49" charset="-128"/>
                        </a:rPr>
                        <a:t>Соц. сеть работников образования</a:t>
                      </a:r>
                    </a:p>
                    <a:p>
                      <a:pPr algn="ctr"/>
                      <a:r>
                        <a:rPr lang="en-US" u="none" dirty="0" smtClean="0">
                          <a:hlinkClick r:id="rId3"/>
                        </a:rPr>
                        <a:t>https://nsportal.ru/detskiy-sad/materialy-dlya-roditeley/2019/11/08/konsultatsiya-dlya-roditeley-organizatsiya-detskogo</a:t>
                      </a:r>
                      <a:endParaRPr lang="ru-RU" u="none" dirty="0" smtClean="0"/>
                    </a:p>
                  </a:txBody>
                  <a:tcPr/>
                </a:tc>
              </a:tr>
              <a:tr h="148777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2019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Консультация для родителей "Ребенок и природа" </a:t>
                      </a: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  <a:ea typeface="MS Gothic" pitchFamily="49" charset="-128"/>
                        </a:rPr>
                        <a:t>Соц. сеть работников образования</a:t>
                      </a:r>
                      <a:endParaRPr lang="ru-RU" dirty="0" smtClean="0"/>
                    </a:p>
                    <a:p>
                      <a:pPr algn="ctr"/>
                      <a:r>
                        <a:rPr lang="en-US" dirty="0" smtClean="0">
                          <a:hlinkClick r:id="rId4"/>
                        </a:rPr>
                        <a:t>https://nsportal.ru/detskiy-sad/materialy-dlya-roditeley/2019/11/08/konsultatsiya-dlya-roditeley-rebenok-i-priroda</a:t>
                      </a:r>
                      <a:endParaRPr lang="ru-RU" dirty="0" smtClean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sz="half" idx="1"/>
          </p:nvPr>
        </p:nvGraphicFramePr>
        <p:xfrm>
          <a:off x="304800" y="228600"/>
          <a:ext cx="8686800" cy="388839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3200400"/>
                <a:gridCol w="4114800"/>
              </a:tblGrid>
              <a:tr h="50172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Дата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Тема публикации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Место размещения</a:t>
                      </a:r>
                      <a:endParaRPr lang="ru-RU" dirty="0"/>
                    </a:p>
                  </a:txBody>
                  <a:tcPr/>
                </a:tc>
              </a:tr>
              <a:tr h="169333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2019 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Познавательно -  исследовательский проект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«Снежный</a:t>
                      </a:r>
                      <a:r>
                        <a:rPr lang="ru-RU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мир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»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  <a:ea typeface="MS Gothic" pitchFamily="49" charset="-128"/>
                        </a:rPr>
                        <a:t>Соц. сеть работников образования</a:t>
                      </a:r>
                      <a:endParaRPr lang="ru-RU" dirty="0" smtClean="0"/>
                    </a:p>
                    <a:p>
                      <a:pPr algn="ctr"/>
                      <a:r>
                        <a:rPr lang="en-US" dirty="0" smtClean="0">
                          <a:hlinkClick r:id="rId2"/>
                        </a:rPr>
                        <a:t>https://nsportal.ru/detskii-sad/vospitatelnaya-rabota/2019/11/25/poznavatelno-issledovatelskiy-proekt-snezhnyy-mir</a:t>
                      </a:r>
                      <a:endParaRPr lang="ru-RU" dirty="0"/>
                    </a:p>
                  </a:txBody>
                  <a:tcPr/>
                </a:tc>
              </a:tr>
              <a:tr h="1693333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2019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Познавательно -  исследовательский проект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«Огород</a:t>
                      </a:r>
                      <a:r>
                        <a:rPr lang="ru-RU" sz="1800" b="1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на окне</a:t>
                      </a:r>
                      <a:r>
                        <a:rPr lang="ru-RU" sz="1800" b="1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»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Book Antiqua" pitchFamily="18" charset="0"/>
                          <a:ea typeface="MS Gothic" pitchFamily="49" charset="-128"/>
                        </a:rPr>
                        <a:t>Соц. сеть работников образования</a:t>
                      </a:r>
                      <a:endParaRPr lang="ru-RU" dirty="0" smtClean="0"/>
                    </a:p>
                    <a:p>
                      <a:pPr algn="ctr"/>
                      <a:r>
                        <a:rPr lang="en-US" dirty="0" smtClean="0">
                          <a:hlinkClick r:id="rId3"/>
                        </a:rPr>
                        <a:t>https://nsportal.ru/detskiy-sad/okruzhayushchiy-mir/2019/12/13/poznavatelno-issledovatelskiy-proekt-ogorod-na-okne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4" descr="svidetelstvo-4088039-173041.png"/>
          <p:cNvPicPr>
            <a:picLocks noGrp="1" noChangeAspect="1"/>
          </p:cNvPicPr>
          <p:nvPr>
            <p:ph sz="half" idx="1"/>
          </p:nvPr>
        </p:nvPicPr>
        <p:blipFill>
          <a:blip r:embed="rId2" cstate="email"/>
          <a:stretch>
            <a:fillRect/>
          </a:stretch>
        </p:blipFill>
        <p:spPr>
          <a:xfrm>
            <a:off x="381000" y="685800"/>
            <a:ext cx="4010937" cy="5668963"/>
          </a:xfrm>
        </p:spPr>
      </p:pic>
      <p:pic>
        <p:nvPicPr>
          <p:cNvPr id="8" name="Содержимое 7" descr="numi_svid_page-0001.jpg"/>
          <p:cNvPicPr>
            <a:picLocks noGrp="1" noChangeAspect="1"/>
          </p:cNvPicPr>
          <p:nvPr>
            <p:ph sz="half" idx="2"/>
          </p:nvPr>
        </p:nvPicPr>
        <p:blipFill>
          <a:blip r:embed="rId3" cstate="email"/>
          <a:stretch>
            <a:fillRect/>
          </a:stretch>
        </p:blipFill>
        <p:spPr>
          <a:xfrm>
            <a:off x="4724400" y="685800"/>
            <a:ext cx="3962400" cy="560036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</TotalTime>
  <Words>707</Words>
  <PresentationFormat>Экран (4:3)</PresentationFormat>
  <Paragraphs>148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Office Theme</vt:lpstr>
      <vt:lpstr>  ПОРТФОЛИО Сорокиной Татьяны Ивановны,  воспитателя  МДОБУ «Кемлянский детский сад комбинированного вида» Ичалковского муниципального района</vt:lpstr>
      <vt:lpstr>Характеристика-представление</vt:lpstr>
      <vt:lpstr>Обобщение педагогического опыта по теме: «Опытно-экспериментальная деятельность дошкольников» :</vt:lpstr>
      <vt:lpstr>1. Участие в инновационной (экспериментальной) деятельности</vt:lpstr>
      <vt:lpstr>2. Наставничество</vt:lpstr>
      <vt:lpstr>Слайд 6</vt:lpstr>
      <vt:lpstr> 3. Наличие публикаций, включая интернет-публикации  </vt:lpstr>
      <vt:lpstr>Слайд 8</vt:lpstr>
      <vt:lpstr>Слайд 9</vt:lpstr>
      <vt:lpstr>   4. Результаты участия воспитанников в:  - конкурсах,     - соревнованиях,     - выставках,      - акциях, - турнирах,         - фестивалях  </vt:lpstr>
      <vt:lpstr>Слайд 11</vt:lpstr>
      <vt:lpstr>Слайд 12</vt:lpstr>
      <vt:lpstr>Слайд 13</vt:lpstr>
      <vt:lpstr>Слайд 14</vt:lpstr>
      <vt:lpstr>5. Наличие авторских программ, методических пособий</vt:lpstr>
      <vt:lpstr> 6. Выступления на научно-практических конференциях, педагогических чтениях, семинарах, секциях, методических объединениях</vt:lpstr>
      <vt:lpstr>Слайд 17</vt:lpstr>
      <vt:lpstr>7.  Проведение открытых занятий, мастер-классов, мероприятий</vt:lpstr>
      <vt:lpstr>Слайд 19</vt:lpstr>
      <vt:lpstr>Слайд 20</vt:lpstr>
      <vt:lpstr>8. Экспертная деятельность</vt:lpstr>
      <vt:lpstr>     9. Общественная активность педагога: участие в комиссиях, в жюри конкурсов, депутатская деятельность и т.д.    </vt:lpstr>
      <vt:lpstr> 10. Позитивные результаты работы с воспитанниками</vt:lpstr>
      <vt:lpstr>Слайд 24</vt:lpstr>
      <vt:lpstr>Слайд 25</vt:lpstr>
      <vt:lpstr>11. Качество взаимодействия с родителями</vt:lpstr>
      <vt:lpstr>Слайд 27</vt:lpstr>
      <vt:lpstr>12. Работа с детьми из социально-неблагополучных семей</vt:lpstr>
      <vt:lpstr>     13. Участие педагога в профессиональных конкурсах     </vt:lpstr>
      <vt:lpstr>Слайд 30</vt:lpstr>
      <vt:lpstr>Слайд 31</vt:lpstr>
      <vt:lpstr>14. Награды и поощрения педагога в межаттестационный период органами государственной власти, МО РМ, муниципальными органами управления образованием, общественными организациями, педагогическими сообществами, родительской общественностью</vt:lpstr>
      <vt:lpstr>Слайд 33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ПОРТФОЛИО Сорокиной Татьяны Ивановны,  воспитателя  МДОБУ «Кемлянский детский сад комбинированного вида» Ичалковского муниципального района</dc:title>
  <dc:creator>Admin</dc:creator>
  <cp:lastModifiedBy>Admin</cp:lastModifiedBy>
  <cp:revision>58</cp:revision>
  <dcterms:created xsi:type="dcterms:W3CDTF">2019-11-11T15:35:48Z</dcterms:created>
  <dcterms:modified xsi:type="dcterms:W3CDTF">2019-12-23T18:22:48Z</dcterms:modified>
</cp:coreProperties>
</file>