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9" r:id="rId4"/>
  </p:sldMasterIdLst>
  <p:notesMasterIdLst>
    <p:notesMasterId r:id="rId15"/>
  </p:notesMasterIdLst>
  <p:handoutMasterIdLst>
    <p:handoutMasterId r:id="rId16"/>
  </p:handoutMasterIdLst>
  <p:sldIdLst>
    <p:sldId id="257" r:id="rId5"/>
    <p:sldId id="258" r:id="rId6"/>
    <p:sldId id="260" r:id="rId7"/>
    <p:sldId id="263" r:id="rId8"/>
    <p:sldId id="265" r:id="rId9"/>
    <p:sldId id="266" r:id="rId10"/>
    <p:sldId id="264" r:id="rId11"/>
    <p:sldId id="261" r:id="rId12"/>
    <p:sldId id="259" r:id="rId13"/>
    <p:sldId id="262" r:id="rId14"/>
  </p:sldIdLst>
  <p:sldSz cx="9906000" cy="6858000" type="A4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6A8"/>
    <a:srgbClr val="E43802"/>
    <a:srgbClr val="B73C05"/>
    <a:srgbClr val="F85309"/>
    <a:srgbClr val="FC5308"/>
    <a:srgbClr val="418E03"/>
    <a:srgbClr val="FFFFFF"/>
    <a:srgbClr val="63C98C"/>
    <a:srgbClr val="E5F6EC"/>
    <a:srgbClr val="52D0D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533" autoAdjust="0"/>
  </p:normalViewPr>
  <p:slideViewPr>
    <p:cSldViewPr snapToGrid="0">
      <p:cViewPr varScale="1">
        <p:scale>
          <a:sx n="73" d="100"/>
          <a:sy n="73" d="100"/>
        </p:scale>
        <p:origin x="1146" y="5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8" d="100"/>
          <a:sy n="58" d="100"/>
        </p:scale>
        <p:origin x="1746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EDF3F9-A383-40CF-841B-6426D82ECB85}" type="datetimeFigureOut">
              <a:rPr lang="ru-RU" smtClean="0"/>
              <a:t>10.11.2019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BDF9E2-D527-45E4-B727-833247D273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52758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CF68E2-8283-46B6-8FBF-264D443BE556}" type="datetimeFigureOut">
              <a:rPr lang="ru-RU" smtClean="0"/>
              <a:t>10.11.2019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96C573-8121-487C-B7E4-735E1C5AD7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49779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200150" y="1143000"/>
            <a:ext cx="4457700" cy="30861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96C573-8121-487C-B7E4-735E1C5AD778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93653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13" Type="http://schemas.openxmlformats.org/officeDocument/2006/relationships/image" Target="../media/image4.pn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12" Type="http://schemas.openxmlformats.org/officeDocument/2006/relationships/image" Target="../media/image3.png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6" Type="http://schemas.openxmlformats.org/officeDocument/2006/relationships/image" Target="../media/image19.png"/><Relationship Id="rId11" Type="http://schemas.openxmlformats.org/officeDocument/2006/relationships/image" Target="../media/image2.png"/><Relationship Id="rId5" Type="http://schemas.openxmlformats.org/officeDocument/2006/relationships/image" Target="../media/image18.png"/><Relationship Id="rId10" Type="http://schemas.openxmlformats.org/officeDocument/2006/relationships/image" Target="../media/image23.png"/><Relationship Id="rId4" Type="http://schemas.openxmlformats.org/officeDocument/2006/relationships/image" Target="../media/image17.png"/><Relationship Id="rId9" Type="http://schemas.openxmlformats.org/officeDocument/2006/relationships/image" Target="../media/image22.png"/><Relationship Id="rId14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90403" y="1865120"/>
            <a:ext cx="5225399" cy="819125"/>
          </a:xfrm>
          <a:prstGeom prst="rect">
            <a:avLst/>
          </a:prstGeom>
          <a:ln w="76200">
            <a:noFill/>
          </a:ln>
        </p:spPr>
        <p:txBody>
          <a:bodyPr anchor="ctr"/>
          <a:lstStyle>
            <a:lvl1pPr algn="ctr">
              <a:defRPr sz="4500">
                <a:solidFill>
                  <a:srgbClr val="418E03"/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62302" y="3810220"/>
            <a:ext cx="4681603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2406" y="2078841"/>
            <a:ext cx="2794337" cy="374060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7030" y="1984761"/>
            <a:ext cx="786769" cy="987531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8225" y="963119"/>
            <a:ext cx="1162698" cy="808399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0030" y="4571997"/>
            <a:ext cx="1336609" cy="936876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3128" y="3449785"/>
            <a:ext cx="1111135" cy="16338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665365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 advClick="0">
        <p15:prstTrans prst="peelOff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Макет_вопрос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346505" y="1005738"/>
            <a:ext cx="4152421" cy="823062"/>
          </a:xfrm>
          <a:prstGeom prst="rect">
            <a:avLst/>
          </a:prstGeom>
          <a:noFill/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3000" b="1">
                <a:solidFill>
                  <a:srgbClr val="418E03"/>
                </a:solidFill>
                <a:latin typeface="Roboto Cn" pitchFamily="2" charset="0"/>
                <a:ea typeface="Roboto Cn" pitchFamily="2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8926" y="2755453"/>
            <a:ext cx="3241232" cy="3118921"/>
          </a:xfrm>
          <a:prstGeom prst="rect">
            <a:avLst/>
          </a:prstGeom>
        </p:spPr>
      </p:pic>
      <p:sp>
        <p:nvSpPr>
          <p:cNvPr id="9" name="Овал 8"/>
          <p:cNvSpPr/>
          <p:nvPr userDrawn="1"/>
        </p:nvSpPr>
        <p:spPr>
          <a:xfrm>
            <a:off x="1511604" y="2421731"/>
            <a:ext cx="414827" cy="408767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 userDrawn="1"/>
        </p:nvSpPr>
        <p:spPr>
          <a:xfrm>
            <a:off x="1511604" y="3267085"/>
            <a:ext cx="414827" cy="408767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 userDrawn="1"/>
        </p:nvSpPr>
        <p:spPr>
          <a:xfrm>
            <a:off x="1511603" y="4111256"/>
            <a:ext cx="414827" cy="408767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1346505" y="3952053"/>
            <a:ext cx="3445200" cy="71755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5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4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1346505" y="3107882"/>
            <a:ext cx="3445200" cy="71755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5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5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1346505" y="2263611"/>
            <a:ext cx="3445200" cy="71755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5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796373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 advClick="0">
        <p15:prstTrans prst="peelOff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Финальный_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8694" y="655174"/>
            <a:ext cx="3791208" cy="2300896"/>
          </a:xfrm>
          <a:prstGeom prst="rect">
            <a:avLst/>
          </a:prstGeom>
        </p:spPr>
      </p:pic>
      <p:sp>
        <p:nvSpPr>
          <p:cNvPr id="12" name="Заголовок 1"/>
          <p:cNvSpPr>
            <a:spLocks noGrp="1"/>
          </p:cNvSpPr>
          <p:nvPr>
            <p:ph type="title"/>
          </p:nvPr>
        </p:nvSpPr>
        <p:spPr>
          <a:xfrm>
            <a:off x="1558693" y="1521178"/>
            <a:ext cx="3791209" cy="805813"/>
          </a:xfrm>
          <a:prstGeom prst="rect">
            <a:avLst/>
          </a:prstGeom>
          <a:noFill/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3000" b="1">
                <a:solidFill>
                  <a:srgbClr val="418E03"/>
                </a:solidFill>
                <a:latin typeface="Roboto Cn" pitchFamily="2" charset="0"/>
                <a:ea typeface="Roboto Cn" pitchFamily="2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pic>
        <p:nvPicPr>
          <p:cNvPr id="9" name="Рисунок 8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7272" y="764069"/>
            <a:ext cx="392215" cy="407536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1857806" y="3261762"/>
            <a:ext cx="346391" cy="357216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3806" y="6858000"/>
            <a:ext cx="1151590" cy="1434723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3380" y="6999926"/>
            <a:ext cx="1104030" cy="1783433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2200" y="6999926"/>
            <a:ext cx="1166536" cy="1292797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9025" y="2130805"/>
            <a:ext cx="328815" cy="335019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8045" y="4356167"/>
            <a:ext cx="461960" cy="467492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7620" y="2544194"/>
            <a:ext cx="2637762" cy="3531004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2315" y="2956070"/>
            <a:ext cx="1106490" cy="1388836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0178" y="3167434"/>
            <a:ext cx="1389524" cy="966107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3601" y="3698947"/>
            <a:ext cx="1461575" cy="10244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687804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 advClick="0">
        <p15:prstTrans prst="peelOff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 tmFilter="0, 0; .2, .5; .8, .5; 1, 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000" autoRev="1" fill="hold"/>
                                        <p:tgtEl>
                                          <p:spTgt spid="1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26" presetClass="emph" presetSubtype="0" repeatCount="indefinite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000" tmFilter="0, 0; .2, .5; .8, .5; 1, 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1000" autoRev="1" fill="hold"/>
                                        <p:tgtEl>
                                          <p:spTgt spid="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26" presetClass="emph" presetSubtype="0" repeatCount="indefinite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0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" dur="100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4" presetID="26" presetClass="emph" presetSubtype="0" repeatCount="indefinite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30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" dur="150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7" presetID="37" presetClass="path" presetSubtype="0" accel="40000" decel="4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02564E-6 2.22222E-6 L 0.11202 -0.03681 C 0.13558 -0.04445 0.16779 -0.06297 0.20112 -0.08634 C 0.23798 -0.11366 0.26651 -0.14051 0.28429 -0.16343 L 0.37083 -0.27222 " pathEditMode="relative" rAng="19980000" ptsTypes="AAAAA">
                                      <p:cBhvr>
                                        <p:cTn id="1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391" y="-11204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4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4615E-6 -0.00024 L 0.09632 -0.00232 C 0.11651 -0.00278 0.14568 0.00393 0.17452 0.0162 C 0.20754 0.02986 0.2335 0.04537 0.24984 0.0618 L 0.33125 0.13703 " pathEditMode="relative" rAng="960000" ptsTypes="AAAAA">
                                      <p:cBhvr>
                                        <p:cTn id="2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083" y="4259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58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35897E-6 1.11111E-6 L 0.02115 0.0581 C 0.02596 0.07037 0.02868 0.08889 0.02868 0.1081 C 0.02868 0.12986 0.02596 0.14722 0.02115 0.15949 L 4.35897E-6 0.21782 " pathEditMode="relative" rAng="0" ptsTypes="AAAAA">
                                      <p:cBhvr>
                                        <p:cTn id="2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26" y="10880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1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3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4.07407E-6 L -0.00802 -0.9206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01" y="-46042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35897E-6 -4.81481E-6 L -0.04135 -0.3699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67" y="-18495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58974E-6 3.7037E-7 L -0.04407 -0.67361 " pathEditMode="relative" rAng="0" ptsTypes="AA">
                                      <p:cBhvr>
                                        <p:cTn id="2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12" y="-3368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Макет_вопрос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346505" y="1005738"/>
            <a:ext cx="4152421" cy="823062"/>
          </a:xfrm>
          <a:prstGeom prst="rect">
            <a:avLst/>
          </a:prstGeom>
          <a:noFill/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3000" b="1">
                <a:solidFill>
                  <a:srgbClr val="418E03"/>
                </a:solidFill>
                <a:latin typeface="Roboto Cn" pitchFamily="2" charset="0"/>
                <a:ea typeface="Roboto Cn" pitchFamily="2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22" name="Овал 21"/>
          <p:cNvSpPr/>
          <p:nvPr userDrawn="1"/>
        </p:nvSpPr>
        <p:spPr>
          <a:xfrm>
            <a:off x="1511604" y="2421731"/>
            <a:ext cx="414827" cy="408767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Овал 22"/>
          <p:cNvSpPr/>
          <p:nvPr userDrawn="1"/>
        </p:nvSpPr>
        <p:spPr>
          <a:xfrm>
            <a:off x="1511604" y="3267085"/>
            <a:ext cx="414827" cy="408767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Овал 23"/>
          <p:cNvSpPr/>
          <p:nvPr userDrawn="1"/>
        </p:nvSpPr>
        <p:spPr>
          <a:xfrm>
            <a:off x="1511603" y="4111256"/>
            <a:ext cx="414827" cy="408767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1346505" y="3952053"/>
            <a:ext cx="3445200" cy="71755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5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26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1346505" y="3107882"/>
            <a:ext cx="3445200" cy="71755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5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27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1346505" y="2263611"/>
            <a:ext cx="3445200" cy="71755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5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161174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 advClick="0">
        <p15:prstTrans prst="peelOff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Макет_вопрос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346505" y="1005738"/>
            <a:ext cx="4152421" cy="823062"/>
          </a:xfrm>
          <a:prstGeom prst="rect">
            <a:avLst/>
          </a:prstGeom>
          <a:noFill/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3000" b="1">
                <a:solidFill>
                  <a:srgbClr val="418E03"/>
                </a:solidFill>
                <a:latin typeface="Roboto Cn" pitchFamily="2" charset="0"/>
                <a:ea typeface="Roboto Cn" pitchFamily="2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1437" y="2894880"/>
            <a:ext cx="2302498" cy="3133956"/>
          </a:xfrm>
          <a:prstGeom prst="rect">
            <a:avLst/>
          </a:prstGeom>
        </p:spPr>
      </p:pic>
      <p:sp>
        <p:nvSpPr>
          <p:cNvPr id="9" name="Овал 8"/>
          <p:cNvSpPr/>
          <p:nvPr userDrawn="1"/>
        </p:nvSpPr>
        <p:spPr>
          <a:xfrm>
            <a:off x="1511604" y="2421731"/>
            <a:ext cx="414827" cy="408767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 userDrawn="1"/>
        </p:nvSpPr>
        <p:spPr>
          <a:xfrm>
            <a:off x="1511604" y="3267085"/>
            <a:ext cx="414827" cy="408767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 userDrawn="1"/>
        </p:nvSpPr>
        <p:spPr>
          <a:xfrm>
            <a:off x="1511603" y="4111256"/>
            <a:ext cx="414827" cy="408767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1346505" y="3952053"/>
            <a:ext cx="3445200" cy="71755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5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4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1346505" y="3107882"/>
            <a:ext cx="3445200" cy="71755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5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5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1346505" y="2263611"/>
            <a:ext cx="3445200" cy="71755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5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130246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 advClick="0">
        <p15:prstTrans prst="peelOff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Макет_вопрос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346505" y="1005738"/>
            <a:ext cx="4152421" cy="823062"/>
          </a:xfrm>
          <a:prstGeom prst="rect">
            <a:avLst/>
          </a:prstGeom>
          <a:noFill/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3000" b="1">
                <a:solidFill>
                  <a:srgbClr val="418E03"/>
                </a:solidFill>
                <a:latin typeface="Roboto Cn" pitchFamily="2" charset="0"/>
                <a:ea typeface="Roboto Cn" pitchFamily="2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567054" y="2578778"/>
            <a:ext cx="1940400" cy="3338336"/>
          </a:xfrm>
          <a:prstGeom prst="rect">
            <a:avLst/>
          </a:prstGeom>
        </p:spPr>
      </p:pic>
      <p:sp>
        <p:nvSpPr>
          <p:cNvPr id="9" name="Овал 8"/>
          <p:cNvSpPr/>
          <p:nvPr userDrawn="1"/>
        </p:nvSpPr>
        <p:spPr>
          <a:xfrm>
            <a:off x="1511604" y="2421731"/>
            <a:ext cx="414827" cy="408767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 userDrawn="1"/>
        </p:nvSpPr>
        <p:spPr>
          <a:xfrm>
            <a:off x="1511604" y="3267085"/>
            <a:ext cx="414827" cy="408767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 userDrawn="1"/>
        </p:nvSpPr>
        <p:spPr>
          <a:xfrm>
            <a:off x="1511603" y="4111256"/>
            <a:ext cx="414827" cy="408767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1346505" y="3952053"/>
            <a:ext cx="3445200" cy="71755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5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4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1346505" y="3107882"/>
            <a:ext cx="3445200" cy="71755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5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5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1346505" y="2263611"/>
            <a:ext cx="3445200" cy="71755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5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372986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 advClick="0">
        <p15:prstTrans prst="peelOff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Макет_вопрос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346505" y="1005738"/>
            <a:ext cx="4152421" cy="823062"/>
          </a:xfrm>
          <a:prstGeom prst="rect">
            <a:avLst/>
          </a:prstGeom>
          <a:noFill/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3000" b="1">
                <a:solidFill>
                  <a:srgbClr val="418E03"/>
                </a:solidFill>
                <a:latin typeface="Roboto Cn" pitchFamily="2" charset="0"/>
                <a:ea typeface="Roboto Cn" pitchFamily="2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9" name="Овал 8"/>
          <p:cNvSpPr/>
          <p:nvPr userDrawn="1"/>
        </p:nvSpPr>
        <p:spPr>
          <a:xfrm>
            <a:off x="1511604" y="2421731"/>
            <a:ext cx="414827" cy="408767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 userDrawn="1"/>
        </p:nvSpPr>
        <p:spPr>
          <a:xfrm>
            <a:off x="1511604" y="3267085"/>
            <a:ext cx="414827" cy="408767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 userDrawn="1"/>
        </p:nvSpPr>
        <p:spPr>
          <a:xfrm>
            <a:off x="1511603" y="4111256"/>
            <a:ext cx="414827" cy="408767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1346505" y="3952053"/>
            <a:ext cx="3445200" cy="71755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5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4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1346505" y="3107882"/>
            <a:ext cx="3445200" cy="71755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5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5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1346505" y="2263611"/>
            <a:ext cx="3445200" cy="71755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5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2700" y="2818592"/>
            <a:ext cx="2050958" cy="313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990566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 advClick="0">
        <p15:prstTrans prst="peelOff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Макет_вопрос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346505" y="1005738"/>
            <a:ext cx="4152421" cy="823062"/>
          </a:xfrm>
          <a:prstGeom prst="rect">
            <a:avLst/>
          </a:prstGeom>
          <a:noFill/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3000" b="1">
                <a:solidFill>
                  <a:srgbClr val="418E03"/>
                </a:solidFill>
                <a:latin typeface="Roboto Cn" pitchFamily="2" charset="0"/>
                <a:ea typeface="Roboto Cn" pitchFamily="2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9" name="Овал 8"/>
          <p:cNvSpPr/>
          <p:nvPr userDrawn="1"/>
        </p:nvSpPr>
        <p:spPr>
          <a:xfrm>
            <a:off x="1511604" y="2421731"/>
            <a:ext cx="414827" cy="408767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 userDrawn="1"/>
        </p:nvSpPr>
        <p:spPr>
          <a:xfrm>
            <a:off x="1511604" y="3267085"/>
            <a:ext cx="414827" cy="408767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 userDrawn="1"/>
        </p:nvSpPr>
        <p:spPr>
          <a:xfrm>
            <a:off x="1511603" y="4111256"/>
            <a:ext cx="414827" cy="408767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1346505" y="3952053"/>
            <a:ext cx="3445200" cy="71755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5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4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1346505" y="3107882"/>
            <a:ext cx="3445200" cy="71755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5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5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1346505" y="2263611"/>
            <a:ext cx="3445200" cy="71755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5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0342" y="3482432"/>
            <a:ext cx="2410584" cy="24618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444871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 advClick="0">
        <p15:prstTrans prst="peelOff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Макет_вопрос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346505" y="1005738"/>
            <a:ext cx="4152421" cy="823062"/>
          </a:xfrm>
          <a:prstGeom prst="rect">
            <a:avLst/>
          </a:prstGeom>
          <a:noFill/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3000" b="1">
                <a:solidFill>
                  <a:srgbClr val="418E03"/>
                </a:solidFill>
                <a:latin typeface="Roboto Cn" pitchFamily="2" charset="0"/>
                <a:ea typeface="Roboto Cn" pitchFamily="2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9" name="Овал 8"/>
          <p:cNvSpPr/>
          <p:nvPr userDrawn="1"/>
        </p:nvSpPr>
        <p:spPr>
          <a:xfrm>
            <a:off x="1511604" y="2421731"/>
            <a:ext cx="414827" cy="408767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 userDrawn="1"/>
        </p:nvSpPr>
        <p:spPr>
          <a:xfrm>
            <a:off x="1511604" y="3267085"/>
            <a:ext cx="414827" cy="408767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 userDrawn="1"/>
        </p:nvSpPr>
        <p:spPr>
          <a:xfrm>
            <a:off x="1511603" y="4111256"/>
            <a:ext cx="414827" cy="408767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1346505" y="3952053"/>
            <a:ext cx="3445200" cy="71755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5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4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1346505" y="3107882"/>
            <a:ext cx="3445200" cy="71755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5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5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1346505" y="2263611"/>
            <a:ext cx="3445200" cy="71755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5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0905" y="2507810"/>
            <a:ext cx="2114762" cy="33091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771207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 advClick="0">
        <p15:prstTrans prst="peelOff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Макет_вопрос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346505" y="1005738"/>
            <a:ext cx="4152421" cy="823062"/>
          </a:xfrm>
          <a:prstGeom prst="rect">
            <a:avLst/>
          </a:prstGeom>
          <a:noFill/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3000" b="1">
                <a:solidFill>
                  <a:srgbClr val="418E03"/>
                </a:solidFill>
                <a:latin typeface="Roboto Cn" pitchFamily="2" charset="0"/>
                <a:ea typeface="Roboto Cn" pitchFamily="2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7300" y="2705622"/>
            <a:ext cx="3215568" cy="3135600"/>
          </a:xfrm>
          <a:prstGeom prst="rect">
            <a:avLst/>
          </a:prstGeom>
        </p:spPr>
      </p:pic>
      <p:sp>
        <p:nvSpPr>
          <p:cNvPr id="9" name="Овал 8"/>
          <p:cNvSpPr/>
          <p:nvPr userDrawn="1"/>
        </p:nvSpPr>
        <p:spPr>
          <a:xfrm>
            <a:off x="1511604" y="2421731"/>
            <a:ext cx="414827" cy="408767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 userDrawn="1"/>
        </p:nvSpPr>
        <p:spPr>
          <a:xfrm>
            <a:off x="1511604" y="3267085"/>
            <a:ext cx="414827" cy="408767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 userDrawn="1"/>
        </p:nvSpPr>
        <p:spPr>
          <a:xfrm>
            <a:off x="1511603" y="4111256"/>
            <a:ext cx="414827" cy="408767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1346505" y="3952053"/>
            <a:ext cx="3445200" cy="71755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5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4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1346505" y="3107882"/>
            <a:ext cx="3445200" cy="71755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5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5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1346505" y="2263611"/>
            <a:ext cx="3445200" cy="71755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5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5002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 advClick="0">
        <p15:prstTrans prst="peelOff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Макет_вопрос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346505" y="1005738"/>
            <a:ext cx="4152421" cy="823062"/>
          </a:xfrm>
          <a:prstGeom prst="rect">
            <a:avLst/>
          </a:prstGeom>
          <a:noFill/>
          <a:ln w="38100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3000" b="1">
                <a:solidFill>
                  <a:srgbClr val="418E03"/>
                </a:solidFill>
                <a:latin typeface="Roboto Cn" pitchFamily="2" charset="0"/>
                <a:ea typeface="Roboto Cn" pitchFamily="2" charset="0"/>
                <a:cs typeface="Segoe UI Light" panose="020B0502040204020203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8999" y="2719779"/>
            <a:ext cx="3293743" cy="3135600"/>
          </a:xfrm>
          <a:prstGeom prst="rect">
            <a:avLst/>
          </a:prstGeom>
        </p:spPr>
      </p:pic>
      <p:sp>
        <p:nvSpPr>
          <p:cNvPr id="9" name="Овал 8"/>
          <p:cNvSpPr/>
          <p:nvPr userDrawn="1"/>
        </p:nvSpPr>
        <p:spPr>
          <a:xfrm>
            <a:off x="1511604" y="2421731"/>
            <a:ext cx="414827" cy="408767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 userDrawn="1"/>
        </p:nvSpPr>
        <p:spPr>
          <a:xfrm>
            <a:off x="1511604" y="3267085"/>
            <a:ext cx="414827" cy="408767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 userDrawn="1"/>
        </p:nvSpPr>
        <p:spPr>
          <a:xfrm>
            <a:off x="1511603" y="4111256"/>
            <a:ext cx="414827" cy="408767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1346505" y="3952053"/>
            <a:ext cx="3445200" cy="71755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5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>
              <a:buFontTx/>
              <a:buNone/>
              <a:defRPr sz="1400">
                <a:solidFill>
                  <a:srgbClr val="418E03"/>
                </a:solidFill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Правильный ответ</a:t>
            </a:r>
            <a:endParaRPr lang="en-US" dirty="0"/>
          </a:p>
        </p:txBody>
      </p:sp>
      <p:sp>
        <p:nvSpPr>
          <p:cNvPr id="14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1346505" y="3107882"/>
            <a:ext cx="3445200" cy="71755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5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  <p:sp>
        <p:nvSpPr>
          <p:cNvPr id="15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1346505" y="2263611"/>
            <a:ext cx="3445200" cy="71755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 w="28575">
            <a:noFill/>
            <a:prstDash val="sysDash"/>
          </a:ln>
        </p:spPr>
        <p:txBody>
          <a:bodyPr anchor="ctr"/>
          <a:lstStyle>
            <a:lvl1pPr marL="0" indent="0" algn="ctr">
              <a:buFontTx/>
              <a:buNone/>
              <a:defRPr sz="1500">
                <a:solidFill>
                  <a:schemeClr val="accent1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  <a:lvl2pPr marL="3429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2pPr>
            <a:lvl3pPr marL="6858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3pPr>
            <a:lvl4pPr marL="10287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4pPr>
            <a:lvl5pPr marL="1371600" indent="0" algn="ctr">
              <a:buFontTx/>
              <a:buNone/>
              <a:defRPr sz="1400">
                <a:latin typeface="Segoe UI" panose="020B0502040204020203" pitchFamily="34" charset="0"/>
                <a:cs typeface="Segoe UI" panose="020B0502040204020203" pitchFamily="34" charset="0"/>
              </a:defRPr>
            </a:lvl5pPr>
          </a:lstStyle>
          <a:p>
            <a:pPr lvl="0"/>
            <a:r>
              <a:rPr lang="ru-RU" dirty="0"/>
              <a:t>Неправильный ответ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562460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 advClick="0">
        <p15:prstTrans prst="peelOff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653008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 advClick="0">
        <p15:prstTrans prst="peelOff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7.xml"/><Relationship Id="rId3" Type="http://schemas.openxmlformats.org/officeDocument/2006/relationships/image" Target="../media/image7.png"/><Relationship Id="rId7" Type="http://schemas.openxmlformats.org/officeDocument/2006/relationships/audio" Target="../media/audio2.wav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6" Type="http://schemas.openxmlformats.org/officeDocument/2006/relationships/slide" Target="slide6.xml"/><Relationship Id="rId5" Type="http://schemas.openxmlformats.org/officeDocument/2006/relationships/image" Target="../media/image8.png"/><Relationship Id="rId4" Type="http://schemas.openxmlformats.org/officeDocument/2006/relationships/slide" Target="slide4.xml"/><Relationship Id="rId9" Type="http://schemas.openxmlformats.org/officeDocument/2006/relationships/image" Target="../media/image2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09847" y="939564"/>
            <a:ext cx="6858000" cy="2587408"/>
          </a:xfrm>
          <a:prstGeom prst="rect">
            <a:avLst/>
          </a:prstGeom>
          <a:noFill/>
        </p:spPr>
        <p:txBody>
          <a:bodyPr/>
          <a:lstStyle/>
          <a:p>
            <a:pPr algn="ctr"/>
            <a:r>
              <a:rPr lang="ru-RU" dirty="0" smtClean="0">
                <a:latin typeface="Segoe UI Semibold" panose="020B0702040204020203" pitchFamily="34" charset="0"/>
                <a:cs typeface="Segoe UI Semibold" panose="020B0702040204020203" pitchFamily="34" charset="0"/>
              </a:rPr>
              <a:t>«Правописание приставок пре-, при-»</a:t>
            </a:r>
            <a:br>
              <a:rPr lang="ru-RU" dirty="0" smtClean="0">
                <a:latin typeface="Segoe UI Semibold" panose="020B0702040204020203" pitchFamily="34" charset="0"/>
                <a:cs typeface="Segoe UI Semibold" panose="020B0702040204020203" pitchFamily="34" charset="0"/>
              </a:rPr>
            </a:br>
            <a:r>
              <a:rPr lang="ru-RU" sz="2400" dirty="0" smtClean="0">
                <a:latin typeface="Segoe UI Semibold" panose="020B0702040204020203" pitchFamily="34" charset="0"/>
                <a:cs typeface="Segoe UI Semibold" panose="020B0702040204020203" pitchFamily="34" charset="0"/>
              </a:rPr>
              <a:t>Распределительный диктант</a:t>
            </a:r>
            <a:br>
              <a:rPr lang="ru-RU" sz="2400" dirty="0" smtClean="0">
                <a:latin typeface="Segoe UI Semibold" panose="020B0702040204020203" pitchFamily="34" charset="0"/>
                <a:cs typeface="Segoe UI Semibold" panose="020B0702040204020203" pitchFamily="34" charset="0"/>
              </a:rPr>
            </a:br>
            <a:r>
              <a:rPr lang="ru-RU" sz="2400" dirty="0" smtClean="0">
                <a:latin typeface="Segoe UI Semibold" panose="020B0702040204020203" pitchFamily="34" charset="0"/>
                <a:cs typeface="Segoe UI Semibold" panose="020B0702040204020203" pitchFamily="34" charset="0"/>
              </a:rPr>
              <a:t>6 класс</a:t>
            </a:r>
            <a:endParaRPr lang="ru-RU" sz="2400" dirty="0">
              <a:latin typeface="Segoe UI Semibold" panose="020B0702040204020203" pitchFamily="34" charset="0"/>
              <a:cs typeface="Segoe UI Semibold" panose="020B0702040204020203" pitchFamily="34" charset="0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4833257" y="2011680"/>
            <a:ext cx="1136469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5969726" y="2011680"/>
            <a:ext cx="0" cy="11756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6387737" y="2011680"/>
            <a:ext cx="1084217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7471954" y="2011680"/>
            <a:ext cx="0" cy="11756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9080210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spd="slow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0" dirty="0" smtClean="0">
                <a:latin typeface="Segoe UI Semibold" panose="020B0702040204020203" pitchFamily="34" charset="0"/>
                <a:cs typeface="Segoe UI Semibold" panose="020B0702040204020203" pitchFamily="34" charset="0"/>
              </a:rPr>
              <a:t>Сведения об авторе:</a:t>
            </a:r>
            <a:endParaRPr lang="ru-RU" b="0" dirty="0">
              <a:latin typeface="Segoe UI Semibold" panose="020B0702040204020203" pitchFamily="34" charset="0"/>
              <a:cs typeface="Segoe UI Semibold" panose="020B0702040204020203" pitchFamily="34" charset="0"/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1511604" y="2421731"/>
            <a:ext cx="414827" cy="408767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/>
              <a:t>Составитель презентации:</a:t>
            </a:r>
          </a:p>
          <a:p>
            <a:pPr algn="ctr"/>
            <a:r>
              <a:rPr lang="ru-RU"/>
              <a:t>студентка 4 курса, гр. РЛа-16-1</a:t>
            </a:r>
          </a:p>
          <a:p>
            <a:pPr algn="ctr"/>
            <a:r>
              <a:rPr lang="ru-RU"/>
              <a:t>Проценко Анастасия</a:t>
            </a:r>
          </a:p>
          <a:p>
            <a:pPr algn="ctr"/>
            <a:r>
              <a:rPr lang="ru-RU"/>
              <a:t>г. Новокузнецк, 2019 год</a:t>
            </a:r>
          </a:p>
        </p:txBody>
      </p:sp>
      <p:sp>
        <p:nvSpPr>
          <p:cNvPr id="16" name="Овал 15"/>
          <p:cNvSpPr/>
          <p:nvPr/>
        </p:nvSpPr>
        <p:spPr>
          <a:xfrm>
            <a:off x="1511604" y="4111256"/>
            <a:ext cx="414827" cy="408767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1511603" y="3267085"/>
            <a:ext cx="414827" cy="408767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346505" y="1841876"/>
            <a:ext cx="4953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Составитель презентации:</a:t>
            </a:r>
          </a:p>
          <a:p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студентка 4 курса, гр. РЛа-16-1</a:t>
            </a:r>
          </a:p>
          <a:p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Проценко Анастасия</a:t>
            </a:r>
          </a:p>
          <a:p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г. Новокузнецк, 2019 год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94652" y="898811"/>
            <a:ext cx="3510580" cy="3863373"/>
          </a:xfrm>
          <a:prstGeom prst="rect">
            <a:avLst/>
          </a:prstGeom>
        </p:spPr>
      </p:pic>
      <p:pic>
        <p:nvPicPr>
          <p:cNvPr id="3" name="Рисунок 2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1985" y="3928447"/>
            <a:ext cx="2328066" cy="2216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787213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 advClick="0">
        <p15:prstTrans prst="peelOff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рямоугольник 12">
            <a:hlinkClick r:id="rId2" action="ppaction://hlinksldjump"/>
          </p:cNvPr>
          <p:cNvSpPr/>
          <p:nvPr/>
        </p:nvSpPr>
        <p:spPr>
          <a:xfrm>
            <a:off x="1346505" y="1415346"/>
            <a:ext cx="3445200" cy="71765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 w="28575">
            <a:noFill/>
            <a:prstDash val="sys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Правило</a:t>
            </a:r>
            <a:endParaRPr lang="ru-RU" sz="15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Прямоугольник 11">
            <a:hlinkClick r:id="rId4" action="ppaction://hlinksldjump"/>
          </p:cNvPr>
          <p:cNvSpPr/>
          <p:nvPr/>
        </p:nvSpPr>
        <p:spPr>
          <a:xfrm>
            <a:off x="1346505" y="2426194"/>
            <a:ext cx="3505164" cy="693308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 w="28575">
            <a:noFill/>
            <a:prstDash val="sys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Инструкция и </a:t>
            </a:r>
            <a:br>
              <a:rPr lang="ru-RU" sz="24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образец</a:t>
            </a:r>
            <a:endParaRPr lang="ru-RU" sz="24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0450" y="2731549"/>
            <a:ext cx="2303706" cy="3135600"/>
          </a:xfrm>
          <a:prstGeom prst="rect">
            <a:avLst/>
          </a:prstGeom>
        </p:spPr>
      </p:pic>
      <p:sp>
        <p:nvSpPr>
          <p:cNvPr id="19" name="Прямоугольник 18">
            <a:hlinkClick r:id="rId6" action="ppaction://hlinksldjump">
              <a:snd r:embed="rId7" name="chimes.wav"/>
            </a:hlinkClick>
          </p:cNvPr>
          <p:cNvSpPr/>
          <p:nvPr/>
        </p:nvSpPr>
        <p:spPr>
          <a:xfrm>
            <a:off x="1406469" y="3408506"/>
            <a:ext cx="3445200" cy="71765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 w="28575">
            <a:noFill/>
            <a:prstDash val="sys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Проверка</a:t>
            </a:r>
            <a:endParaRPr lang="ru-RU" sz="28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1511604" y="2421731"/>
            <a:ext cx="414827" cy="408767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1511604" y="3267085"/>
            <a:ext cx="414827" cy="408767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1511603" y="4111256"/>
            <a:ext cx="414827" cy="408767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>
            <a:hlinkClick r:id="rId8" action="ppaction://hlinksldjump"/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406469" y="4417390"/>
            <a:ext cx="3548180" cy="823031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1897278" y="4378602"/>
            <a:ext cx="256656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Критерии </a:t>
            </a:r>
            <a:br>
              <a:rPr lang="ru-RU" sz="24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оценивания</a:t>
            </a:r>
            <a:endParaRPr lang="ru-RU" sz="24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083959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 advClick="0">
        <p15:prstTrans prst="peelOff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Рисунок 52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91971" y="4047011"/>
            <a:ext cx="2235703" cy="2164127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23605" y="372245"/>
            <a:ext cx="4152421" cy="823062"/>
          </a:xfrm>
        </p:spPr>
        <p:txBody>
          <a:bodyPr>
            <a:normAutofit/>
          </a:bodyPr>
          <a:lstStyle/>
          <a:p>
            <a:r>
              <a:rPr lang="ru-RU" sz="3200" b="0" dirty="0" smtClean="0">
                <a:latin typeface="Segoe UI Semibold" panose="020B0702040204020203" pitchFamily="34" charset="0"/>
                <a:cs typeface="Segoe UI Semibold" panose="020B0702040204020203" pitchFamily="34" charset="0"/>
              </a:rPr>
              <a:t>Правило</a:t>
            </a:r>
            <a:endParaRPr lang="ru-RU" b="0" dirty="0">
              <a:latin typeface="Segoe UI Semibold" panose="020B0702040204020203" pitchFamily="34" charset="0"/>
              <a:cs typeface="Segoe UI Semibold" panose="020B0702040204020203" pitchFamily="34" charset="0"/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1511604" y="4110073"/>
            <a:ext cx="414827" cy="408767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1511604" y="3267085"/>
            <a:ext cx="414827" cy="408767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вал 18"/>
          <p:cNvSpPr/>
          <p:nvPr/>
        </p:nvSpPr>
        <p:spPr>
          <a:xfrm>
            <a:off x="1511603" y="2422914"/>
            <a:ext cx="414827" cy="408767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946214" y="965015"/>
            <a:ext cx="816279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Приставка пре- употребляется в том случае, если значение морфемы близко к значению приставки пере-.</a:t>
            </a:r>
          </a:p>
          <a:p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Кроме </a:t>
            </a: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того, значение приставки пре- может быть синонимично слову «очень».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946214" y="3112598"/>
            <a:ext cx="744479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Пример</a:t>
            </a: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пресытиться — очень насытиться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2847703" y="1090894"/>
            <a:ext cx="61394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3461649" y="1090894"/>
            <a:ext cx="0" cy="9573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Прямоугольник 14"/>
          <p:cNvSpPr/>
          <p:nvPr/>
        </p:nvSpPr>
        <p:spPr>
          <a:xfrm>
            <a:off x="946214" y="3629564"/>
            <a:ext cx="8067157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Приставка при-</a:t>
            </a: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пишется </a:t>
            </a: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в нескольких </a:t>
            </a: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случаях: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приближение </a:t>
            </a: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(приехать, прибыть</a:t>
            </a: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);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присоединение </a:t>
            </a: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(приклеить, прикрепить</a:t>
            </a: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);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территориальная </a:t>
            </a: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близость (</a:t>
            </a: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пришкольный);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неполное </a:t>
            </a: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действие </a:t>
            </a: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(приукрасить</a:t>
            </a: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</a:p>
        </p:txBody>
      </p:sp>
      <p:cxnSp>
        <p:nvCxnSpPr>
          <p:cNvPr id="46" name="Прямая соединительная линия 45"/>
          <p:cNvCxnSpPr/>
          <p:nvPr/>
        </p:nvCxnSpPr>
        <p:spPr>
          <a:xfrm>
            <a:off x="2847703" y="3775165"/>
            <a:ext cx="659666" cy="1306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1" name="Прямая соединительная линия 50"/>
          <p:cNvCxnSpPr/>
          <p:nvPr/>
        </p:nvCxnSpPr>
        <p:spPr>
          <a:xfrm>
            <a:off x="3507369" y="3775165"/>
            <a:ext cx="0" cy="10114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695481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 advClick="0">
        <p15:prstTrans prst="peelOff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83420" y="470161"/>
            <a:ext cx="4152421" cy="823062"/>
          </a:xfrm>
        </p:spPr>
        <p:txBody>
          <a:bodyPr>
            <a:normAutofit/>
          </a:bodyPr>
          <a:lstStyle/>
          <a:p>
            <a:r>
              <a:rPr lang="ru-RU" sz="3200" b="0" dirty="0" smtClean="0">
                <a:latin typeface="Segoe UI Semibold" panose="020B0702040204020203" pitchFamily="34" charset="0"/>
                <a:cs typeface="Segoe UI Semibold" panose="020B0702040204020203" pitchFamily="34" charset="0"/>
              </a:rPr>
              <a:t>Образец</a:t>
            </a:r>
            <a:endParaRPr lang="ru-RU" b="0" dirty="0">
              <a:latin typeface="Segoe UI Semibold" panose="020B0702040204020203" pitchFamily="34" charset="0"/>
              <a:cs typeface="Segoe UI Semibold" panose="020B0702040204020203" pitchFamily="34" charset="0"/>
            </a:endParaRPr>
          </a:p>
        </p:txBody>
      </p:sp>
      <p:pic>
        <p:nvPicPr>
          <p:cNvPr id="3" name="Рисунок 2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9797" y="3871795"/>
            <a:ext cx="1490235" cy="2278340"/>
          </a:xfrm>
          <a:prstGeom prst="rect">
            <a:avLst/>
          </a:prstGeom>
        </p:spPr>
      </p:pic>
      <p:sp>
        <p:nvSpPr>
          <p:cNvPr id="14" name="Овал 13"/>
          <p:cNvSpPr/>
          <p:nvPr/>
        </p:nvSpPr>
        <p:spPr>
          <a:xfrm>
            <a:off x="1511604" y="2421731"/>
            <a:ext cx="414827" cy="408767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1511603" y="3267085"/>
            <a:ext cx="414827" cy="408767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786750" y="1173228"/>
            <a:ext cx="814576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Разделите </a:t>
            </a: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тетрадь на два </a:t>
            </a: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столбика. </a:t>
            </a:r>
            <a:b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В </a:t>
            </a: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первый столбик вы будете записывать слова с приставкой пре-, а во второй с приставкой при-.</a:t>
            </a: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75893260"/>
              </p:ext>
            </p:extLst>
          </p:nvPr>
        </p:nvGraphicFramePr>
        <p:xfrm>
          <a:off x="1557630" y="2658636"/>
          <a:ext cx="6959352" cy="10172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79676">
                  <a:extLst>
                    <a:ext uri="{9D8B030D-6E8A-4147-A177-3AD203B41FA5}">
                      <a16:colId xmlns:a16="http://schemas.microsoft.com/office/drawing/2014/main" val="1671920702"/>
                    </a:ext>
                  </a:extLst>
                </a:gridCol>
                <a:gridCol w="3479676">
                  <a:extLst>
                    <a:ext uri="{9D8B030D-6E8A-4147-A177-3AD203B41FA5}">
                      <a16:colId xmlns:a16="http://schemas.microsoft.com/office/drawing/2014/main" val="3204726239"/>
                    </a:ext>
                  </a:extLst>
                </a:gridCol>
              </a:tblGrid>
              <a:tr h="508608">
                <a:tc>
                  <a:txBody>
                    <a:bodyPr/>
                    <a:lstStyle/>
                    <a:p>
                      <a:r>
                        <a:rPr lang="ru-RU" sz="20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пре</a:t>
                      </a:r>
                      <a:endParaRPr lang="ru-RU" sz="20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при</a:t>
                      </a:r>
                      <a:endParaRPr lang="ru-RU" sz="20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5454496"/>
                  </a:ext>
                </a:extLst>
              </a:tr>
              <a:tr h="508608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пребольшой</a:t>
                      </a:r>
                      <a:endParaRPr lang="ru-RU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припевать</a:t>
                      </a:r>
                      <a:endParaRPr lang="ru-RU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85983637"/>
                  </a:ext>
                </a:extLst>
              </a:tr>
            </a:tbl>
          </a:graphicData>
        </a:graphic>
      </p:graphicFrame>
      <p:cxnSp>
        <p:nvCxnSpPr>
          <p:cNvPr id="8" name="Прямая соединительная линия 7"/>
          <p:cNvCxnSpPr/>
          <p:nvPr/>
        </p:nvCxnSpPr>
        <p:spPr>
          <a:xfrm>
            <a:off x="3448594" y="2166791"/>
            <a:ext cx="574765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3605348" y="2187207"/>
            <a:ext cx="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flipV="1">
            <a:off x="4023359" y="2187207"/>
            <a:ext cx="0" cy="12491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 flipV="1">
            <a:off x="6595663" y="2134523"/>
            <a:ext cx="680355" cy="1470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>
            <a:off x="7276018" y="2124747"/>
            <a:ext cx="0" cy="12491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8" name="Прямоугольник 37"/>
          <p:cNvSpPr/>
          <p:nvPr/>
        </p:nvSpPr>
        <p:spPr>
          <a:xfrm>
            <a:off x="2623505" y="3880423"/>
            <a:ext cx="494032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Не забудьте выделять приставку.</a:t>
            </a:r>
          </a:p>
        </p:txBody>
      </p:sp>
    </p:spTree>
    <p:extLst>
      <p:ext uri="{BB962C8B-B14F-4D97-AF65-F5344CB8AC3E}">
        <p14:creationId xmlns:p14="http://schemas.microsoft.com/office/powerpoint/2010/main" val="139238045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 advClick="0">
        <p15:prstTrans prst="peelOff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4357" y="342576"/>
            <a:ext cx="4152421" cy="823062"/>
          </a:xfrm>
        </p:spPr>
        <p:txBody>
          <a:bodyPr>
            <a:normAutofit fontScale="90000"/>
          </a:bodyPr>
          <a:lstStyle/>
          <a:p>
            <a:r>
              <a:rPr lang="ru-RU" b="0" dirty="0" smtClean="0">
                <a:latin typeface="Segoe UI Semibold" panose="020B0702040204020203" pitchFamily="34" charset="0"/>
                <a:cs typeface="Segoe UI Semibold" panose="020B0702040204020203" pitchFamily="34" charset="0"/>
              </a:rPr>
              <a:t>Материал для учителя:</a:t>
            </a:r>
            <a:endParaRPr lang="ru-RU" b="0" dirty="0">
              <a:latin typeface="Segoe UI Semibold" panose="020B0702040204020203" pitchFamily="34" charset="0"/>
              <a:cs typeface="Segoe UI Semibold" panose="020B0702040204020203" pitchFamily="34" charset="0"/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1511604" y="4110073"/>
            <a:ext cx="414827" cy="408767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1511604" y="3267085"/>
            <a:ext cx="414827" cy="408767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1511603" y="2422914"/>
            <a:ext cx="414827" cy="408767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3464877"/>
              </p:ext>
            </p:extLst>
          </p:nvPr>
        </p:nvGraphicFramePr>
        <p:xfrm>
          <a:off x="658222" y="1078788"/>
          <a:ext cx="8524966" cy="4785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62483">
                  <a:extLst>
                    <a:ext uri="{9D8B030D-6E8A-4147-A177-3AD203B41FA5}">
                      <a16:colId xmlns:a16="http://schemas.microsoft.com/office/drawing/2014/main" val="1556351989"/>
                    </a:ext>
                  </a:extLst>
                </a:gridCol>
                <a:gridCol w="4262483">
                  <a:extLst>
                    <a:ext uri="{9D8B030D-6E8A-4147-A177-3AD203B41FA5}">
                      <a16:colId xmlns:a16="http://schemas.microsoft.com/office/drawing/2014/main" val="3342060995"/>
                    </a:ext>
                  </a:extLst>
                </a:gridCol>
              </a:tblGrid>
              <a:tr h="543592">
                <a:tc>
                  <a:txBody>
                    <a:bodyPr/>
                    <a:lstStyle/>
                    <a:p>
                      <a:r>
                        <a:rPr lang="ru-RU" sz="3600" b="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Пре-</a:t>
                      </a:r>
                      <a:endParaRPr lang="ru-RU" sz="4400" b="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b="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При-</a:t>
                      </a:r>
                      <a:endParaRPr lang="ru-RU" sz="2800" b="0" dirty="0">
                        <a:solidFill>
                          <a:srgbClr val="00206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31118477"/>
                  </a:ext>
                </a:extLst>
              </a:tr>
              <a:tr h="454401"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преувеличивать</a:t>
                      </a:r>
                      <a:endParaRPr lang="ru-RU" sz="2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приморский</a:t>
                      </a:r>
                      <a:endParaRPr lang="ru-RU" sz="2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03303032"/>
                  </a:ext>
                </a:extLst>
              </a:tr>
              <a:tr h="454401"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превращать</a:t>
                      </a:r>
                      <a:endParaRPr lang="ru-RU" sz="2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приоткрыть</a:t>
                      </a:r>
                      <a:endParaRPr lang="ru-RU" sz="2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9119818"/>
                  </a:ext>
                </a:extLst>
              </a:tr>
              <a:tr h="454401"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преградить</a:t>
                      </a:r>
                      <a:endParaRPr lang="ru-RU" sz="2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прибрежный</a:t>
                      </a:r>
                      <a:endParaRPr lang="ru-RU" sz="2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5004649"/>
                  </a:ext>
                </a:extLst>
              </a:tr>
              <a:tr h="454401"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пренебрегать</a:t>
                      </a:r>
                      <a:endParaRPr lang="ru-RU" sz="2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присесть</a:t>
                      </a:r>
                      <a:endParaRPr lang="ru-RU" sz="2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25078167"/>
                  </a:ext>
                </a:extLst>
              </a:tr>
              <a:tr h="454401"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престарелый</a:t>
                      </a:r>
                      <a:endParaRPr lang="ru-RU" sz="2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пришить</a:t>
                      </a:r>
                      <a:endParaRPr lang="ru-RU" sz="2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9743987"/>
                  </a:ext>
                </a:extLst>
              </a:tr>
              <a:tr h="454401"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преуспевать</a:t>
                      </a:r>
                      <a:endParaRPr lang="ru-RU" sz="2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притоптывать</a:t>
                      </a:r>
                      <a:endParaRPr lang="ru-RU" sz="2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95856380"/>
                  </a:ext>
                </a:extLst>
              </a:tr>
              <a:tr h="454401"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превосходный</a:t>
                      </a:r>
                      <a:endParaRPr lang="ru-RU" sz="2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припрятанный</a:t>
                      </a:r>
                      <a:endParaRPr lang="ru-RU" sz="2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65329636"/>
                  </a:ext>
                </a:extLst>
              </a:tr>
              <a:tr h="454401"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преследовать</a:t>
                      </a:r>
                      <a:endParaRPr lang="ru-RU" sz="2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приболел</a:t>
                      </a:r>
                      <a:endParaRPr lang="ru-RU" sz="28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2081427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7868135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 advClick="0">
        <p15:prstTrans prst="peelOff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3755" y="941408"/>
            <a:ext cx="8750062" cy="506011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70356" y="326985"/>
            <a:ext cx="4152421" cy="823062"/>
          </a:xfrm>
        </p:spPr>
        <p:txBody>
          <a:bodyPr>
            <a:normAutofit/>
          </a:bodyPr>
          <a:lstStyle/>
          <a:p>
            <a:r>
              <a:rPr lang="ru-RU" b="0" dirty="0" smtClean="0">
                <a:latin typeface="Segoe UI Semibold" panose="020B0702040204020203" pitchFamily="34" charset="0"/>
                <a:cs typeface="Segoe UI Semibold" panose="020B0702040204020203" pitchFamily="34" charset="0"/>
              </a:rPr>
              <a:t>Проверка</a:t>
            </a:r>
            <a:endParaRPr lang="ru-RU" b="0" dirty="0">
              <a:latin typeface="Segoe UI Semibold" panose="020B0702040204020203" pitchFamily="34" charset="0"/>
              <a:cs typeface="Segoe UI Semibold" panose="020B0702040204020203" pitchFamily="34" charset="0"/>
            </a:endParaRPr>
          </a:p>
        </p:txBody>
      </p:sp>
      <p:pic>
        <p:nvPicPr>
          <p:cNvPr id="3" name="Рисунок 2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1242" y="4091393"/>
            <a:ext cx="2074632" cy="2118773"/>
          </a:xfrm>
          <a:prstGeom prst="rect">
            <a:avLst/>
          </a:prstGeom>
        </p:spPr>
      </p:pic>
      <p:sp>
        <p:nvSpPr>
          <p:cNvPr id="14" name="Овал 13"/>
          <p:cNvSpPr/>
          <p:nvPr/>
        </p:nvSpPr>
        <p:spPr>
          <a:xfrm>
            <a:off x="1511604" y="2421731"/>
            <a:ext cx="414827" cy="408767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1511604" y="3267085"/>
            <a:ext cx="414827" cy="408767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1511603" y="4111256"/>
            <a:ext cx="414827" cy="408767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666206" y="1828800"/>
            <a:ext cx="52251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666206" y="2330291"/>
            <a:ext cx="52251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666206" y="2830498"/>
            <a:ext cx="52251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flipV="1">
            <a:off x="616007" y="3371872"/>
            <a:ext cx="624965" cy="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666206" y="3905794"/>
            <a:ext cx="52251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 flipV="1">
            <a:off x="666206" y="4413207"/>
            <a:ext cx="574766" cy="203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668259" y="4911634"/>
            <a:ext cx="572713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>
            <a:off x="666206" y="5460274"/>
            <a:ext cx="522514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>
            <a:off x="1188720" y="1828800"/>
            <a:ext cx="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>
            <a:off x="5030226" y="1828800"/>
            <a:ext cx="560677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>
            <a:off x="5030226" y="2330291"/>
            <a:ext cx="560677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>
            <a:off x="5030225" y="2830498"/>
            <a:ext cx="560677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/>
          <p:nvPr/>
        </p:nvCxnSpPr>
        <p:spPr>
          <a:xfrm>
            <a:off x="5030225" y="3371872"/>
            <a:ext cx="560677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/>
          <p:cNvCxnSpPr/>
          <p:nvPr/>
        </p:nvCxnSpPr>
        <p:spPr>
          <a:xfrm>
            <a:off x="5030225" y="3905794"/>
            <a:ext cx="560677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4" name="Прямая соединительная линия 43"/>
          <p:cNvCxnSpPr/>
          <p:nvPr/>
        </p:nvCxnSpPr>
        <p:spPr>
          <a:xfrm>
            <a:off x="5030225" y="4413207"/>
            <a:ext cx="560677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6" name="Прямая соединительная линия 45"/>
          <p:cNvCxnSpPr/>
          <p:nvPr/>
        </p:nvCxnSpPr>
        <p:spPr>
          <a:xfrm>
            <a:off x="5030225" y="4911634"/>
            <a:ext cx="560677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8" name="Прямая соединительная линия 47"/>
          <p:cNvCxnSpPr/>
          <p:nvPr/>
        </p:nvCxnSpPr>
        <p:spPr>
          <a:xfrm>
            <a:off x="5030225" y="5460274"/>
            <a:ext cx="560677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7299460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 advClick="0">
        <p15:prstTrans prst="peelOff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0" dirty="0" smtClean="0">
                <a:latin typeface="Segoe UI Semibold" panose="020B0702040204020203" pitchFamily="34" charset="0"/>
                <a:cs typeface="Segoe UI Semibold" panose="020B0702040204020203" pitchFamily="34" charset="0"/>
              </a:rPr>
              <a:t>Критерии оценивания:</a:t>
            </a:r>
            <a:endParaRPr lang="ru-RU" b="0" dirty="0">
              <a:latin typeface="Segoe UI Semibold" panose="020B0702040204020203" pitchFamily="34" charset="0"/>
              <a:cs typeface="Segoe UI Semibold" panose="020B0702040204020203" pitchFamily="34" charset="0"/>
            </a:endParaRPr>
          </a:p>
        </p:txBody>
      </p:sp>
      <p:pic>
        <p:nvPicPr>
          <p:cNvPr id="3" name="Рисунок 2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8861" y="2952223"/>
            <a:ext cx="3215568" cy="3135600"/>
          </a:xfrm>
          <a:prstGeom prst="rect">
            <a:avLst/>
          </a:prstGeom>
        </p:spPr>
      </p:pic>
      <p:sp>
        <p:nvSpPr>
          <p:cNvPr id="14" name="Овал 13"/>
          <p:cNvSpPr/>
          <p:nvPr/>
        </p:nvSpPr>
        <p:spPr>
          <a:xfrm>
            <a:off x="1511604" y="2421731"/>
            <a:ext cx="414827" cy="408767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1511604" y="4111256"/>
            <a:ext cx="414827" cy="408767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1511603" y="3267085"/>
            <a:ext cx="414827" cy="408767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346504" y="1533507"/>
            <a:ext cx="6034009" cy="21852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Оценка </a:t>
            </a: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«5» – нет </a:t>
            </a: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ошибок;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Оценка </a:t>
            </a: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«4» - 2-3 </a:t>
            </a: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ошибки;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Оценка </a:t>
            </a: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«3» - 3-4 </a:t>
            </a: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ошибки;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Оценка </a:t>
            </a: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«2» - больше 5 ошибок;</a:t>
            </a:r>
          </a:p>
        </p:txBody>
      </p:sp>
    </p:spTree>
    <p:extLst>
      <p:ext uri="{BB962C8B-B14F-4D97-AF65-F5344CB8AC3E}">
        <p14:creationId xmlns:p14="http://schemas.microsoft.com/office/powerpoint/2010/main" val="316313755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 advClick="0">
        <p15:prstTrans prst="peelOff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6505" y="953619"/>
            <a:ext cx="4152421" cy="823062"/>
          </a:xfrm>
        </p:spPr>
        <p:txBody>
          <a:bodyPr>
            <a:normAutofit/>
          </a:bodyPr>
          <a:lstStyle/>
          <a:p>
            <a:r>
              <a:rPr lang="ru-RU" b="0" dirty="0" smtClean="0">
                <a:latin typeface="Segoe UI Semibold" panose="020B0702040204020203" pitchFamily="34" charset="0"/>
                <a:cs typeface="Segoe UI Semibold" panose="020B0702040204020203" pitchFamily="34" charset="0"/>
              </a:rPr>
              <a:t>Ресурсы:</a:t>
            </a:r>
            <a:endParaRPr lang="ru-RU" b="0" dirty="0">
              <a:latin typeface="Segoe UI Semibold" panose="020B0702040204020203" pitchFamily="34" charset="0"/>
              <a:cs typeface="Segoe UI Semibold" panose="020B0702040204020203" pitchFamily="34" charset="0"/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1511604" y="2421731"/>
            <a:ext cx="414827" cy="408767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1511604" y="4111256"/>
            <a:ext cx="414827" cy="408767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1511603" y="3267085"/>
            <a:ext cx="414827" cy="408767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29931" y="2907668"/>
            <a:ext cx="2074881" cy="322471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346505" y="1776681"/>
            <a:ext cx="771252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1. Презентация «Шаблон текста с веселой собачкой»</a:t>
            </a: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445610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 advClick="0">
        <p15:prstTrans prst="peelOff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58693" y="1557385"/>
            <a:ext cx="3791209" cy="805813"/>
          </a:xfrm>
        </p:spPr>
        <p:txBody>
          <a:bodyPr>
            <a:normAutofit/>
          </a:bodyPr>
          <a:lstStyle/>
          <a:p>
            <a:r>
              <a:rPr lang="ru-RU" sz="3600" b="0" dirty="0" smtClean="0">
                <a:solidFill>
                  <a:srgbClr val="E43802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МОЛОДЕЦ!</a:t>
            </a:r>
            <a:endParaRPr lang="ru-RU" sz="3600" b="0" dirty="0">
              <a:solidFill>
                <a:srgbClr val="E43802"/>
              </a:solidFill>
              <a:latin typeface="Segoe UI Semibold" panose="020B0702040204020203" pitchFamily="34" charset="0"/>
              <a:cs typeface="Segoe UI Semibold" panose="020B07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761666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500" advClick="0">
        <p15:prstTrans prst="peelOff"/>
      </p:transition>
    </mc:Choice>
    <mc:Fallback xmlns=""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1">
  <a:themeElements>
    <a:clrScheme name="Другая 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1E4E79"/>
      </a:hlink>
      <a:folHlink>
        <a:srgbClr val="1E4E79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Презентация1" id="{D5498F11-E770-4C2E-9825-A9C9C210D5AC}" vid="{8C100806-53EF-4F6E-BD07-28C0ED5CD591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AC5EAA778EFE4AB81F53BA0C48C9BB" ma:contentTypeVersion="" ma:contentTypeDescription="Create a new document." ma:contentTypeScope="" ma:versionID="84a7b908d236d3feec5cdc52fe85ba7c">
  <xsd:schema xmlns:xsd="http://www.w3.org/2001/XMLSchema" xmlns:xs="http://www.w3.org/2001/XMLSchema" xmlns:p="http://schemas.microsoft.com/office/2006/metadata/properties" xmlns:ns1="http://schemas.microsoft.com/sharepoint/v3" xmlns:ns2="6ee78bd2-4339-4042-adc0-bcc646419980" xmlns:ns3="2547570a-e5f4-4946-a4c3-82580e42479e" targetNamespace="http://schemas.microsoft.com/office/2006/metadata/properties" ma:root="true" ma:fieldsID="af74c33d54415a86935cc44ad597ec52" ns1:_="" ns2:_="" ns3:_="">
    <xsd:import namespace="http://schemas.microsoft.com/sharepoint/v3"/>
    <xsd:import namespace="6ee78bd2-4339-4042-adc0-bcc646419980"/>
    <xsd:import namespace="2547570a-e5f4-4946-a4c3-82580e42479e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ingHintHash" minOccurs="0"/>
                <xsd:element ref="ns3:SharedWithDetails" minOccurs="0"/>
                <xsd:element ref="ns1:_ip_UnifiedCompliancePolicyProperties" minOccurs="0"/>
                <xsd:element ref="ns1:_ip_UnifiedCompliancePolicyUIAc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1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12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ee78bd2-4339-4042-adc0-bcc646419980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ingHintHash" ma:index="9" nillable="true" ma:displayName="Sharing Hint Hash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547570a-e5f4-4946-a4c3-82580e42479e" elementFormDefault="qualified">
    <xsd:import namespace="http://schemas.microsoft.com/office/2006/documentManagement/types"/>
    <xsd:import namespace="http://schemas.microsoft.com/office/infopath/2007/PartnerControls"/>
    <xsd:element name="SharedWithDetails" ma:index="1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50D67395-9DEF-41FB-A15E-E49B274E964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6ee78bd2-4339-4042-adc0-bcc646419980"/>
    <ds:schemaRef ds:uri="2547570a-e5f4-4946-a4c3-82580e4247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F830D2FE-1C79-44F6-B3D8-A66E0735A75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2FA1A8E-BDC6-473D-A357-8BC2C58A216E}">
  <ds:schemaRefs>
    <ds:schemaRef ds:uri="2547570a-e5f4-4946-a4c3-82580e42479e"/>
    <ds:schemaRef ds:uri="http://schemas.microsoft.com/office/2006/documentManagement/types"/>
    <ds:schemaRef ds:uri="http://schemas.microsoft.com/office/infopath/2007/PartnerControls"/>
    <ds:schemaRef ds:uri="http://purl.org/dc/terms/"/>
    <ds:schemaRef ds:uri="6ee78bd2-4339-4042-adc0-bcc646419980"/>
    <ds:schemaRef ds:uri="http://schemas.openxmlformats.org/package/2006/metadata/core-properties"/>
    <ds:schemaRef ds:uri="http://purl.org/dc/elements/1.1/"/>
    <ds:schemaRef ds:uri="http://www.w3.org/XML/1998/namespace"/>
    <ds:schemaRef ds:uri="http://schemas.microsoft.com/sharepoint/v3"/>
    <ds:schemaRef ds:uri="http://schemas.microsoft.com/office/2006/metadata/properties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Шаблон теста с веселой собачкой</Template>
  <TotalTime>0</TotalTime>
  <Words>207</Words>
  <Application>Microsoft Office PowerPoint</Application>
  <PresentationFormat>Лист A4 (210x297 мм)</PresentationFormat>
  <Paragraphs>60</Paragraphs>
  <Slides>10</Slides>
  <Notes>1</Notes>
  <HiddenSlides>1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9" baseType="lpstr">
      <vt:lpstr>Arial</vt:lpstr>
      <vt:lpstr>Calibri</vt:lpstr>
      <vt:lpstr>Roboto Cn</vt:lpstr>
      <vt:lpstr>Segoe UI</vt:lpstr>
      <vt:lpstr>Segoe UI Light</vt:lpstr>
      <vt:lpstr>Segoe UI Semibold</vt:lpstr>
      <vt:lpstr>Times New Roman</vt:lpstr>
      <vt:lpstr>Wingdings</vt:lpstr>
      <vt:lpstr>Тема1</vt:lpstr>
      <vt:lpstr>«Правописание приставок пре-, при-» Распределительный диктант 6 класс</vt:lpstr>
      <vt:lpstr>Презентация PowerPoint</vt:lpstr>
      <vt:lpstr>Правило</vt:lpstr>
      <vt:lpstr>Образец</vt:lpstr>
      <vt:lpstr>Материал для учителя:</vt:lpstr>
      <vt:lpstr>Проверка</vt:lpstr>
      <vt:lpstr>Критерии оценивания:</vt:lpstr>
      <vt:lpstr>Ресурсы:</vt:lpstr>
      <vt:lpstr>МОЛОДЕЦ!</vt:lpstr>
      <vt:lpstr>Сведения об авторе: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2019-11-06T21:34:25Z</dcterms:created>
  <dcterms:modified xsi:type="dcterms:W3CDTF">2019-11-10T20:44:35Z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0x01010019AC5EAA778EFE4AB81F53BA0C48C9BB</vt:lpwstr>
  </property>
</Properties>
</file>