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0" r:id="rId3"/>
    <p:sldId id="266" r:id="rId4"/>
    <p:sldId id="267" r:id="rId5"/>
    <p:sldId id="268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9" r:id="rId15"/>
    <p:sldId id="281" r:id="rId16"/>
    <p:sldId id="280" r:id="rId17"/>
  </p:sldIdLst>
  <p:sldSz cx="9144000" cy="6858000" type="screen4x3"/>
  <p:notesSz cx="6858000" cy="9144000"/>
  <p:custDataLst>
    <p:tags r:id="rId2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666699"/>
    <a:srgbClr val="04374A"/>
    <a:srgbClr val="E5907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604" autoAdjust="0"/>
  </p:normalViewPr>
  <p:slideViewPr>
    <p:cSldViewPr>
      <p:cViewPr>
        <p:scale>
          <a:sx n="66" d="100"/>
          <a:sy n="66" d="100"/>
        </p:scale>
        <p:origin x="-1284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3492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6663A1-BE93-4F19-BCAE-33E954C20B2B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0DF26E-F902-4582-B614-0C9EE35F213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32833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0C0431-2448-4DC3-AF70-2785FBE2C445}" type="datetimeFigureOut">
              <a:rPr lang="ru-RU" smtClean="0"/>
              <a:pPr/>
              <a:t>01.11.2019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4341FE-AE5C-47F1-8FD8-47C4A673A80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61190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4341FE-AE5C-47F1-8FD8-47C4A673A802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6144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83668" y="2816932"/>
            <a:ext cx="5976664" cy="1224136"/>
          </a:xfrm>
        </p:spPr>
        <p:txBody>
          <a:bodyPr/>
          <a:lstStyle>
            <a:lvl1pPr>
              <a:defRPr b="1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5642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8804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3695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251520" y="587593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6" name="Текст 2"/>
          <p:cNvSpPr>
            <a:spLocks noGrp="1"/>
          </p:cNvSpPr>
          <p:nvPr>
            <p:ph idx="1"/>
          </p:nvPr>
        </p:nvSpPr>
        <p:spPr>
          <a:xfrm>
            <a:off x="251520" y="1988840"/>
            <a:ext cx="878497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014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799" y="4406900"/>
            <a:ext cx="5722913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71799" y="2906713"/>
            <a:ext cx="57229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26654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2060848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2071389"/>
            <a:ext cx="4320480" cy="4093915"/>
          </a:xfrm>
        </p:spPr>
        <p:txBody>
          <a:bodyPr/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1339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16832"/>
            <a:ext cx="4176464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51520" y="2556594"/>
            <a:ext cx="4176464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716016" y="1934294"/>
            <a:ext cx="4248472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6016" y="2574056"/>
            <a:ext cx="4248472" cy="3951288"/>
          </a:xfrm>
        </p:spPr>
        <p:txBody>
          <a:bodyPr/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993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2457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5951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3622"/>
            <a:ext cx="3008313" cy="92147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916832"/>
            <a:ext cx="5111750" cy="4353347"/>
          </a:xfrm>
        </p:spPr>
        <p:txBody>
          <a:bodyPr/>
          <a:lstStyle>
            <a:lvl1pPr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2800">
                <a:solidFill>
                  <a:schemeClr val="accent1">
                    <a:lumMod val="75000"/>
                  </a:schemeClr>
                </a:solidFill>
              </a:defRPr>
            </a:lvl2pPr>
            <a:lvl3pPr>
              <a:defRPr sz="2400">
                <a:solidFill>
                  <a:schemeClr val="accent1">
                    <a:lumMod val="75000"/>
                  </a:schemeClr>
                </a:solidFill>
              </a:defRPr>
            </a:lvl3pPr>
            <a:lvl4pPr>
              <a:defRPr sz="2000">
                <a:solidFill>
                  <a:schemeClr val="accent1">
                    <a:lumMod val="75000"/>
                  </a:schemeClr>
                </a:solidFill>
              </a:defRPr>
            </a:lvl4pPr>
            <a:lvl5pPr>
              <a:defRPr sz="2000">
                <a:solidFill>
                  <a:schemeClr val="accent1">
                    <a:lumMod val="7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4548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758605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s://presentation-creation.ru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87593"/>
            <a:ext cx="8712968" cy="118522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8784976" cy="37444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pic>
        <p:nvPicPr>
          <p:cNvPr id="7" name="Рисунок 6">
            <a:hlinkClick r:id="rId14"/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20688" y="45855"/>
            <a:ext cx="757762" cy="7577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272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accent1">
              <a:lumMod val="75000"/>
            </a:schemeClr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accent1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ozhegov.info/slovar/?ex=Y&amp;q=%D0%9B%D0%A3%D0%9A2" TargetMode="External"/><Relationship Id="rId2" Type="http://schemas.openxmlformats.org/officeDocument/2006/relationships/hyperlink" Target="http://ozhegov.info/slovar/?ex=Y&amp;q=%D0%9B%D0%A3%D0%9A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571612"/>
            <a:ext cx="8643998" cy="2643206"/>
          </a:xfrm>
        </p:spPr>
        <p:txBody>
          <a:bodyPr>
            <a:normAutofit fontScale="90000"/>
          </a:bodyPr>
          <a:lstStyle/>
          <a:p>
            <a:pPr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Развитие творческих способностей школьников на занятиях курса внеурочной деятельности «Занимательная грамматика»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0" dirty="0" err="1" smtClean="0"/>
              <a:t>Тарбеева</a:t>
            </a:r>
            <a:r>
              <a:rPr lang="ru-RU" sz="2700" b="0" dirty="0" smtClean="0"/>
              <a:t> Н. Б., учитель </a:t>
            </a:r>
            <a:br>
              <a:rPr lang="ru-RU" sz="2700" b="0" dirty="0" smtClean="0"/>
            </a:br>
            <a:r>
              <a:rPr lang="ru-RU" sz="2700" b="0" dirty="0" smtClean="0"/>
              <a:t>русского языка и литературы</a:t>
            </a: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«Сказка о том, где живут слова»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428736"/>
            <a:ext cx="8784976" cy="47149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-Кто вы?</a:t>
            </a:r>
          </a:p>
          <a:p>
            <a:pPr>
              <a:buNone/>
            </a:pPr>
            <a:r>
              <a:rPr lang="ru-RU" sz="2000" dirty="0" smtClean="0"/>
              <a:t>- Я имя существительное </a:t>
            </a:r>
            <a:r>
              <a:rPr lang="ru-RU" sz="2000" i="1" dirty="0" smtClean="0"/>
              <a:t>наряд</a:t>
            </a:r>
            <a:r>
              <a:rPr lang="ru-RU" sz="2000" dirty="0" smtClean="0"/>
              <a:t>.</a:t>
            </a:r>
          </a:p>
          <a:p>
            <a:pPr>
              <a:buFontTx/>
              <a:buChar char="-"/>
            </a:pPr>
            <a:r>
              <a:rPr lang="ru-RU" sz="2000" dirty="0" smtClean="0"/>
              <a:t>Как?! – удивился Составитель. – Ведь я только что отвел слово наряд на его</a:t>
            </a:r>
          </a:p>
          <a:p>
            <a:pPr>
              <a:buNone/>
            </a:pPr>
            <a:r>
              <a:rPr lang="ru-RU" sz="2000" dirty="0" smtClean="0"/>
              <a:t>законное место.</a:t>
            </a:r>
          </a:p>
          <a:p>
            <a:pPr>
              <a:buFontTx/>
              <a:buChar char="-"/>
            </a:pPr>
            <a:r>
              <a:rPr lang="ru-RU" sz="2000" dirty="0" smtClean="0"/>
              <a:t>Извините, - возразило слово наряд, - мы встречаемся с вами впервые. Вот</a:t>
            </a:r>
          </a:p>
          <a:p>
            <a:pPr>
              <a:buNone/>
            </a:pPr>
            <a:r>
              <a:rPr lang="ru-RU" sz="2000" dirty="0" smtClean="0"/>
              <a:t>моя характеристика: я имя существительное, обозначаю  документ,</a:t>
            </a:r>
          </a:p>
          <a:p>
            <a:pPr>
              <a:buNone/>
            </a:pPr>
            <a:r>
              <a:rPr lang="ru-RU" sz="2000" dirty="0" smtClean="0"/>
              <a:t>распоряжение на выполнение какой-нибудь работы («наряд на погрузку»). Кроме того…</a:t>
            </a:r>
          </a:p>
          <a:p>
            <a:pPr>
              <a:buFontTx/>
              <a:buChar char="-"/>
            </a:pPr>
            <a:r>
              <a:rPr lang="ru-RU" sz="2000" dirty="0" smtClean="0"/>
              <a:t>Все ясно, - прервал составитель. Вышло недоразумение. Вы действительно</a:t>
            </a:r>
          </a:p>
          <a:p>
            <a:pPr>
              <a:buNone/>
            </a:pPr>
            <a:r>
              <a:rPr lang="ru-RU" sz="2000" dirty="0" smtClean="0"/>
              <a:t>иное слово наряд, тезка первого. Вас нужно поместить в другую словарную</a:t>
            </a:r>
          </a:p>
          <a:p>
            <a:pPr>
              <a:buNone/>
            </a:pPr>
            <a:r>
              <a:rPr lang="ru-RU" sz="2000" dirty="0" smtClean="0"/>
              <a:t>статью.</a:t>
            </a:r>
          </a:p>
          <a:p>
            <a:pPr>
              <a:buNone/>
            </a:pPr>
            <a:r>
              <a:rPr lang="ru-RU" sz="2000" dirty="0" smtClean="0"/>
              <a:t>Так и порешили. Только на этом дело не закончилось – опять раздалось: «Тук-</a:t>
            </a:r>
          </a:p>
          <a:p>
            <a:pPr>
              <a:buNone/>
            </a:pPr>
            <a:r>
              <a:rPr lang="ru-RU" sz="2000" dirty="0" smtClean="0"/>
              <a:t>тук!» Вышел Составитель встречать очередное слово.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«Сказка о том, где живут слова»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428736"/>
            <a:ext cx="8784976" cy="4714908"/>
          </a:xfrm>
        </p:spPr>
        <p:txBody>
          <a:bodyPr>
            <a:noAutofit/>
          </a:bodyPr>
          <a:lstStyle/>
          <a:p>
            <a:pPr>
              <a:buFontTx/>
              <a:buChar char="-"/>
            </a:pPr>
            <a:r>
              <a:rPr lang="ru-RU" sz="2000" dirty="0" smtClean="0"/>
              <a:t>Я имя существительное зуб! – закричало слово, не ожидая вопроса. – Мне</a:t>
            </a:r>
          </a:p>
          <a:p>
            <a:pPr>
              <a:buNone/>
            </a:pPr>
            <a:r>
              <a:rPr lang="ru-RU" sz="2000" dirty="0" smtClean="0"/>
              <a:t>положено иметь две отдельных квартиры, потому что у меня два значения!</a:t>
            </a:r>
          </a:p>
          <a:p>
            <a:pPr>
              <a:buFontTx/>
              <a:buChar char="-"/>
            </a:pPr>
            <a:r>
              <a:rPr lang="ru-RU" sz="2000" dirty="0" smtClean="0"/>
              <a:t>Позвольте не согласиться, - возразил Составитель. – Два значения,</a:t>
            </a:r>
          </a:p>
          <a:p>
            <a:pPr>
              <a:buNone/>
            </a:pPr>
            <a:r>
              <a:rPr lang="ru-RU" sz="2000" dirty="0" smtClean="0"/>
              <a:t>свойственные вам, весьма близки друг другу. Ведь всем понятно, что «острый</a:t>
            </a:r>
          </a:p>
          <a:p>
            <a:pPr>
              <a:buNone/>
            </a:pPr>
            <a:r>
              <a:rPr lang="ru-RU" sz="2000" dirty="0" smtClean="0"/>
              <a:t>выступ» на инструменте  или на чем-то другом назвали зубом потому, </a:t>
            </a:r>
            <a:r>
              <a:rPr lang="ru-RU" sz="2000" u="sng" dirty="0" smtClean="0"/>
              <a:t>что он</a:t>
            </a:r>
          </a:p>
          <a:p>
            <a:pPr>
              <a:buNone/>
            </a:pPr>
            <a:r>
              <a:rPr lang="ru-RU" sz="2000" u="sng" dirty="0" smtClean="0"/>
              <a:t>внешне похож на</a:t>
            </a:r>
            <a:r>
              <a:rPr lang="ru-RU" sz="2000" dirty="0" smtClean="0"/>
              <a:t> «орган во рту» - то самое костное образование, служащее</a:t>
            </a:r>
          </a:p>
          <a:p>
            <a:pPr>
              <a:buNone/>
            </a:pPr>
            <a:r>
              <a:rPr lang="ru-RU" sz="2000" dirty="0" smtClean="0"/>
              <a:t>для откусывания и разжевывания пищи, которое издавна именуется зубом.</a:t>
            </a:r>
          </a:p>
          <a:p>
            <a:pPr>
              <a:buNone/>
            </a:pPr>
            <a:r>
              <a:rPr lang="ru-RU" sz="2000" dirty="0" smtClean="0"/>
              <a:t>Вашим значениям будет удобно и в одной словарной статье.</a:t>
            </a:r>
          </a:p>
          <a:p>
            <a:pPr>
              <a:buNone/>
            </a:pPr>
            <a:r>
              <a:rPr lang="ru-RU" sz="2000" dirty="0" smtClean="0"/>
              <a:t>- А не тесно ли нам будет? – забеспокоилось слово. – Все же два значения…</a:t>
            </a:r>
          </a:p>
          <a:p>
            <a:pPr>
              <a:buFontTx/>
              <a:buChar char="-"/>
            </a:pPr>
            <a:r>
              <a:rPr lang="ru-RU" sz="2000" dirty="0" smtClean="0"/>
              <a:t>Не волнуйтесь, вам предоставляется одна, но двухкомнатная квартира:</a:t>
            </a:r>
          </a:p>
          <a:p>
            <a:pPr>
              <a:buNone/>
            </a:pPr>
            <a:r>
              <a:rPr lang="ru-RU" sz="2000" dirty="0" smtClean="0"/>
              <a:t>каждому значению в ней будет отведено особое место.</a:t>
            </a:r>
          </a:p>
          <a:p>
            <a:pPr>
              <a:buNone/>
            </a:pPr>
            <a:r>
              <a:rPr lang="ru-RU" sz="2000" dirty="0" smtClean="0"/>
              <a:t>	Так и повелось. Придут в словарь слова-омонимы – их тут же нумеруют и</a:t>
            </a:r>
          </a:p>
          <a:p>
            <a:pPr>
              <a:buNone/>
            </a:pPr>
            <a:r>
              <a:rPr lang="ru-RU" sz="2000" dirty="0" smtClean="0"/>
              <a:t>помещают в разные словарные статьи. Вот так: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928694"/>
          </a:xfrm>
        </p:spPr>
        <p:txBody>
          <a:bodyPr>
            <a:normAutofit/>
          </a:bodyPr>
          <a:lstStyle/>
          <a:p>
            <a:r>
              <a:rPr lang="ru-RU" b="1" dirty="0" smtClean="0"/>
              <a:t>Словарная статья </a:t>
            </a:r>
            <a:r>
              <a:rPr lang="ru-RU" b="1" dirty="0" smtClean="0"/>
              <a:t>омонимов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428736"/>
            <a:ext cx="8784976" cy="4714908"/>
          </a:xfrm>
        </p:spPr>
        <p:txBody>
          <a:bodyPr>
            <a:noAutofit/>
          </a:bodyPr>
          <a:lstStyle/>
          <a:p>
            <a:r>
              <a:rPr lang="ru-RU" sz="2000" b="1" cap="all" dirty="0" smtClean="0">
                <a:hlinkClick r:id="rId2"/>
              </a:rPr>
              <a:t>ЛУК</a:t>
            </a:r>
            <a:r>
              <a:rPr lang="ru-RU" sz="2000" b="1" cap="all" dirty="0" smtClean="0"/>
              <a:t>1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-а (-у), мн. (в знач. сорта) луки, -</a:t>
            </a:r>
            <a:r>
              <a:rPr lang="ru-RU" sz="2000" dirty="0" err="1" smtClean="0"/>
              <a:t>ов</a:t>
            </a:r>
            <a:r>
              <a:rPr lang="ru-RU" sz="2000" dirty="0" smtClean="0"/>
              <a:t>, м. Огородное или дикорастущее растение сем. лилейных с острым вкусом луковицы и съедобными трубчатыми листьями. Репчатый л. Зеленый л. (листья). Головка лука. Дикие луки. || уменьш. лучок, -</a:t>
            </a:r>
            <a:r>
              <a:rPr lang="ru-RU" sz="2000" dirty="0" err="1" smtClean="0"/>
              <a:t>чку</a:t>
            </a:r>
            <a:r>
              <a:rPr lang="ru-RU" sz="2000" dirty="0" smtClean="0"/>
              <a:t> (-</a:t>
            </a:r>
            <a:r>
              <a:rPr lang="ru-RU" sz="2000" dirty="0" err="1" smtClean="0"/>
              <a:t>чка</a:t>
            </a:r>
            <a:r>
              <a:rPr lang="ru-RU" sz="2000" dirty="0" smtClean="0"/>
              <a:t>),м. || прил. луковый, -</a:t>
            </a:r>
            <a:r>
              <a:rPr lang="ru-RU" sz="2000" dirty="0" err="1" smtClean="0"/>
              <a:t>ая</a:t>
            </a:r>
            <a:r>
              <a:rPr lang="ru-RU" sz="2000" dirty="0" smtClean="0"/>
              <a:t>, -</a:t>
            </a:r>
            <a:r>
              <a:rPr lang="ru-RU" sz="2000" dirty="0" err="1" smtClean="0"/>
              <a:t>ое</a:t>
            </a:r>
            <a:r>
              <a:rPr lang="ru-RU" sz="2000" dirty="0" smtClean="0"/>
              <a:t>. Луковые овощи (лук, чеснок). Л. соус. * Горе луковое (разг. шутл.) - о незадачливом человеке.</a:t>
            </a:r>
          </a:p>
          <a:p>
            <a:r>
              <a:rPr lang="ru-RU" sz="2000" b="1" cap="all" dirty="0" smtClean="0">
                <a:hlinkClick r:id="rId3"/>
              </a:rPr>
              <a:t>ЛУК</a:t>
            </a:r>
            <a:r>
              <a:rPr lang="ru-RU" sz="2000" b="1" cap="all" baseline="30000" dirty="0" smtClean="0">
                <a:hlinkClick r:id="rId3"/>
              </a:rPr>
              <a:t>2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	-а, м. Ручное оружие для метания стрел в виде пружинящей дуги, стянутой тетивой. Тугой л. Стрельба из лука (вид спорта). || прил. лучный, -</a:t>
            </a:r>
            <a:r>
              <a:rPr lang="ru-RU" sz="2000" dirty="0" err="1" smtClean="0"/>
              <a:t>ая</a:t>
            </a:r>
            <a:r>
              <a:rPr lang="ru-RU" sz="2000" dirty="0" smtClean="0"/>
              <a:t>, -</a:t>
            </a:r>
            <a:r>
              <a:rPr lang="ru-RU" sz="2000" dirty="0" err="1" smtClean="0"/>
              <a:t>ое</a:t>
            </a:r>
            <a:r>
              <a:rPr lang="ru-RU" sz="2000" dirty="0" smtClean="0"/>
              <a:t>. Лучное поле (для стрельбы из лука).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114300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Словарная статья </a:t>
            </a:r>
            <a:r>
              <a:rPr lang="ru-RU" b="1" dirty="0" smtClean="0"/>
              <a:t>многозначного слова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928802"/>
            <a:ext cx="8784976" cy="4214842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/>
          </a:p>
          <a:p>
            <a:pPr algn="just">
              <a:buNone/>
            </a:pPr>
            <a:r>
              <a:rPr lang="ru-RU" sz="2400" b="1" dirty="0" err="1" smtClean="0"/>
              <a:t>Гycтoй</a:t>
            </a:r>
            <a:r>
              <a:rPr lang="ru-RU" sz="2400" dirty="0" smtClean="0"/>
              <a:t>, -</a:t>
            </a:r>
            <a:r>
              <a:rPr lang="ru-RU" sz="2400" dirty="0" err="1" smtClean="0"/>
              <a:t>aя</a:t>
            </a:r>
            <a:r>
              <a:rPr lang="ru-RU" sz="2400" dirty="0" smtClean="0"/>
              <a:t>, -</a:t>
            </a:r>
            <a:r>
              <a:rPr lang="ru-RU" sz="2400" dirty="0" err="1" smtClean="0"/>
              <a:t>oe</a:t>
            </a:r>
            <a:r>
              <a:rPr lang="ru-RU" sz="2400" dirty="0" smtClean="0"/>
              <a:t>; </a:t>
            </a:r>
            <a:r>
              <a:rPr lang="ru-RU" sz="2400" dirty="0" err="1" smtClean="0"/>
              <a:t>гycт</a:t>
            </a:r>
            <a:r>
              <a:rPr lang="ru-RU" sz="2400" dirty="0" smtClean="0"/>
              <a:t>, </a:t>
            </a:r>
            <a:r>
              <a:rPr lang="ru-RU" sz="2400" dirty="0" err="1" smtClean="0"/>
              <a:t>гycтa</a:t>
            </a:r>
            <a:r>
              <a:rPr lang="ru-RU" sz="2400" dirty="0" smtClean="0"/>
              <a:t>, </a:t>
            </a:r>
            <a:r>
              <a:rPr lang="ru-RU" sz="2400" dirty="0" err="1" smtClean="0"/>
              <a:t>гycтo</a:t>
            </a:r>
            <a:r>
              <a:rPr lang="ru-RU" sz="2400" dirty="0" smtClean="0"/>
              <a:t>, </a:t>
            </a:r>
            <a:r>
              <a:rPr lang="ru-RU" sz="2400" dirty="0" err="1" smtClean="0"/>
              <a:t>гycты</a:t>
            </a:r>
            <a:r>
              <a:rPr lang="ru-RU" sz="2400" dirty="0" smtClean="0"/>
              <a:t> и </a:t>
            </a:r>
            <a:r>
              <a:rPr lang="ru-RU" sz="2400" dirty="0" err="1" smtClean="0"/>
              <a:t>гycты</a:t>
            </a:r>
            <a:r>
              <a:rPr lang="ru-RU" sz="2400" dirty="0" smtClean="0"/>
              <a:t>; </a:t>
            </a:r>
            <a:r>
              <a:rPr lang="ru-RU" sz="2400" dirty="0" err="1" smtClean="0"/>
              <a:t>гyщe</a:t>
            </a:r>
            <a:r>
              <a:rPr lang="ru-RU" sz="2400" dirty="0" smtClean="0"/>
              <a:t>. </a:t>
            </a:r>
            <a:r>
              <a:rPr lang="ru-RU" sz="2400" b="1" dirty="0" smtClean="0"/>
              <a:t>1</a:t>
            </a:r>
            <a:r>
              <a:rPr lang="ru-RU" sz="2400" dirty="0" smtClean="0"/>
              <a:t>. </a:t>
            </a:r>
            <a:r>
              <a:rPr lang="ru-RU" sz="2400" dirty="0" err="1" smtClean="0"/>
              <a:t>Cocтoящий</a:t>
            </a:r>
            <a:r>
              <a:rPr lang="ru-RU" sz="2400" dirty="0" smtClean="0"/>
              <a:t> из </a:t>
            </a:r>
            <a:r>
              <a:rPr lang="ru-RU" sz="2400" dirty="0" err="1" smtClean="0"/>
              <a:t>мнoгиx</a:t>
            </a:r>
            <a:r>
              <a:rPr lang="ru-RU" sz="2400" dirty="0" smtClean="0"/>
              <a:t>, </a:t>
            </a:r>
            <a:r>
              <a:rPr lang="ru-RU" sz="2400" dirty="0" err="1" smtClean="0"/>
              <a:t>близкo</a:t>
            </a:r>
            <a:r>
              <a:rPr lang="ru-RU" sz="2400" dirty="0" smtClean="0"/>
              <a:t> </a:t>
            </a:r>
            <a:r>
              <a:rPr lang="ru-RU" sz="2400" dirty="0" err="1" smtClean="0"/>
              <a:t>дpyг</a:t>
            </a:r>
            <a:r>
              <a:rPr lang="ru-RU" sz="2400" dirty="0" smtClean="0"/>
              <a:t> к </a:t>
            </a:r>
            <a:r>
              <a:rPr lang="ru-RU" sz="2400" dirty="0" err="1" smtClean="0"/>
              <a:t>дpyгy</a:t>
            </a:r>
            <a:r>
              <a:rPr lang="ru-RU" sz="2400" dirty="0" smtClean="0"/>
              <a:t> </a:t>
            </a:r>
            <a:r>
              <a:rPr lang="ru-RU" sz="2400" dirty="0" err="1" smtClean="0"/>
              <a:t>pacпoлoжeнныx</a:t>
            </a:r>
            <a:r>
              <a:rPr lang="ru-RU" sz="2400" dirty="0" smtClean="0"/>
              <a:t> </a:t>
            </a:r>
            <a:r>
              <a:rPr lang="ru-RU" sz="2400" dirty="0" err="1" smtClean="0"/>
              <a:t>oднopoдныx</a:t>
            </a:r>
            <a:r>
              <a:rPr lang="ru-RU" sz="2400" dirty="0" smtClean="0"/>
              <a:t> </a:t>
            </a:r>
            <a:r>
              <a:rPr lang="ru-RU" sz="2400" dirty="0" err="1" smtClean="0"/>
              <a:t>пpeдмeтoв</a:t>
            </a:r>
            <a:r>
              <a:rPr lang="ru-RU" sz="2400" dirty="0" smtClean="0"/>
              <a:t>, </a:t>
            </a:r>
            <a:r>
              <a:rPr lang="ru-RU" sz="2400" dirty="0" err="1" smtClean="0"/>
              <a:t>чacтиц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Гycтaя</a:t>
            </a:r>
            <a:r>
              <a:rPr lang="ru-RU" sz="2400" dirty="0" smtClean="0"/>
              <a:t> </a:t>
            </a:r>
            <a:r>
              <a:rPr lang="ru-RU" sz="2400" dirty="0" err="1" smtClean="0"/>
              <a:t>пшeницa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Гycтыe</a:t>
            </a:r>
            <a:r>
              <a:rPr lang="ru-RU" sz="2400" dirty="0" smtClean="0"/>
              <a:t> </a:t>
            </a:r>
            <a:r>
              <a:rPr lang="ru-RU" sz="2400" dirty="0" err="1" smtClean="0"/>
              <a:t>вoлocы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Гycтыe</a:t>
            </a:r>
            <a:r>
              <a:rPr lang="ru-RU" sz="2400" dirty="0" smtClean="0"/>
              <a:t> </a:t>
            </a:r>
            <a:r>
              <a:rPr lang="ru-RU" sz="2400" dirty="0" err="1" smtClean="0"/>
              <a:t>зapocли</a:t>
            </a:r>
            <a:r>
              <a:rPr lang="ru-RU" sz="2400" dirty="0" smtClean="0"/>
              <a:t>. Г. </a:t>
            </a:r>
            <a:r>
              <a:rPr lang="ru-RU" sz="2400" dirty="0" err="1" smtClean="0"/>
              <a:t>цвeт</a:t>
            </a:r>
            <a:r>
              <a:rPr lang="ru-RU" sz="2400" dirty="0" smtClean="0"/>
              <a:t> (</a:t>
            </a:r>
            <a:r>
              <a:rPr lang="ru-RU" sz="2400" dirty="0" err="1" smtClean="0"/>
              <a:t>нacыщeнный</a:t>
            </a:r>
            <a:r>
              <a:rPr lang="ru-RU" sz="2400" dirty="0" smtClean="0"/>
              <a:t>). </a:t>
            </a:r>
            <a:r>
              <a:rPr lang="ru-RU" sz="2400" dirty="0" err="1" smtClean="0"/>
              <a:t>Paйoны</a:t>
            </a:r>
            <a:r>
              <a:rPr lang="ru-RU" sz="2400" dirty="0" smtClean="0"/>
              <a:t> </a:t>
            </a:r>
            <a:r>
              <a:rPr lang="ru-RU" sz="2400" dirty="0" err="1" smtClean="0"/>
              <a:t>c</a:t>
            </a:r>
            <a:r>
              <a:rPr lang="ru-RU" sz="2400" dirty="0" smtClean="0"/>
              <a:t> </a:t>
            </a:r>
            <a:r>
              <a:rPr lang="ru-RU" sz="2400" dirty="0" err="1" smtClean="0"/>
              <a:t>гycтым</a:t>
            </a:r>
            <a:r>
              <a:rPr lang="ru-RU" sz="2400" dirty="0" smtClean="0"/>
              <a:t> </a:t>
            </a:r>
            <a:r>
              <a:rPr lang="ru-RU" sz="2400" dirty="0" err="1" smtClean="0"/>
              <a:t>нaceлeниeм</a:t>
            </a:r>
            <a:r>
              <a:rPr lang="ru-RU" sz="2400" dirty="0" smtClean="0"/>
              <a:t>. </a:t>
            </a:r>
            <a:r>
              <a:rPr lang="ru-RU" sz="2400" b="1" dirty="0" smtClean="0"/>
              <a:t>2</a:t>
            </a:r>
            <a:r>
              <a:rPr lang="ru-RU" sz="2400" dirty="0" smtClean="0"/>
              <a:t>. O </a:t>
            </a:r>
            <a:r>
              <a:rPr lang="ru-RU" sz="2400" dirty="0" err="1" smtClean="0"/>
              <a:t>жидкoм</a:t>
            </a:r>
            <a:r>
              <a:rPr lang="ru-RU" sz="2400" dirty="0" smtClean="0"/>
              <a:t>: </a:t>
            </a:r>
            <a:r>
              <a:rPr lang="ru-RU" sz="2400" dirty="0" err="1" smtClean="0"/>
              <a:t>c</a:t>
            </a:r>
            <a:r>
              <a:rPr lang="ru-RU" sz="2400" dirty="0" smtClean="0"/>
              <a:t> </a:t>
            </a:r>
            <a:r>
              <a:rPr lang="ru-RU" sz="2400" dirty="0" err="1" smtClean="0"/>
              <a:t>ocлaблeннoй</a:t>
            </a:r>
            <a:r>
              <a:rPr lang="ru-RU" sz="2400" dirty="0" smtClean="0"/>
              <a:t> </a:t>
            </a:r>
            <a:r>
              <a:rPr lang="ru-RU" sz="2400" dirty="0" err="1" smtClean="0"/>
              <a:t>тeкyчecтью</a:t>
            </a:r>
            <a:r>
              <a:rPr lang="ru-RU" sz="2400" dirty="0" smtClean="0"/>
              <a:t>, </a:t>
            </a:r>
            <a:r>
              <a:rPr lang="ru-RU" sz="2400" dirty="0" err="1" smtClean="0"/>
              <a:t>нacыщeнный</a:t>
            </a:r>
            <a:r>
              <a:rPr lang="ru-RU" sz="2400" dirty="0" smtClean="0"/>
              <a:t> </a:t>
            </a:r>
            <a:r>
              <a:rPr lang="ru-RU" sz="2400" dirty="0" err="1" smtClean="0"/>
              <a:t>чeм-нибyдь</a:t>
            </a:r>
            <a:r>
              <a:rPr lang="ru-RU" sz="2400" dirty="0" smtClean="0"/>
              <a:t> Г. </a:t>
            </a:r>
            <a:r>
              <a:rPr lang="ru-RU" sz="2400" dirty="0" err="1" smtClean="0"/>
              <a:t>cyп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Гycтaя</a:t>
            </a:r>
            <a:r>
              <a:rPr lang="ru-RU" sz="2400" dirty="0" smtClean="0"/>
              <a:t> </a:t>
            </a:r>
            <a:r>
              <a:rPr lang="ru-RU" sz="2400" dirty="0" err="1" smtClean="0"/>
              <a:t>cмeтaнa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Гycтaя</a:t>
            </a:r>
            <a:r>
              <a:rPr lang="ru-RU" sz="2400" dirty="0" smtClean="0"/>
              <a:t> </a:t>
            </a:r>
            <a:r>
              <a:rPr lang="ru-RU" sz="2400" dirty="0" err="1" smtClean="0"/>
              <a:t>гpязь</a:t>
            </a:r>
            <a:r>
              <a:rPr lang="ru-RU" sz="2400" dirty="0" smtClean="0"/>
              <a:t>. </a:t>
            </a:r>
            <a:r>
              <a:rPr lang="ru-RU" sz="2400" b="1" dirty="0" smtClean="0"/>
              <a:t>3</a:t>
            </a:r>
            <a:r>
              <a:rPr lang="ru-RU" sz="2400" dirty="0" smtClean="0"/>
              <a:t>. O </a:t>
            </a:r>
            <a:r>
              <a:rPr lang="ru-RU" sz="2400" dirty="0" err="1" smtClean="0"/>
              <a:t>гaзooбpaзнoм</a:t>
            </a:r>
            <a:r>
              <a:rPr lang="ru-RU" sz="2400" dirty="0" smtClean="0"/>
              <a:t>: </a:t>
            </a:r>
            <a:r>
              <a:rPr lang="ru-RU" sz="2400" dirty="0" err="1" smtClean="0"/>
              <a:t>нacыщeнный</a:t>
            </a:r>
            <a:r>
              <a:rPr lang="ru-RU" sz="2400" dirty="0" smtClean="0"/>
              <a:t>, </a:t>
            </a:r>
            <a:r>
              <a:rPr lang="ru-RU" sz="2400" dirty="0" err="1" smtClean="0"/>
              <a:t>плoтный</a:t>
            </a:r>
            <a:r>
              <a:rPr lang="ru-RU" sz="2400" dirty="0" smtClean="0"/>
              <a:t>. </a:t>
            </a:r>
            <a:r>
              <a:rPr lang="ru-RU" sz="2400" dirty="0" err="1" smtClean="0"/>
              <a:t>Гycтыe</a:t>
            </a:r>
            <a:r>
              <a:rPr lang="ru-RU" sz="2400" dirty="0" smtClean="0"/>
              <a:t> </a:t>
            </a:r>
            <a:r>
              <a:rPr lang="ru-RU" sz="2400" dirty="0" err="1" smtClean="0"/>
              <a:t>oблaкa</a:t>
            </a:r>
            <a:r>
              <a:rPr lang="ru-RU" sz="2400" dirty="0" smtClean="0"/>
              <a:t>. Г. </a:t>
            </a:r>
            <a:r>
              <a:rPr lang="ru-RU" sz="2400" dirty="0" err="1" smtClean="0"/>
              <a:t>мpaк</a:t>
            </a:r>
            <a:r>
              <a:rPr lang="ru-RU" sz="2400" dirty="0" smtClean="0"/>
              <a:t> (</a:t>
            </a:r>
            <a:r>
              <a:rPr lang="ru-RU" sz="2400" dirty="0" err="1" smtClean="0"/>
              <a:t>пoлнaя</a:t>
            </a:r>
            <a:r>
              <a:rPr lang="ru-RU" sz="2400" dirty="0" smtClean="0"/>
              <a:t> </a:t>
            </a:r>
            <a:r>
              <a:rPr lang="ru-RU" sz="2400" dirty="0" err="1" smtClean="0"/>
              <a:t>тeмнoтa</a:t>
            </a:r>
            <a:r>
              <a:rPr lang="ru-RU" sz="2400" dirty="0" smtClean="0"/>
              <a:t>). </a:t>
            </a:r>
            <a:r>
              <a:rPr lang="ru-RU" sz="2400" b="1" dirty="0" smtClean="0"/>
              <a:t>4.</a:t>
            </a:r>
            <a:r>
              <a:rPr lang="ru-RU" sz="2400" dirty="0" smtClean="0"/>
              <a:t> O </a:t>
            </a:r>
            <a:r>
              <a:rPr lang="ru-RU" sz="2400" dirty="0" err="1" smtClean="0"/>
              <a:t>низкoм</a:t>
            </a:r>
            <a:r>
              <a:rPr lang="ru-RU" sz="2400" dirty="0" smtClean="0"/>
              <a:t> </a:t>
            </a:r>
            <a:r>
              <a:rPr lang="ru-RU" sz="2400" dirty="0" err="1" smtClean="0"/>
              <a:t>звyкe</a:t>
            </a:r>
            <a:r>
              <a:rPr lang="ru-RU" sz="2400" dirty="0" smtClean="0"/>
              <a:t>, </a:t>
            </a:r>
            <a:r>
              <a:rPr lang="ru-RU" sz="2400" dirty="0" err="1" smtClean="0"/>
              <a:t>гoлoce</a:t>
            </a:r>
            <a:r>
              <a:rPr lang="ru-RU" sz="2400" dirty="0" smtClean="0"/>
              <a:t>: </a:t>
            </a:r>
            <a:r>
              <a:rPr lang="ru-RU" sz="2400" dirty="0" err="1" smtClean="0"/>
              <a:t>пoлнoзвyчный</a:t>
            </a:r>
            <a:r>
              <a:rPr lang="ru-RU" sz="2400" dirty="0" smtClean="0"/>
              <a:t>. Г. </a:t>
            </a:r>
            <a:r>
              <a:rPr lang="ru-RU" sz="2400" dirty="0" err="1" smtClean="0"/>
              <a:t>бac</a:t>
            </a:r>
            <a:r>
              <a:rPr lang="ru-RU" sz="2400" dirty="0" smtClean="0"/>
              <a:t>. </a:t>
            </a:r>
            <a:r>
              <a:rPr lang="ru-RU" sz="2400" dirty="0" err="1" smtClean="0"/>
              <a:t>cyщecтвитeльнoe</a:t>
            </a:r>
            <a:r>
              <a:rPr lang="ru-RU" sz="2400" dirty="0" smtClean="0"/>
              <a:t> </a:t>
            </a:r>
            <a:r>
              <a:rPr lang="ru-RU" sz="2400" dirty="0" err="1" smtClean="0"/>
              <a:t>гycтoтa</a:t>
            </a:r>
            <a:r>
              <a:rPr lang="ru-RU" sz="2400" dirty="0" smtClean="0"/>
              <a:t>, -</a:t>
            </a:r>
            <a:r>
              <a:rPr lang="ru-RU" sz="2400" dirty="0" err="1" smtClean="0"/>
              <a:t>ы</a:t>
            </a:r>
            <a:r>
              <a:rPr lang="ru-RU" sz="2400" dirty="0" smtClean="0"/>
              <a:t>, </a:t>
            </a:r>
            <a:r>
              <a:rPr lang="ru-RU" sz="2400" dirty="0" err="1" smtClean="0"/>
              <a:t>жeнcкий</a:t>
            </a:r>
            <a:r>
              <a:rPr lang="ru-RU" sz="2400" dirty="0" smtClean="0"/>
              <a:t> </a:t>
            </a:r>
            <a:r>
              <a:rPr lang="ru-RU" sz="2400" dirty="0" err="1" smtClean="0"/>
              <a:t>poд</a:t>
            </a:r>
            <a:r>
              <a:rPr lang="ru-RU" sz="2400" dirty="0" smtClean="0"/>
              <a:t> (</a:t>
            </a:r>
            <a:r>
              <a:rPr lang="ru-RU" sz="2400" dirty="0" err="1" smtClean="0"/>
              <a:t>Cлoвo</a:t>
            </a:r>
            <a:r>
              <a:rPr lang="ru-RU" sz="2400" dirty="0" smtClean="0"/>
              <a:t> "</a:t>
            </a:r>
            <a:r>
              <a:rPr lang="ru-RU" sz="2400" dirty="0" err="1" smtClean="0"/>
              <a:t>Гycтoй</a:t>
            </a:r>
            <a:r>
              <a:rPr lang="ru-RU" sz="2400" dirty="0" smtClean="0"/>
              <a:t>" </a:t>
            </a:r>
            <a:r>
              <a:rPr lang="ru-RU" sz="2400" dirty="0" err="1" smtClean="0"/>
              <a:t>мoжeт</a:t>
            </a:r>
            <a:r>
              <a:rPr lang="ru-RU" sz="2400" dirty="0" smtClean="0"/>
              <a:t> </a:t>
            </a:r>
            <a:r>
              <a:rPr lang="ru-RU" sz="2400" dirty="0" err="1" smtClean="0"/>
              <a:t>иcпoльзoвaтьcя</a:t>
            </a:r>
            <a:r>
              <a:rPr lang="ru-RU" sz="2400" dirty="0" smtClean="0"/>
              <a:t> </a:t>
            </a:r>
            <a:r>
              <a:rPr lang="ru-RU" sz="2400" dirty="0" err="1" smtClean="0"/>
              <a:t>coкpaщённo</a:t>
            </a:r>
            <a:r>
              <a:rPr lang="ru-RU" sz="2400" dirty="0" smtClean="0"/>
              <a:t> в </a:t>
            </a:r>
            <a:r>
              <a:rPr lang="ru-RU" sz="2400" dirty="0" err="1" smtClean="0"/>
              <a:t>тeкcтe</a:t>
            </a:r>
            <a:r>
              <a:rPr lang="ru-RU" sz="2400" dirty="0" smtClean="0"/>
              <a:t> </a:t>
            </a:r>
            <a:r>
              <a:rPr lang="ru-RU" sz="2400" dirty="0" err="1" smtClean="0"/>
              <a:t>кaк</a:t>
            </a:r>
            <a:r>
              <a:rPr lang="ru-RU" sz="2400" dirty="0" smtClean="0"/>
              <a:t> "Г." или "г.") 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642918"/>
            <a:ext cx="8712968" cy="2857520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Каламбур – шутка, основанная на комическом использовании сходно звучащих, но различных по значению слов.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3500438"/>
            <a:ext cx="8784976" cy="2643206"/>
          </a:xfrm>
        </p:spPr>
        <p:txBody>
          <a:bodyPr>
            <a:noAutofit/>
          </a:bodyPr>
          <a:lstStyle/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800" dirty="0" smtClean="0"/>
              <a:t>	Вчера </a:t>
            </a:r>
            <a:r>
              <a:rPr lang="ru-RU" sz="2800" dirty="0" smtClean="0"/>
              <a:t>у магазина «Обои» была </a:t>
            </a:r>
            <a:r>
              <a:rPr lang="ru-RU" sz="2800" dirty="0" smtClean="0"/>
              <a:t>задержана</a:t>
            </a:r>
          </a:p>
          <a:p>
            <a:pPr>
              <a:buNone/>
            </a:pPr>
            <a:r>
              <a:rPr lang="ru-RU" sz="2800" dirty="0" smtClean="0"/>
              <a:t>у</a:t>
            </a:r>
            <a:r>
              <a:rPr lang="ru-RU" sz="2800" dirty="0" smtClean="0"/>
              <a:t>чительница русского языка и литературы, она пыталась</a:t>
            </a:r>
          </a:p>
          <a:p>
            <a:pPr>
              <a:buNone/>
            </a:pPr>
            <a:r>
              <a:rPr lang="ru-RU" sz="2800" dirty="0" smtClean="0"/>
              <a:t>и</a:t>
            </a:r>
            <a:r>
              <a:rPr lang="ru-RU" sz="2800" dirty="0" smtClean="0"/>
              <a:t>справить</a:t>
            </a:r>
            <a:r>
              <a:rPr lang="ru-RU" sz="2800" dirty="0" smtClean="0"/>
              <a:t> </a:t>
            </a:r>
            <a:r>
              <a:rPr lang="ru-RU" sz="2800" dirty="0" smtClean="0"/>
              <a:t>вывеску </a:t>
            </a:r>
            <a:r>
              <a:rPr lang="ru-RU" sz="2800" dirty="0" smtClean="0"/>
              <a:t>магазина на «Оба».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1928802"/>
            <a:ext cx="8643998" cy="3714776"/>
          </a:xfrm>
        </p:spPr>
        <p:txBody>
          <a:bodyPr>
            <a:normAutofit fontScale="90000"/>
          </a:bodyPr>
          <a:lstStyle/>
          <a:p>
            <a:pPr marL="457200" indent="-457200" algn="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dirty="0" smtClean="0"/>
              <a:t>«Чем бы вы ни занимались в жизни, делайте это всем своим сердцем» . </a:t>
            </a:r>
            <a:br>
              <a:rPr lang="ru-RU" sz="5300" dirty="0" smtClean="0"/>
            </a:br>
            <a:r>
              <a:rPr lang="ru-RU" sz="5300" i="1" dirty="0" smtClean="0"/>
              <a:t>Конфуций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0" dirty="0"/>
          </a:p>
        </p:txBody>
      </p:sp>
    </p:spTree>
    <p:extLst>
      <p:ext uri="{BB962C8B-B14F-4D97-AF65-F5344CB8AC3E}">
        <p14:creationId xmlns:p14="http://schemas.microsoft.com/office/powerpoint/2010/main" val="1857870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Использованная литература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85926"/>
            <a:ext cx="8784976" cy="4143404"/>
          </a:xfrm>
        </p:spPr>
        <p:txBody>
          <a:bodyPr>
            <a:noAutofit/>
          </a:bodyPr>
          <a:lstStyle/>
          <a:p>
            <a:pPr marL="457200" indent="-457200">
              <a:buNone/>
            </a:pPr>
            <a:r>
              <a:rPr lang="ru-RU" sz="2000" dirty="0" smtClean="0"/>
              <a:t>1. Игры на уроках русского языка: 5-7 класс. – М.: ВАКО, 2011.- 128 с. </a:t>
            </a:r>
          </a:p>
          <a:p>
            <a:pPr marL="457200" indent="-457200">
              <a:buNone/>
            </a:pPr>
            <a:r>
              <a:rPr lang="ru-RU" sz="2000" dirty="0" smtClean="0"/>
              <a:t>(Мастерская учителя-словесника). </a:t>
            </a:r>
          </a:p>
          <a:p>
            <a:pPr>
              <a:buNone/>
            </a:pPr>
            <a:r>
              <a:rPr lang="ru-RU" sz="2000" dirty="0" smtClean="0"/>
              <a:t>2. Ожегов, Сергей Иванович </a:t>
            </a:r>
            <a:r>
              <a:rPr lang="ru-RU" sz="2000" b="1" dirty="0" smtClean="0"/>
              <a:t>. </a:t>
            </a:r>
            <a:r>
              <a:rPr lang="ru-RU" sz="2000" dirty="0" smtClean="0"/>
              <a:t>Толковый словарь русского языка [Текст] : около</a:t>
            </a:r>
          </a:p>
          <a:p>
            <a:pPr>
              <a:buNone/>
            </a:pPr>
            <a:r>
              <a:rPr lang="ru-RU" sz="2000" dirty="0" smtClean="0"/>
              <a:t>100000 слов, терминов и фразеологических выражений / С. И. Ожегов ; под</a:t>
            </a:r>
          </a:p>
          <a:p>
            <a:pPr>
              <a:buNone/>
            </a:pPr>
            <a:r>
              <a:rPr lang="ru-RU" sz="2000" dirty="0" smtClean="0"/>
              <a:t>общ. ред. Л. И. Скворцова. - 28-е изд., </a:t>
            </a:r>
            <a:r>
              <a:rPr lang="ru-RU" sz="2000" dirty="0" err="1" smtClean="0"/>
              <a:t>перераб</a:t>
            </a:r>
            <a:r>
              <a:rPr lang="ru-RU" sz="2000" dirty="0" smtClean="0"/>
              <a:t>. - Москва : Мир и Образование:</a:t>
            </a:r>
          </a:p>
          <a:p>
            <a:pPr>
              <a:buNone/>
            </a:pPr>
            <a:r>
              <a:rPr lang="ru-RU" sz="2000" dirty="0" smtClean="0"/>
              <a:t>ОНИКС, 2012. - 1375, [1] с. : </a:t>
            </a:r>
            <a:r>
              <a:rPr lang="ru-RU" sz="2000" dirty="0" err="1" smtClean="0"/>
              <a:t>портр</a:t>
            </a:r>
            <a:r>
              <a:rPr lang="ru-RU" sz="2000" dirty="0" smtClean="0"/>
              <a:t>.; 22 см. - (Новые словари) (Новое издание).</a:t>
            </a:r>
          </a:p>
          <a:p>
            <a:pPr>
              <a:buNone/>
            </a:pPr>
            <a:r>
              <a:rPr lang="ru-RU" sz="2000" dirty="0" smtClean="0"/>
              <a:t>3. Подгаецкая И. М., Постникова И. И. «Необъятный мир слова»: Кн. Для</a:t>
            </a:r>
          </a:p>
          <a:p>
            <a:pPr>
              <a:buNone/>
            </a:pPr>
            <a:r>
              <a:rPr lang="ru-RU" sz="2000" dirty="0" smtClean="0"/>
              <a:t>учащихся.– </a:t>
            </a:r>
            <a:r>
              <a:rPr lang="ru-RU" sz="2000" dirty="0" err="1" smtClean="0"/>
              <a:t>М.:Провсещение</a:t>
            </a:r>
            <a:r>
              <a:rPr lang="ru-RU" sz="2000" dirty="0" smtClean="0"/>
              <a:t>, 1995. – 160 с. </a:t>
            </a:r>
          </a:p>
          <a:p>
            <a:pPr>
              <a:buNone/>
            </a:pPr>
            <a:r>
              <a:rPr lang="ru-RU" sz="2000" dirty="0" smtClean="0"/>
              <a:t>4. Рабочая программа по внеурочной деятельности «Занимательная грамматика» для 7 класса.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Arial" charset="0"/>
              </a:rPr>
              <a:t>Вася вышел из дома.</a:t>
            </a:r>
          </a:p>
          <a:p>
            <a:pPr algn="ctr"/>
            <a:endParaRPr lang="ru-RU" sz="4400" b="1" dirty="0" smtClean="0">
              <a:latin typeface="Arial" charset="0"/>
            </a:endParaRPr>
          </a:p>
          <a:p>
            <a:pPr algn="ctr"/>
            <a:r>
              <a:rPr lang="ru-RU" sz="4400" b="1" dirty="0" smtClean="0">
                <a:latin typeface="Arial" charset="0"/>
              </a:rPr>
              <a:t>Индеец мчался из прерии в вигвам.</a:t>
            </a:r>
            <a:endParaRPr lang="en-US" sz="4400" b="1" dirty="0" smtClean="0">
              <a:latin typeface="Arial" charset="0"/>
            </a:endParaRPr>
          </a:p>
          <a:p>
            <a:pPr algn="ctr"/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0584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Цель программы «Занимательная грамматика»: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формирование личности, полноценно владеющей устной и письменной речью в соответствии со своими возрастными особенностями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0584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программы «Занимательная грамматика»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85926"/>
            <a:ext cx="8784976" cy="40719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Обучающие:</a:t>
            </a:r>
          </a:p>
          <a:p>
            <a:r>
              <a:rPr lang="ru-RU" sz="2000" dirty="0" smtClean="0"/>
              <a:t>развитие интереса к русскому языку как к учебному предмету;</a:t>
            </a:r>
          </a:p>
          <a:p>
            <a:r>
              <a:rPr lang="ru-RU" sz="2000" dirty="0" smtClean="0"/>
              <a:t>приобретение знаний, умений, навыков по грамматике русского языка;</a:t>
            </a:r>
          </a:p>
          <a:p>
            <a:r>
              <a:rPr lang="ru-RU" sz="2000" dirty="0" smtClean="0"/>
              <a:t> пробуждение потребности у учащихся к самостоятельной работе над познанием родного языка;</a:t>
            </a:r>
          </a:p>
          <a:p>
            <a:r>
              <a:rPr lang="ru-RU" sz="2000" dirty="0" smtClean="0"/>
              <a:t>развитие мотивации к изучению русского языка;</a:t>
            </a:r>
          </a:p>
          <a:p>
            <a:r>
              <a:rPr lang="ru-RU" sz="2000" dirty="0" smtClean="0"/>
              <a:t>развитие творчества и обогащение словарного запаса;</a:t>
            </a:r>
          </a:p>
          <a:p>
            <a:r>
              <a:rPr lang="ru-RU" sz="2000" dirty="0" smtClean="0"/>
              <a:t>совершенствование общего языкового развития учащихся;</a:t>
            </a:r>
          </a:p>
          <a:p>
            <a:r>
              <a:rPr lang="ru-RU" sz="2000" dirty="0" smtClean="0"/>
              <a:t>углубление и расширение знаний и представлений о литературном языке;</a:t>
            </a:r>
          </a:p>
          <a:p>
            <a:r>
              <a:rPr lang="ru-RU" sz="2000" dirty="0" smtClean="0"/>
              <a:t>выявление одарённых в лингвистическом отношении учащихся, а также воспитание у слабоуспевающих учеников веры в свои силы, в возможность преодоления отставания по русскому языку.</a:t>
            </a:r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0584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программы «Занимательная грамматика»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85926"/>
            <a:ext cx="8784976" cy="40719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Развивающие:</a:t>
            </a:r>
          </a:p>
          <a:p>
            <a:r>
              <a:rPr lang="ru-RU" sz="2800" dirty="0" smtClean="0"/>
              <a:t>развитие смекалки и сообразительности;</a:t>
            </a:r>
          </a:p>
          <a:p>
            <a:r>
              <a:rPr lang="ru-RU" sz="2800" dirty="0" smtClean="0"/>
              <a:t>развитие творческих способностей;</a:t>
            </a:r>
          </a:p>
          <a:p>
            <a:r>
              <a:rPr lang="ru-RU" sz="2800" dirty="0" smtClean="0"/>
              <a:t>приобщение школьников к самостоятельной исследовательской работе;</a:t>
            </a:r>
          </a:p>
          <a:p>
            <a:r>
              <a:rPr lang="ru-RU" sz="2800" dirty="0" smtClean="0"/>
              <a:t>развитие умений пользоваться разнообразными словарями.</a:t>
            </a:r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0584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программы «Занимательная грамматика»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85926"/>
            <a:ext cx="8784976" cy="407196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/>
              <a:t>Воспитательные:</a:t>
            </a:r>
          </a:p>
          <a:p>
            <a:r>
              <a:rPr lang="ru-RU" dirty="0" smtClean="0"/>
              <a:t>воспитание культуры обращения с книгой;</a:t>
            </a:r>
          </a:p>
          <a:p>
            <a:r>
              <a:rPr lang="ru-RU" dirty="0" smtClean="0"/>
              <a:t>формирование и развитие у учащихся разносторонних интересов, культуры </a:t>
            </a:r>
            <a:r>
              <a:rPr lang="ru-RU" dirty="0" smtClean="0"/>
              <a:t>мышления.</a:t>
            </a:r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27448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Формы организации деятельности </a:t>
            </a:r>
            <a:r>
              <a:rPr lang="ru-RU" b="1" dirty="0" smtClean="0"/>
              <a:t>учащихся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785926"/>
            <a:ext cx="8784976" cy="4071966"/>
          </a:xfrm>
        </p:spPr>
        <p:txBody>
          <a:bodyPr>
            <a:noAutofit/>
          </a:bodyPr>
          <a:lstStyle/>
          <a:p>
            <a:r>
              <a:rPr lang="ru-RU" sz="4000" dirty="0" smtClean="0"/>
              <a:t>индивидуальные;</a:t>
            </a:r>
          </a:p>
          <a:p>
            <a:r>
              <a:rPr lang="ru-RU" sz="4000" dirty="0" smtClean="0"/>
              <a:t>групповые;</a:t>
            </a:r>
          </a:p>
          <a:p>
            <a:r>
              <a:rPr lang="ru-RU" sz="4000" dirty="0" smtClean="0"/>
              <a:t>парные</a:t>
            </a:r>
          </a:p>
          <a:p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  <p:pic>
        <p:nvPicPr>
          <p:cNvPr id="1026" name="Picture 2" descr="C:\Users\User\Desktop\20191004_125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2500306"/>
            <a:ext cx="4786346" cy="33989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14356"/>
            <a:ext cx="8712968" cy="1058460"/>
          </a:xfrm>
        </p:spPr>
        <p:txBody>
          <a:bodyPr>
            <a:normAutofit/>
          </a:bodyPr>
          <a:lstStyle/>
          <a:p>
            <a:r>
              <a:rPr lang="ru-RU" b="1" dirty="0" smtClean="0"/>
              <a:t>Занятие «Слова-тезки»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643050"/>
            <a:ext cx="8784976" cy="4214842"/>
          </a:xfrm>
        </p:spPr>
        <p:txBody>
          <a:bodyPr>
            <a:noAutofit/>
          </a:bodyPr>
          <a:lstStyle/>
          <a:p>
            <a:r>
              <a:rPr lang="ru-RU" sz="2400" b="1" u="sng" dirty="0" smtClean="0"/>
              <a:t>омонимы</a:t>
            </a:r>
            <a:r>
              <a:rPr lang="ru-RU" sz="2400" b="1" dirty="0" smtClean="0"/>
              <a:t> </a:t>
            </a:r>
            <a:r>
              <a:rPr lang="ru-RU" sz="2400" dirty="0" smtClean="0"/>
              <a:t>– слова, одинаковые </a:t>
            </a:r>
            <a:r>
              <a:rPr lang="ru-RU" sz="2400" dirty="0" smtClean="0"/>
              <a:t>по написанию и звучанию, но разные по </a:t>
            </a:r>
            <a:r>
              <a:rPr lang="ru-RU" sz="2400" dirty="0" err="1" smtClean="0"/>
              <a:t>лз</a:t>
            </a:r>
            <a:r>
              <a:rPr lang="ru-RU" sz="2400" dirty="0" smtClean="0"/>
              <a:t>; ключ-ключ</a:t>
            </a:r>
          </a:p>
          <a:p>
            <a:r>
              <a:rPr lang="ru-RU" sz="2400" dirty="0" smtClean="0"/>
              <a:t> </a:t>
            </a:r>
            <a:r>
              <a:rPr lang="ru-RU" sz="2400" b="1" u="sng" dirty="0" smtClean="0"/>
              <a:t>омографы</a:t>
            </a:r>
            <a:r>
              <a:rPr lang="ru-RU" sz="2400" dirty="0" smtClean="0"/>
              <a:t> - слова, совпадающие по написанию, но различные по звучанию и значению, например, «</a:t>
            </a:r>
            <a:r>
              <a:rPr lang="ru-RU" sz="2400" dirty="0" err="1" smtClean="0"/>
              <a:t>за́мок</a:t>
            </a:r>
            <a:r>
              <a:rPr lang="ru-RU" sz="2400" dirty="0" smtClean="0"/>
              <a:t>» и «</a:t>
            </a:r>
            <a:r>
              <a:rPr lang="ru-RU" sz="2400" dirty="0" err="1" smtClean="0"/>
              <a:t>замо́к</a:t>
            </a:r>
            <a:r>
              <a:rPr lang="ru-RU" sz="2400" dirty="0" smtClean="0"/>
              <a:t>», </a:t>
            </a:r>
            <a:r>
              <a:rPr lang="ru-RU" sz="2400" dirty="0" err="1" smtClean="0"/>
              <a:t>aʹтлac</a:t>
            </a:r>
            <a:r>
              <a:rPr lang="ru-RU" sz="2400" dirty="0" smtClean="0"/>
              <a:t> — </a:t>
            </a:r>
            <a:r>
              <a:rPr lang="ru-RU" sz="2400" dirty="0" err="1" smtClean="0"/>
              <a:t>aтлaʹc</a:t>
            </a:r>
            <a:r>
              <a:rPr lang="ru-RU" sz="2400" dirty="0" smtClean="0"/>
              <a:t>;</a:t>
            </a:r>
          </a:p>
          <a:p>
            <a:r>
              <a:rPr lang="ru-RU" sz="2400" b="1" u="sng" dirty="0" smtClean="0"/>
              <a:t>омофоны</a:t>
            </a:r>
            <a:r>
              <a:rPr lang="ru-RU" sz="2400" dirty="0" smtClean="0"/>
              <a:t> - слова, </a:t>
            </a:r>
            <a:r>
              <a:rPr lang="ru-RU" sz="2400" dirty="0" smtClean="0"/>
              <a:t>одинаковые </a:t>
            </a:r>
            <a:r>
              <a:rPr lang="ru-RU" sz="2400" dirty="0" err="1" smtClean="0"/>
              <a:t>пo</a:t>
            </a:r>
            <a:r>
              <a:rPr lang="ru-RU" sz="2400" dirty="0" smtClean="0"/>
              <a:t> </a:t>
            </a:r>
            <a:r>
              <a:rPr lang="ru-RU" sz="2400" dirty="0" smtClean="0"/>
              <a:t>звуковому составу </a:t>
            </a:r>
            <a:r>
              <a:rPr lang="ru-RU" sz="2400" dirty="0" smtClean="0"/>
              <a:t>(</a:t>
            </a:r>
            <a:r>
              <a:rPr lang="ru-RU" sz="2400" dirty="0" err="1" smtClean="0"/>
              <a:t>пpoизнoшeнию</a:t>
            </a:r>
            <a:r>
              <a:rPr lang="ru-RU" sz="2400" dirty="0" smtClean="0"/>
              <a:t>), </a:t>
            </a:r>
            <a:r>
              <a:rPr lang="ru-RU" sz="2400" dirty="0" err="1" smtClean="0"/>
              <a:t>нo</a:t>
            </a:r>
            <a:r>
              <a:rPr lang="ru-RU" sz="2400" dirty="0" smtClean="0"/>
              <a:t> </a:t>
            </a:r>
            <a:r>
              <a:rPr lang="ru-RU" sz="2400" dirty="0" err="1" smtClean="0"/>
              <a:t>paзличныe</a:t>
            </a:r>
            <a:r>
              <a:rPr lang="ru-RU" sz="2400" dirty="0" smtClean="0"/>
              <a:t> </a:t>
            </a:r>
            <a:r>
              <a:rPr lang="ru-RU" sz="2400" dirty="0" err="1" smtClean="0"/>
              <a:t>пo</a:t>
            </a:r>
            <a:r>
              <a:rPr lang="ru-RU" sz="2400" dirty="0" smtClean="0"/>
              <a:t> </a:t>
            </a:r>
            <a:r>
              <a:rPr lang="ru-RU" sz="2400" dirty="0" err="1" smtClean="0"/>
              <a:t>бyквeннoмy</a:t>
            </a:r>
            <a:r>
              <a:rPr lang="ru-RU" sz="2400" dirty="0" smtClean="0"/>
              <a:t> </a:t>
            </a:r>
            <a:r>
              <a:rPr lang="ru-RU" sz="2400" dirty="0" err="1" smtClean="0"/>
              <a:t>cocтaвy</a:t>
            </a:r>
            <a:r>
              <a:rPr lang="ru-RU" sz="2400" dirty="0" smtClean="0"/>
              <a:t> (</a:t>
            </a:r>
            <a:r>
              <a:rPr lang="ru-RU" sz="2400" dirty="0" err="1" smtClean="0"/>
              <a:t>нaпиcaнию</a:t>
            </a:r>
            <a:r>
              <a:rPr lang="ru-RU" sz="2400" dirty="0" smtClean="0"/>
              <a:t>) </a:t>
            </a:r>
            <a:r>
              <a:rPr lang="ru-RU" sz="2400" dirty="0" err="1" smtClean="0"/>
              <a:t>cлoвa</a:t>
            </a:r>
            <a:r>
              <a:rPr lang="ru-RU" sz="2400" dirty="0" smtClean="0"/>
              <a:t>: </a:t>
            </a:r>
            <a:r>
              <a:rPr lang="ru-RU" sz="2400" dirty="0" err="1" smtClean="0"/>
              <a:t>кoд</a:t>
            </a:r>
            <a:r>
              <a:rPr lang="ru-RU" sz="2400" dirty="0" smtClean="0"/>
              <a:t> и </a:t>
            </a:r>
            <a:r>
              <a:rPr lang="ru-RU" sz="2400" dirty="0" err="1" smtClean="0"/>
              <a:t>кoт</a:t>
            </a:r>
            <a:r>
              <a:rPr lang="ru-RU" sz="2400" dirty="0" smtClean="0"/>
              <a:t>, </a:t>
            </a:r>
            <a:r>
              <a:rPr lang="ru-RU" sz="2400" dirty="0" err="1" smtClean="0"/>
              <a:t>гpиб</a:t>
            </a:r>
            <a:r>
              <a:rPr lang="ru-RU" sz="2400" dirty="0" smtClean="0"/>
              <a:t> и </a:t>
            </a:r>
            <a:r>
              <a:rPr lang="ru-RU" sz="2400" dirty="0" err="1" smtClean="0"/>
              <a:t>гpипп</a:t>
            </a:r>
            <a:r>
              <a:rPr lang="ru-RU" sz="2400" dirty="0" smtClean="0"/>
              <a:t>, </a:t>
            </a:r>
            <a:r>
              <a:rPr lang="ru-RU" sz="2400" dirty="0" err="1" smtClean="0"/>
              <a:t>фopт</a:t>
            </a:r>
            <a:r>
              <a:rPr lang="ru-RU" sz="2400" dirty="0" smtClean="0"/>
              <a:t> и «</a:t>
            </a:r>
            <a:r>
              <a:rPr lang="ru-RU" sz="2400" dirty="0" err="1" smtClean="0"/>
              <a:t>фopд</a:t>
            </a:r>
            <a:r>
              <a:rPr lang="ru-RU" sz="2400" dirty="0" smtClean="0"/>
              <a:t>», люд и лют, </a:t>
            </a:r>
            <a:r>
              <a:rPr lang="ru-RU" sz="2400" dirty="0" err="1" smtClean="0"/>
              <a:t>ocвeтить</a:t>
            </a:r>
            <a:r>
              <a:rPr lang="ru-RU" sz="2400" dirty="0" smtClean="0"/>
              <a:t> и </a:t>
            </a:r>
            <a:r>
              <a:rPr lang="ru-RU" sz="2400" dirty="0" err="1" smtClean="0"/>
              <a:t>ocвятить</a:t>
            </a:r>
            <a:r>
              <a:rPr lang="ru-RU" sz="2400" dirty="0" smtClean="0"/>
              <a:t>; </a:t>
            </a:r>
          </a:p>
          <a:p>
            <a:r>
              <a:rPr lang="ru-RU" sz="2400" b="1" u="sng" dirty="0" err="1" smtClean="0"/>
              <a:t>омоформы</a:t>
            </a:r>
            <a:r>
              <a:rPr lang="ru-RU" sz="2400" dirty="0" smtClean="0"/>
              <a:t> - слова, которые совпадают по звучанию в отдельных формах: печь (гл)-печь (сущ.), три – </a:t>
            </a:r>
            <a:r>
              <a:rPr lang="ru-RU" sz="2400" dirty="0" err="1" smtClean="0"/>
              <a:t>три</a:t>
            </a:r>
            <a:r>
              <a:rPr lang="ru-RU" sz="2400" dirty="0" smtClean="0"/>
              <a:t>, пила-пила.</a:t>
            </a:r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500042"/>
            <a:ext cx="8712968" cy="1071570"/>
          </a:xfrm>
        </p:spPr>
        <p:txBody>
          <a:bodyPr>
            <a:normAutofit/>
          </a:bodyPr>
          <a:lstStyle/>
          <a:p>
            <a:r>
              <a:rPr lang="ru-RU" b="1" dirty="0" smtClean="0"/>
              <a:t>«Сказка о том, где живут слова» 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1357298"/>
            <a:ext cx="8784976" cy="464347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dirty="0" smtClean="0"/>
              <a:t>	В большом доме – Толковом словаре – под одной крышей собралось много</a:t>
            </a:r>
          </a:p>
          <a:p>
            <a:pPr>
              <a:buNone/>
            </a:pPr>
            <a:r>
              <a:rPr lang="ru-RU" sz="2000" dirty="0" smtClean="0"/>
              <a:t>слов. У каждого своя квартира – словарная статья. И размещает слова</a:t>
            </a:r>
          </a:p>
          <a:p>
            <a:pPr>
              <a:buNone/>
            </a:pPr>
            <a:r>
              <a:rPr lang="ru-RU" sz="2000" dirty="0" smtClean="0"/>
              <a:t>Составитель словаря. Трудная у него работа: о каждом слове надо рассказать,</a:t>
            </a:r>
          </a:p>
          <a:p>
            <a:pPr>
              <a:buNone/>
            </a:pPr>
            <a:r>
              <a:rPr lang="ru-RU" sz="2000" dirty="0" smtClean="0"/>
              <a:t>что оно обозначает, где используется, как пишется и как произносится. Да и</a:t>
            </a:r>
          </a:p>
          <a:p>
            <a:pPr>
              <a:buNone/>
            </a:pPr>
            <a:r>
              <a:rPr lang="ru-RU" sz="2000" dirty="0" smtClean="0"/>
              <a:t>место для него надо определить, а это не всегда легко бывает. Однажды</a:t>
            </a:r>
          </a:p>
          <a:p>
            <a:pPr>
              <a:buNone/>
            </a:pPr>
            <a:r>
              <a:rPr lang="ru-RU" sz="2000" dirty="0" smtClean="0"/>
              <a:t>произошел такой случай. </a:t>
            </a:r>
          </a:p>
          <a:p>
            <a:pPr>
              <a:buNone/>
            </a:pPr>
            <a:r>
              <a:rPr lang="ru-RU" sz="2000" dirty="0" smtClean="0"/>
              <a:t>	Постучалось в словарь какое-то слово.</a:t>
            </a:r>
          </a:p>
          <a:p>
            <a:pPr>
              <a:buNone/>
            </a:pPr>
            <a:r>
              <a:rPr lang="ru-RU" sz="2000" dirty="0" smtClean="0"/>
              <a:t>- Кто вы? – спрашивает Составитель.</a:t>
            </a:r>
          </a:p>
          <a:p>
            <a:pPr>
              <a:buFontTx/>
              <a:buChar char="-"/>
            </a:pPr>
            <a:r>
              <a:rPr lang="ru-RU" sz="2000" dirty="0" smtClean="0"/>
              <a:t>Я имя существительное </a:t>
            </a:r>
            <a:r>
              <a:rPr lang="ru-RU" sz="2000" i="1" dirty="0" smtClean="0"/>
              <a:t>наряд,</a:t>
            </a:r>
            <a:r>
              <a:rPr lang="ru-RU" sz="2000" dirty="0" smtClean="0"/>
              <a:t> обозначаю одежду, костюм («новый</a:t>
            </a:r>
          </a:p>
          <a:p>
            <a:pPr>
              <a:buNone/>
            </a:pPr>
            <a:r>
              <a:rPr lang="ru-RU" sz="2000" dirty="0" smtClean="0"/>
              <a:t>наряд»). Поместите меня в словарь!</a:t>
            </a:r>
          </a:p>
          <a:p>
            <a:pPr>
              <a:buFontTx/>
              <a:buChar char="-"/>
            </a:pPr>
            <a:r>
              <a:rPr lang="ru-RU" sz="2000" dirty="0" smtClean="0"/>
              <a:t>С удовольствием, - ответил Составитель и отвел слову наряд отдельную</a:t>
            </a:r>
          </a:p>
          <a:p>
            <a:pPr>
              <a:buNone/>
            </a:pPr>
            <a:r>
              <a:rPr lang="ru-RU" sz="2000" dirty="0" smtClean="0"/>
              <a:t>квартиру – словарную статью.</a:t>
            </a:r>
          </a:p>
          <a:p>
            <a:pPr>
              <a:buNone/>
            </a:pPr>
            <a:r>
              <a:rPr lang="ru-RU" sz="2000" dirty="0" smtClean="0"/>
              <a:t>Только закончил, слышит опять: «Тук-тук!»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000" dirty="0" smtClean="0"/>
          </a:p>
          <a:p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2400859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6e9bec9169244ef9426333fcd7de575e3ef4d78"/>
</p:tagLst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1931</TotalTime>
  <Words>922</Words>
  <Application>Microsoft Office PowerPoint</Application>
  <PresentationFormat>Экран (4:3)</PresentationFormat>
  <Paragraphs>132</Paragraphs>
  <Slides>16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Развитие творческих способностей школьников на занятиях курса внеурочной деятельности «Занимательная грамматика» Тарбеева Н. Б., учитель  русского языка и литературы</vt:lpstr>
      <vt:lpstr>Презентация PowerPoint</vt:lpstr>
      <vt:lpstr>Цель программы «Занимательная грамматика»:</vt:lpstr>
      <vt:lpstr>Задачи программы «Занимательная грамматика»</vt:lpstr>
      <vt:lpstr>Задачи программы «Занимательная грамматика»</vt:lpstr>
      <vt:lpstr>Задачи программы «Занимательная грамматика»</vt:lpstr>
      <vt:lpstr>Формы организации деятельности учащихся</vt:lpstr>
      <vt:lpstr>Занятие «Слова-тезки»</vt:lpstr>
      <vt:lpstr>«Сказка о том, где живут слова» </vt:lpstr>
      <vt:lpstr>«Сказка о том, где живут слова» </vt:lpstr>
      <vt:lpstr>«Сказка о том, где живут слова» </vt:lpstr>
      <vt:lpstr>Словарная статья омонимов</vt:lpstr>
      <vt:lpstr>Словарная статья многозначного слова</vt:lpstr>
      <vt:lpstr>Каламбур – шутка, основанная на комическом использовании сходно звучащих, но различных по значению слов. </vt:lpstr>
      <vt:lpstr> «Чем бы вы ни занимались в жизни, делайте это всем своим сердцем» .  Конфуций  </vt:lpstr>
      <vt:lpstr>Использованная литература</vt:lpstr>
    </vt:vector>
  </TitlesOfParts>
  <Company>presentation-creation.ru</Company>
  <LinksUpToDate>false</LinksUpToDate>
  <SharedDoc>false</SharedDoc>
  <HyperlinkBase>https://presentation-creation.ru/powerpoint-templates.html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Карандаши для рисования</dc:title>
  <dc:creator>obstinate</dc:creator>
  <dc:description>Шаблон презентации с сайта https://presentation-creation.ru/</dc:description>
  <cp:lastModifiedBy>учитель2</cp:lastModifiedBy>
  <cp:revision>803</cp:revision>
  <dcterms:created xsi:type="dcterms:W3CDTF">2018-02-25T09:09:03Z</dcterms:created>
  <dcterms:modified xsi:type="dcterms:W3CDTF">2019-10-31T23:47:42Z</dcterms:modified>
</cp:coreProperties>
</file>