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66FFFF"/>
    <a:srgbClr val="3399FF"/>
    <a:srgbClr val="66CCFF"/>
    <a:srgbClr val="FFFF99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6" autoAdjust="0"/>
    <p:restoredTop sz="94660"/>
  </p:normalViewPr>
  <p:slideViewPr>
    <p:cSldViewPr>
      <p:cViewPr>
        <p:scale>
          <a:sx n="44" d="100"/>
          <a:sy n="44" d="100"/>
        </p:scale>
        <p:origin x="-3576" y="-15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B4E3-9036-48B5-B226-E562480A1D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8483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1ECF5-8114-4DF9-9215-7ABCA2E764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1783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1DF4-8ECF-4601-8DAC-537AD1EC74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164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EF5BF-5397-427E-898E-38F34F0D4A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2430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6A8FD-1BED-46AB-8482-4D61883F096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48030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0CBD7-F72C-461C-9921-07160C3768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227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796EE-4ECD-410A-ACA7-E543E2A7F38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6577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132677-5F21-48FF-ACA0-08E20809D9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7108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1E31C-F277-4716-8938-A689223128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4086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F0DB9E-2B58-4F02-AB0E-54D0D7A03F6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63268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06676-5B72-4967-B2F2-07B31789B8F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05833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rgbClr val="3399FF"/>
            </a:gs>
          </a:gsLst>
          <a:path path="rect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36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965130BA-05A7-498B-AE07-B91927527DB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 </a:t>
            </a:r>
            <a:r>
              <a:rPr lang="ru-RU" altLang="ru-RU" sz="3600" b="1" i="1" smtClean="0">
                <a:latin typeface="Times New Roman" pitchFamily="18" charset="0"/>
              </a:rPr>
              <a:t>Этапы изготовления крыла авиационной модели класса </a:t>
            </a:r>
            <a:br>
              <a:rPr lang="ru-RU" altLang="ru-RU" sz="3600" b="1" i="1" smtClean="0">
                <a:latin typeface="Times New Roman" pitchFamily="18" charset="0"/>
              </a:rPr>
            </a:br>
            <a:r>
              <a:rPr lang="ru-RU" altLang="ru-RU" sz="3600" b="1" i="1" smtClean="0">
                <a:latin typeface="Times New Roman" pitchFamily="18" charset="0"/>
              </a:rPr>
              <a:t>«воздушный бой»</a:t>
            </a:r>
            <a:r>
              <a:rPr lang="ru-RU" altLang="ru-RU" sz="3600" smtClean="0">
                <a:latin typeface="Times New Roman" pitchFamily="18" charset="0"/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5425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</a:pPr>
            <a:endParaRPr lang="ru-RU" altLang="ru-RU" sz="1600" smtClean="0"/>
          </a:p>
          <a:p>
            <a:pPr eaLnBrk="1" hangingPunct="1">
              <a:lnSpc>
                <a:spcPct val="80000"/>
              </a:lnSpc>
            </a:pPr>
            <a:endParaRPr lang="ru-RU" altLang="ru-RU" sz="160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2362200" y="1905000"/>
            <a:ext cx="6324600" cy="42672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altLang="ru-RU" smtClean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38400" y="1956816"/>
            <a:ext cx="6248400" cy="4163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304800" y="2514600"/>
            <a:ext cx="1828800" cy="190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1700">
                <a:latin typeface="Times New Roman" pitchFamily="18" charset="0"/>
              </a:rPr>
              <a:t>Подготовил: педагог дополнительного образования Берестов Александр Михайлович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Оклеивание передней кромки термоусадочной пленкой</a:t>
            </a:r>
          </a:p>
        </p:txBody>
      </p:sp>
      <p:pic>
        <p:nvPicPr>
          <p:cNvPr id="11267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058923"/>
            <a:ext cx="5715000" cy="4283203"/>
          </a:xfrm>
        </p:spPr>
      </p:pic>
      <p:sp>
        <p:nvSpPr>
          <p:cNvPr id="11268" name="Text Box 8"/>
          <p:cNvSpPr txBox="1">
            <a:spLocks noChangeArrowheads="1"/>
          </p:cNvSpPr>
          <p:nvPr/>
        </p:nvSpPr>
        <p:spPr bwMode="auto">
          <a:xfrm>
            <a:off x="381000" y="2209800"/>
            <a:ext cx="2667000" cy="137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100" b="1">
                <a:latin typeface="Times New Roman" pitchFamily="18" charset="0"/>
              </a:rPr>
              <a:t>Применяются пленка лавсановая, клей «Момент», утюг электрический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Изготовление топливного бака</a:t>
            </a:r>
          </a:p>
        </p:txBody>
      </p:sp>
      <p:pic>
        <p:nvPicPr>
          <p:cNvPr id="12291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1754124"/>
            <a:ext cx="5791200" cy="4340352"/>
          </a:xfrm>
        </p:spPr>
      </p:pic>
      <p:sp>
        <p:nvSpPr>
          <p:cNvPr id="12292" name="Text Box 8"/>
          <p:cNvSpPr txBox="1">
            <a:spLocks noChangeArrowheads="1"/>
          </p:cNvSpPr>
          <p:nvPr/>
        </p:nvSpPr>
        <p:spPr bwMode="auto">
          <a:xfrm>
            <a:off x="609600" y="2133600"/>
            <a:ext cx="21336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100" b="1">
                <a:latin typeface="Times New Roman" pitchFamily="18" charset="0"/>
              </a:rPr>
              <a:t>Необходимо использовать луженую сталь, толщиной 0,3 мм при помощи электрического паяльника и припоя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Система управления рулем высоты</a:t>
            </a:r>
          </a:p>
        </p:txBody>
      </p:sp>
      <p:pic>
        <p:nvPicPr>
          <p:cNvPr id="1331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8446"/>
            <a:ext cx="4191000" cy="3137158"/>
          </a:xfrm>
        </p:spPr>
      </p:pic>
      <p:pic>
        <p:nvPicPr>
          <p:cNvPr id="13316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33750"/>
            <a:ext cx="4267200" cy="32004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Монтаж моторамы под двигатель</a:t>
            </a:r>
          </a:p>
        </p:txBody>
      </p:sp>
      <p:pic>
        <p:nvPicPr>
          <p:cNvPr id="14339" name="Picture 7" descr="IMGP04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95400" y="1371600"/>
            <a:ext cx="6553200" cy="49149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Подготовка двигателя для крепления</a:t>
            </a:r>
            <a:br>
              <a:rPr lang="ru-RU" altLang="ru-RU" sz="3600" b="1" smtClean="0">
                <a:latin typeface="Times New Roman" pitchFamily="18" charset="0"/>
              </a:rPr>
            </a:br>
            <a:r>
              <a:rPr lang="ru-RU" altLang="ru-RU" sz="3600" b="1" smtClean="0">
                <a:latin typeface="Times New Roman" pitchFamily="18" charset="0"/>
              </a:rPr>
              <a:t> на мотораму</a:t>
            </a:r>
          </a:p>
        </p:txBody>
      </p:sp>
      <p:pic>
        <p:nvPicPr>
          <p:cNvPr id="15363" name="Picture 10" descr="IMGP0418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714500"/>
            <a:ext cx="5638800" cy="4229100"/>
          </a:xfrm>
        </p:spPr>
      </p:pic>
      <p:sp>
        <p:nvSpPr>
          <p:cNvPr id="15364" name="Text Box 11"/>
          <p:cNvSpPr txBox="1">
            <a:spLocks noChangeArrowheads="1"/>
          </p:cNvSpPr>
          <p:nvPr/>
        </p:nvSpPr>
        <p:spPr bwMode="auto">
          <a:xfrm>
            <a:off x="5715000" y="2209800"/>
            <a:ext cx="2895600" cy="73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Ctr="1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100" b="1">
                <a:latin typeface="Times New Roman" pitchFamily="18" charset="0"/>
              </a:rPr>
              <a:t>Двигатель ДВС, объем 2,5 см3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Собранная модель  с кордами управления</a:t>
            </a:r>
          </a:p>
        </p:txBody>
      </p:sp>
      <p:pic>
        <p:nvPicPr>
          <p:cNvPr id="16387" name="Picture 6" descr="IMGP042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219200" y="1371600"/>
            <a:ext cx="6781800" cy="50863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Испытание модели в полете</a:t>
            </a:r>
          </a:p>
        </p:txBody>
      </p:sp>
      <p:pic>
        <p:nvPicPr>
          <p:cNvPr id="17411" name="Picture 4" descr="IMG_123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295400"/>
            <a:ext cx="6705600" cy="5030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5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5572125" cy="206851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2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Спасибо за внимание</a:t>
            </a:r>
          </a:p>
        </p:txBody>
      </p:sp>
      <p:pic>
        <p:nvPicPr>
          <p:cNvPr id="18435" name="Picture 6" descr="IMG_19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6975" y="1447800"/>
            <a:ext cx="6670675" cy="500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Изготовление шаблонов </a:t>
            </a:r>
            <a:br>
              <a:rPr lang="ru-RU" altLang="ru-RU" sz="3600" b="1" smtClean="0">
                <a:latin typeface="Times New Roman" pitchFamily="18" charset="0"/>
              </a:rPr>
            </a:br>
            <a:r>
              <a:rPr lang="ru-RU" altLang="ru-RU" sz="3600" b="1" smtClean="0">
                <a:latin typeface="Times New Roman" pitchFamily="18" charset="0"/>
              </a:rPr>
              <a:t>из 5 мм фанеры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87375" y="1903413"/>
            <a:ext cx="2462213" cy="3536950"/>
          </a:xfrm>
        </p:spPr>
        <p:txBody>
          <a:bodyPr/>
          <a:lstStyle/>
          <a:p>
            <a:pPr marL="0" indent="4763" eaLnBrk="1" hangingPunct="1">
              <a:buFontTx/>
              <a:buNone/>
            </a:pPr>
            <a:r>
              <a:rPr lang="ru-RU" altLang="ru-RU" sz="2100" b="1" smtClean="0">
                <a:latin typeface="Times New Roman" pitchFamily="18" charset="0"/>
              </a:rPr>
              <a:t>Необходимо</a:t>
            </a:r>
          </a:p>
          <a:p>
            <a:pPr marL="0" indent="4763" eaLnBrk="1" hangingPunct="1">
              <a:buFontTx/>
              <a:buNone/>
            </a:pPr>
            <a:r>
              <a:rPr lang="ru-RU" altLang="ru-RU" sz="2100" b="1" smtClean="0">
                <a:latin typeface="Times New Roman" pitchFamily="18" charset="0"/>
              </a:rPr>
              <a:t>использовать</a:t>
            </a:r>
          </a:p>
          <a:p>
            <a:pPr marL="0" indent="4763" eaLnBrk="1" hangingPunct="1">
              <a:buFontTx/>
              <a:buNone/>
            </a:pPr>
            <a:r>
              <a:rPr lang="ru-RU" altLang="ru-RU" sz="2100" b="1" smtClean="0">
                <a:latin typeface="Times New Roman" pitchFamily="18" charset="0"/>
              </a:rPr>
              <a:t>ручной </a:t>
            </a:r>
          </a:p>
          <a:p>
            <a:pPr marL="0" indent="4763" eaLnBrk="1" hangingPunct="1">
              <a:buFontTx/>
              <a:buNone/>
            </a:pPr>
            <a:r>
              <a:rPr lang="ru-RU" altLang="ru-RU" sz="2100" b="1" smtClean="0">
                <a:latin typeface="Times New Roman" pitchFamily="18" charset="0"/>
              </a:rPr>
              <a:t>лобзик и </a:t>
            </a:r>
          </a:p>
          <a:p>
            <a:pPr marL="0" indent="4763" eaLnBrk="1" hangingPunct="1">
              <a:buFontTx/>
              <a:buNone/>
            </a:pPr>
            <a:r>
              <a:rPr lang="ru-RU" altLang="ru-RU" sz="2100" b="1" smtClean="0">
                <a:latin typeface="Times New Roman" pitchFamily="18" charset="0"/>
              </a:rPr>
              <a:t>канцелярский </a:t>
            </a:r>
          </a:p>
          <a:p>
            <a:pPr marL="0" indent="4763" eaLnBrk="1" hangingPunct="1">
              <a:buFontTx/>
              <a:buNone/>
            </a:pPr>
            <a:r>
              <a:rPr lang="ru-RU" altLang="ru-RU" sz="2100" b="1" smtClean="0">
                <a:latin typeface="Times New Roman" pitchFamily="18" charset="0"/>
              </a:rPr>
              <a:t>нож</a:t>
            </a:r>
          </a:p>
          <a:p>
            <a:pPr marL="0" indent="4763" eaLnBrk="1" hangingPunct="1"/>
            <a:endParaRPr lang="ru-RU" altLang="ru-RU" sz="2100" b="1" smtClean="0"/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95600" y="1604008"/>
            <a:ext cx="5867400" cy="439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Разметка бальзового шпона</a:t>
            </a:r>
          </a:p>
        </p:txBody>
      </p:sp>
      <p:pic>
        <p:nvPicPr>
          <p:cNvPr id="4099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6096000" cy="4572000"/>
          </a:xfrm>
        </p:spPr>
      </p:pic>
      <p:sp>
        <p:nvSpPr>
          <p:cNvPr id="4100" name="Text Box 10"/>
          <p:cNvSpPr txBox="1">
            <a:spLocks noChangeArrowheads="1"/>
          </p:cNvSpPr>
          <p:nvPr/>
        </p:nvSpPr>
        <p:spPr bwMode="auto">
          <a:xfrm>
            <a:off x="6781800" y="1447800"/>
            <a:ext cx="20574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100" b="1">
                <a:latin typeface="Times New Roman" pitchFamily="18" charset="0"/>
              </a:rPr>
              <a:t>Для этого используются карандаши, линейки и фломастеры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Изготовление нервюр по шаблонам</a:t>
            </a:r>
          </a:p>
        </p:txBody>
      </p:sp>
      <p:pic>
        <p:nvPicPr>
          <p:cNvPr id="5123" name="Picture 1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696212"/>
            <a:ext cx="5943600" cy="4456176"/>
          </a:xfrm>
        </p:spPr>
      </p:pic>
      <p:sp>
        <p:nvSpPr>
          <p:cNvPr id="5124" name="Text Box 13"/>
          <p:cNvSpPr txBox="1">
            <a:spLocks noChangeArrowheads="1"/>
          </p:cNvSpPr>
          <p:nvPr/>
        </p:nvSpPr>
        <p:spPr bwMode="auto">
          <a:xfrm>
            <a:off x="381000" y="2514600"/>
            <a:ext cx="2209800" cy="2016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100" b="1">
                <a:latin typeface="Times New Roman" pitchFamily="18" charset="0"/>
              </a:rPr>
              <a:t>Применяется бальзовый шпон,  ручной лобзик, канцелярский нож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Подготовка основания стапеля</a:t>
            </a:r>
          </a:p>
        </p:txBody>
      </p:sp>
      <p:sp>
        <p:nvSpPr>
          <p:cNvPr id="6147" name="Text Box 8"/>
          <p:cNvSpPr txBox="1">
            <a:spLocks noChangeArrowheads="1"/>
          </p:cNvSpPr>
          <p:nvPr/>
        </p:nvSpPr>
        <p:spPr bwMode="auto">
          <a:xfrm>
            <a:off x="304800" y="1905000"/>
            <a:ext cx="220980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100" b="1">
                <a:latin typeface="Times New Roman" pitchFamily="18" charset="0"/>
              </a:rPr>
              <a:t>Применяются древесно-волокнистая плита (ДВП) и чертеж</a:t>
            </a:r>
          </a:p>
        </p:txBody>
      </p:sp>
      <p:pic>
        <p:nvPicPr>
          <p:cNvPr id="6148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809750"/>
            <a:ext cx="6096000" cy="4572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Стапель малой авиации</a:t>
            </a:r>
          </a:p>
        </p:txBody>
      </p:sp>
      <p:pic>
        <p:nvPicPr>
          <p:cNvPr id="7171" name="Picture 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371600"/>
            <a:ext cx="6629400" cy="497205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Сборка задней кромки</a:t>
            </a:r>
          </a:p>
        </p:txBody>
      </p:sp>
      <p:sp>
        <p:nvSpPr>
          <p:cNvPr id="8195" name="Text Box 9"/>
          <p:cNvSpPr txBox="1">
            <a:spLocks noChangeArrowheads="1"/>
          </p:cNvSpPr>
          <p:nvPr/>
        </p:nvSpPr>
        <p:spPr bwMode="auto">
          <a:xfrm>
            <a:off x="533400" y="1905000"/>
            <a:ext cx="2133600" cy="2176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100" b="1">
                <a:latin typeface="Times New Roman" pitchFamily="18" charset="0"/>
              </a:rPr>
              <a:t>Используется пенопласт, сосновые рейки</a:t>
            </a:r>
          </a:p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ru-RU" altLang="ru-RU" sz="2100" b="1">
                <a:latin typeface="Times New Roman" pitchFamily="18" charset="0"/>
              </a:rPr>
              <a:t>Устанавливается на стапеле малой авиации</a:t>
            </a:r>
          </a:p>
        </p:txBody>
      </p:sp>
      <p:pic>
        <p:nvPicPr>
          <p:cNvPr id="8196" name="Picture 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1754125"/>
            <a:ext cx="5867400" cy="43975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Монтаж силового каркаса </a:t>
            </a:r>
            <a:br>
              <a:rPr lang="ru-RU" altLang="ru-RU" sz="3600" b="1" smtClean="0">
                <a:latin typeface="Times New Roman" pitchFamily="18" charset="0"/>
              </a:rPr>
            </a:br>
            <a:r>
              <a:rPr lang="ru-RU" altLang="ru-RU" sz="3600" b="1" smtClean="0">
                <a:latin typeface="Times New Roman" pitchFamily="18" charset="0"/>
              </a:rPr>
              <a:t>из сосновых деталей</a:t>
            </a:r>
          </a:p>
        </p:txBody>
      </p:sp>
      <p:pic>
        <p:nvPicPr>
          <p:cNvPr id="9219" name="Picture 1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5089"/>
            <a:ext cx="4191000" cy="3141071"/>
          </a:xfrm>
        </p:spPr>
      </p:pic>
      <p:pic>
        <p:nvPicPr>
          <p:cNvPr id="9220" name="Picture 1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181350"/>
            <a:ext cx="4267200" cy="32004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600" b="1" smtClean="0">
                <a:latin typeface="Times New Roman" pitchFamily="18" charset="0"/>
              </a:rPr>
              <a:t>Монтаж промежуточных нервюр</a:t>
            </a:r>
          </a:p>
        </p:txBody>
      </p:sp>
      <p:pic>
        <p:nvPicPr>
          <p:cNvPr id="10243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449325"/>
            <a:ext cx="6597650" cy="49451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</TotalTime>
  <Words>143</Words>
  <Application>Microsoft Office PowerPoint</Application>
  <PresentationFormat>Экран (4:3)</PresentationFormat>
  <Paragraphs>36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Оформление по умолчанию</vt:lpstr>
      <vt:lpstr> Этапы изготовления крыла авиационной модели класса  «воздушный бой» </vt:lpstr>
      <vt:lpstr>Изготовление шаблонов  из 5 мм фанеры</vt:lpstr>
      <vt:lpstr>Разметка бальзового шпона</vt:lpstr>
      <vt:lpstr>Изготовление нервюр по шаблонам</vt:lpstr>
      <vt:lpstr>Подготовка основания стапеля</vt:lpstr>
      <vt:lpstr>Стапель малой авиации</vt:lpstr>
      <vt:lpstr>Сборка задней кромки</vt:lpstr>
      <vt:lpstr>Монтаж силового каркаса  из сосновых деталей</vt:lpstr>
      <vt:lpstr>Монтаж промежуточных нервюр</vt:lpstr>
      <vt:lpstr>Оклеивание передней кромки термоусадочной пленкой</vt:lpstr>
      <vt:lpstr>Изготовление топливного бака</vt:lpstr>
      <vt:lpstr>Система управления рулем высоты</vt:lpstr>
      <vt:lpstr>Монтаж моторамы под двигатель</vt:lpstr>
      <vt:lpstr>Подготовка двигателя для крепления  на мотораму</vt:lpstr>
      <vt:lpstr>Собранная модель  с кордами управления</vt:lpstr>
      <vt:lpstr>Испытание модели в полете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Вячеслав Сычёв</dc:creator>
  <cp:lastModifiedBy>Вячеслав Сычёв</cp:lastModifiedBy>
  <cp:revision>9</cp:revision>
  <cp:lastPrinted>1601-01-01T00:00:00Z</cp:lastPrinted>
  <dcterms:created xsi:type="dcterms:W3CDTF">1601-01-01T00:00:00Z</dcterms:created>
  <dcterms:modified xsi:type="dcterms:W3CDTF">2019-12-23T05:25:22Z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