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1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8" y="1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44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128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8757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21261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907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53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9778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388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93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8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482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0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324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06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30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716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014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4766A58-6607-4F45-B647-53D65888223F}" type="datetimeFigureOut">
              <a:rPr lang="ru-RU" smtClean="0"/>
              <a:t>14.05.2019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983F11-534A-41DE-BC68-466FD6FC30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17315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  <p:sldLayoutId id="214748389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74254" y="293957"/>
            <a:ext cx="11843493" cy="6130750"/>
          </a:xfrm>
          <a:prstGeom prst="roundRect">
            <a:avLst/>
          </a:prstGeom>
          <a:solidFill>
            <a:schemeClr val="tx1">
              <a:alpha val="8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742"/>
          </a:p>
        </p:txBody>
      </p:sp>
      <p:sp>
        <p:nvSpPr>
          <p:cNvPr id="4" name="TextBox 3"/>
          <p:cNvSpPr txBox="1"/>
          <p:nvPr/>
        </p:nvSpPr>
        <p:spPr>
          <a:xfrm>
            <a:off x="2" y="119896"/>
            <a:ext cx="12192000" cy="1576064"/>
          </a:xfrm>
          <a:prstGeom prst="rect">
            <a:avLst/>
          </a:prstGeom>
          <a:noFill/>
        </p:spPr>
        <p:txBody>
          <a:bodyPr wrap="square" lIns="115751" tIns="57876" rIns="115751" bIns="57876" rtlCol="0">
            <a:spAutoFit/>
          </a:bodyPr>
          <a:lstStyle/>
          <a:p>
            <a:pPr algn="ctr"/>
            <a:endParaRPr lang="ru-RU" sz="1935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35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Государственное профессиональное бюджетное образовательное учреждение</a:t>
            </a:r>
          </a:p>
          <a:p>
            <a:pPr algn="ctr"/>
            <a:r>
              <a:rPr lang="ru-RU" sz="1935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Московской области</a:t>
            </a:r>
          </a:p>
          <a:p>
            <a:pPr algn="ctr"/>
            <a:r>
              <a:rPr lang="ru-RU" sz="1935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1935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Аграрно</a:t>
            </a:r>
            <a:r>
              <a:rPr lang="ru-RU" sz="1935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935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технологический </a:t>
            </a:r>
            <a:r>
              <a:rPr lang="ru-RU" sz="1935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техникум «Дубна»</a:t>
            </a:r>
          </a:p>
          <a:p>
            <a:endParaRPr lang="ru-RU" sz="1742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1269305"/>
            <a:ext cx="12192000" cy="1725400"/>
          </a:xfrm>
          <a:prstGeom prst="rect">
            <a:avLst/>
          </a:prstGeom>
          <a:noFill/>
        </p:spPr>
        <p:txBody>
          <a:bodyPr wrap="square" lIns="115751" tIns="57876" rIns="115751" bIns="57876" rtlCol="0">
            <a:spAutoFit/>
          </a:bodyPr>
          <a:lstStyle/>
          <a:p>
            <a:pPr algn="ctr"/>
            <a:endParaRPr lang="ru-RU" sz="1742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742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работа:</a:t>
            </a:r>
          </a:p>
          <a:p>
            <a:pPr algn="ctr"/>
            <a:endParaRPr lang="ru-RU" sz="1742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742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Тема: «Интенсивная технология возделывания и уборки сорго с детальной разработкой операции «внесение минеральных удобрений»</a:t>
            </a:r>
          </a:p>
          <a:p>
            <a:endParaRPr lang="ru-RU" sz="1742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3922" y="2732324"/>
            <a:ext cx="7420025" cy="2796841"/>
          </a:xfrm>
          <a:prstGeom prst="rect">
            <a:avLst/>
          </a:prstGeom>
          <a:noFill/>
        </p:spPr>
        <p:txBody>
          <a:bodyPr wrap="none" lIns="115751" tIns="57876" rIns="115751" bIns="57876" rtlCol="0">
            <a:spAutoFit/>
          </a:bodyPr>
          <a:lstStyle/>
          <a:p>
            <a:endParaRPr lang="ru-RU" sz="1935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ПМ.02. Эксплуатация с/</a:t>
            </a:r>
            <a:r>
              <a:rPr lang="ru-RU" sz="1935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9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техники.</a:t>
            </a:r>
          </a:p>
          <a:p>
            <a:r>
              <a:rPr lang="ru-RU" sz="19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МДК.02.01 Комплектование МТА для выполнения с/</a:t>
            </a:r>
            <a:r>
              <a:rPr lang="ru-RU" sz="1935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19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работ.</a:t>
            </a:r>
          </a:p>
          <a:p>
            <a:r>
              <a:rPr lang="ru-RU" sz="19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МДК.02.02 Технология механизированных работ в растениеводстве</a:t>
            </a:r>
          </a:p>
          <a:p>
            <a:endParaRPr lang="ru-RU" sz="1935" dirty="0">
              <a:latin typeface="Times New Roman" pitchFamily="18" charset="0"/>
              <a:cs typeface="Times New Roman" pitchFamily="18" charset="0"/>
            </a:endParaRPr>
          </a:p>
          <a:p>
            <a:endParaRPr lang="ru-RU" sz="1935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35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Специальность: Механизация сельского хозяйства.</a:t>
            </a:r>
          </a:p>
          <a:p>
            <a:endParaRPr lang="ru-RU" sz="1935" dirty="0">
              <a:latin typeface="Times New Roman" pitchFamily="18" charset="0"/>
              <a:cs typeface="Times New Roman" pitchFamily="18" charset="0"/>
            </a:endParaRPr>
          </a:p>
          <a:p>
            <a:endParaRPr lang="ru-RU" sz="1935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27864" y="4474014"/>
            <a:ext cx="3388024" cy="1457314"/>
          </a:xfrm>
          <a:prstGeom prst="rect">
            <a:avLst/>
          </a:prstGeom>
          <a:noFill/>
        </p:spPr>
        <p:txBody>
          <a:bodyPr wrap="none" lIns="115751" tIns="57876" rIns="115751" bIns="57876" rtlCol="0">
            <a:spAutoFit/>
          </a:bodyPr>
          <a:lstStyle/>
          <a:p>
            <a:pPr algn="r"/>
            <a:r>
              <a:rPr lang="ru-RU" sz="1742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Разработал: студент группы </a:t>
            </a:r>
            <a:r>
              <a:rPr lang="ru-RU" sz="1742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Т-68</a:t>
            </a:r>
            <a:endParaRPr lang="ru-RU" sz="1742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42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Сидоренко В.В</a:t>
            </a:r>
            <a:endParaRPr lang="ru-RU" sz="1742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42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1742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742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742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Ефимова Н.Г.</a:t>
            </a:r>
          </a:p>
          <a:p>
            <a:pPr algn="r"/>
            <a:endParaRPr lang="ru-RU" sz="1742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1651" y="6006701"/>
            <a:ext cx="2508034" cy="360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42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Дубна </a:t>
            </a:r>
            <a:r>
              <a:rPr lang="ru-RU" sz="1742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2019</a:t>
            </a:r>
            <a:endParaRPr lang="ru-RU" sz="1742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50952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Агротехнические требования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6884" y="1315454"/>
            <a:ext cx="11855116" cy="5542546"/>
          </a:xfrm>
        </p:spPr>
        <p:txBody>
          <a:bodyPr>
            <a:normAutofit/>
          </a:bodyPr>
          <a:lstStyle/>
          <a:p>
            <a:r>
              <a:rPr lang="ru-RU" sz="2400" b="1" dirty="0"/>
              <a:t>- Диаметр гранул — не более 5 мм; </a:t>
            </a:r>
          </a:p>
          <a:p>
            <a:r>
              <a:rPr lang="ru-RU" sz="2400" b="1" dirty="0"/>
              <a:t>- Разрушение гранул до размера 1 мм при смешивании — не выше 5 %; </a:t>
            </a:r>
          </a:p>
          <a:p>
            <a:r>
              <a:rPr lang="ru-RU" sz="2400" b="1" dirty="0"/>
              <a:t>- Влажность минеральных удобрений перед внесением — не выше 1,5…15 %. </a:t>
            </a:r>
          </a:p>
          <a:p>
            <a:r>
              <a:rPr lang="ru-RU" sz="2400" b="1" dirty="0"/>
              <a:t>- Машины должны обеспечивать внесение минеральных удобрений и их смесей в пределах 0,05…1 т/га. </a:t>
            </a:r>
          </a:p>
          <a:p>
            <a:r>
              <a:rPr lang="ru-RU" sz="2400" b="1" dirty="0" smtClean="0"/>
              <a:t> - </a:t>
            </a:r>
            <a:r>
              <a:rPr lang="ru-RU" sz="2400" b="1" dirty="0"/>
              <a:t>При внесении всех видов удобрений должно быть обеспечено перекрытие смежных проходов; </a:t>
            </a:r>
          </a:p>
          <a:p>
            <a:r>
              <a:rPr lang="ru-RU" sz="2400" b="1" dirty="0"/>
              <a:t>- Отклонение глубины внесения удобрения от заданной — не более 15 %. </a:t>
            </a:r>
          </a:p>
          <a:p>
            <a:r>
              <a:rPr lang="ru-RU" sz="2400" b="1" dirty="0" smtClean="0"/>
              <a:t>- </a:t>
            </a:r>
            <a:r>
              <a:rPr lang="ru-RU" sz="2400" b="1" dirty="0"/>
              <a:t>Необработанные поворотные полосы не допускаются.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269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Комплектование МТА МТЗ-82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2090049"/>
              </p:ext>
            </p:extLst>
          </p:nvPr>
        </p:nvGraphicFramePr>
        <p:xfrm>
          <a:off x="-1241052" y="1412532"/>
          <a:ext cx="11989262" cy="544546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84917">
                  <a:extLst>
                    <a:ext uri="{9D8B030D-6E8A-4147-A177-3AD203B41FA5}">
                      <a16:colId xmlns:a16="http://schemas.microsoft.com/office/drawing/2014/main" val="2828399613"/>
                    </a:ext>
                  </a:extLst>
                </a:gridCol>
                <a:gridCol w="9582065">
                  <a:extLst>
                    <a:ext uri="{9D8B030D-6E8A-4147-A177-3AD203B41FA5}">
                      <a16:colId xmlns:a16="http://schemas.microsoft.com/office/drawing/2014/main" val="3511694745"/>
                    </a:ext>
                  </a:extLst>
                </a:gridCol>
                <a:gridCol w="1022280">
                  <a:extLst>
                    <a:ext uri="{9D8B030D-6E8A-4147-A177-3AD203B41FA5}">
                      <a16:colId xmlns:a16="http://schemas.microsoft.com/office/drawing/2014/main" val="4287512461"/>
                    </a:ext>
                  </a:extLst>
                </a:gridCol>
              </a:tblGrid>
              <a:tr h="267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Масса конструкционная, кг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3750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2002573957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Масса в состоянии отгрузки с завода, кг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3850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940427330"/>
                  </a:ext>
                </a:extLst>
              </a:tr>
              <a:tr h="267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Масса эксплуатационная, кг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4000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2535260964"/>
                  </a:ext>
                </a:extLst>
              </a:tr>
              <a:tr h="267948">
                <a:tc rowSpan="1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kern="50">
                          <a:effectLst/>
                        </a:rPr>
                        <a:t> </a:t>
                      </a:r>
                      <a:endParaRPr lang="ru-RU" sz="8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Масса максимально допустимая (полная), кг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6500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1841784634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База,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2450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3111744816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Габаритные размеры: длина,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3930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2498976258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Габаритные размеры: ширина,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1970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1966758903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Габаритные размеры: высота,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2800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1043793595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Колея по передним колесам (</a:t>
                      </a:r>
                      <a:r>
                        <a:rPr lang="ru-RU" sz="1600" kern="50" dirty="0" err="1">
                          <a:effectLst/>
                        </a:rPr>
                        <a:t>минимал</a:t>
                      </a:r>
                      <a:r>
                        <a:rPr lang="ru-RU" sz="1600" kern="50" dirty="0">
                          <a:effectLst/>
                        </a:rPr>
                        <a:t>),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1430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97374271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Колея по передним колесам (максимум),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1990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1944146632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Колея по задним колесам (</a:t>
                      </a:r>
                      <a:r>
                        <a:rPr lang="ru-RU" sz="1600" kern="50" dirty="0" err="1">
                          <a:effectLst/>
                        </a:rPr>
                        <a:t>минимал</a:t>
                      </a:r>
                      <a:r>
                        <a:rPr lang="ru-RU" sz="1600" kern="50" dirty="0">
                          <a:effectLst/>
                        </a:rPr>
                        <a:t>),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1400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2878820812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Колея по задним колесам (максимум),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2100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2705049802"/>
                  </a:ext>
                </a:extLst>
              </a:tr>
              <a:tr h="2679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Наименьший радиус поворота, 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4,5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551549408"/>
                  </a:ext>
                </a:extLst>
              </a:tr>
              <a:tr h="7747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Агротехнический просвет трактора под рукавами передних и задних полуосей, </a:t>
                      </a:r>
                    </a:p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не менее, мм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645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2943563500"/>
                  </a:ext>
                </a:extLst>
              </a:tr>
              <a:tr h="4575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785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Размеры шин передних колес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11,2-20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3232233431"/>
                  </a:ext>
                </a:extLst>
              </a:tr>
              <a:tr h="457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800" kern="50">
                          <a:effectLst/>
                        </a:rPr>
                        <a:t> </a:t>
                      </a:r>
                      <a:endParaRPr lang="ru-RU" sz="8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>
                          <a:effectLst/>
                        </a:rPr>
                        <a:t>Размеры шин задних колес</a:t>
                      </a:r>
                      <a:endParaRPr lang="ru-RU" sz="1600" kern="5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tc>
                  <a:txBody>
                    <a:bodyPr/>
                    <a:lstStyle/>
                    <a:p>
                      <a:pPr marL="180340"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50" dirty="0">
                          <a:effectLst/>
                        </a:rPr>
                        <a:t>15,5 R38</a:t>
                      </a:r>
                      <a:endParaRPr lang="ru-RU" sz="1600" kern="50" dirty="0">
                        <a:effectLst/>
                        <a:latin typeface="Calibri" panose="020F0502020204030204" pitchFamily="34" charset="0"/>
                        <a:ea typeface="SimSun" panose="02010600030101010101" pitchFamily="2" charset="-122"/>
                        <a:cs typeface="Tahoma" panose="020B0604030504040204" pitchFamily="34" charset="0"/>
                      </a:endParaRPr>
                    </a:p>
                  </a:txBody>
                  <a:tcPr marL="13382" marR="13382" marT="13382" marB="13382" anchor="ctr"/>
                </a:tc>
                <a:extLst>
                  <a:ext uri="{0D108BD9-81ED-4DB2-BD59-A6C34878D82A}">
                    <a16:rowId xmlns:a16="http://schemas.microsoft.com/office/drawing/2014/main" val="12534757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858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Комплектование МТА РУМ-5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0962600"/>
              </p:ext>
            </p:extLst>
          </p:nvPr>
        </p:nvGraphicFramePr>
        <p:xfrm>
          <a:off x="834189" y="1363584"/>
          <a:ext cx="10860505" cy="53471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79369">
                  <a:extLst>
                    <a:ext uri="{9D8B030D-6E8A-4147-A177-3AD203B41FA5}">
                      <a16:colId xmlns:a16="http://schemas.microsoft.com/office/drawing/2014/main" val="2513377426"/>
                    </a:ext>
                  </a:extLst>
                </a:gridCol>
                <a:gridCol w="2781136">
                  <a:extLst>
                    <a:ext uri="{9D8B030D-6E8A-4147-A177-3AD203B41FA5}">
                      <a16:colId xmlns:a16="http://schemas.microsoft.com/office/drawing/2014/main" val="3497119030"/>
                    </a:ext>
                  </a:extLst>
                </a:gridCol>
              </a:tblGrid>
              <a:tr h="994899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Разбрасывание гранул:</a:t>
                      </a:r>
                    </a:p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Производительность (при 12 км/ч)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до 148000 м2/ч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2425368004"/>
                  </a:ext>
                </a:extLst>
              </a:tr>
              <a:tr h="382084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Захват	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14-20	м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2673866051"/>
                  </a:ext>
                </a:extLst>
              </a:tr>
              <a:tr h="764170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Разбрасывание кристаллических удобрений: Производительность (при 12 км/ч)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до 80000 м2/ч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2531877162"/>
                  </a:ext>
                </a:extLst>
              </a:tr>
              <a:tr h="382084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Высота (погрузочная, от земли) 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до 2,5 м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1748907089"/>
                  </a:ext>
                </a:extLst>
              </a:tr>
              <a:tr h="382084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Колея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1,8 м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641395599"/>
                  </a:ext>
                </a:extLst>
              </a:tr>
              <a:tr h="285643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Продольная база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3,73 м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142868920"/>
                  </a:ext>
                </a:extLst>
              </a:tr>
              <a:tr h="382084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Просвет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0,35 м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961291281"/>
                  </a:ext>
                </a:extLst>
              </a:tr>
              <a:tr h="382084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Длина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5,35 м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893270081"/>
                  </a:ext>
                </a:extLst>
              </a:tr>
              <a:tr h="382084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Высота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2 м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1046815766"/>
                  </a:ext>
                </a:extLst>
              </a:tr>
              <a:tr h="382084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Вес (конструкционный, сухой)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2,06 т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3403950289"/>
                  </a:ext>
                </a:extLst>
              </a:tr>
              <a:tr h="382084"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effectLst/>
                        </a:rPr>
                        <a:t>Ширина 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tc>
                  <a:txBody>
                    <a:bodyPr/>
                    <a:lstStyle/>
                    <a:p>
                      <a:pPr marR="26924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effectLst/>
                        </a:rPr>
                        <a:t>2,152 м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76" marR="54276" marT="0" marB="0"/>
                </a:tc>
                <a:extLst>
                  <a:ext uri="{0D108BD9-81ED-4DB2-BD59-A6C34878D82A}">
                    <a16:rowId xmlns:a16="http://schemas.microsoft.com/office/drawing/2014/main" val="39003745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949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Подготовка поля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912" y="1667907"/>
            <a:ext cx="4591635" cy="4195481"/>
          </a:xfrm>
        </p:spPr>
        <p:txBody>
          <a:bodyPr>
            <a:normAutofit/>
          </a:bodyPr>
          <a:lstStyle/>
          <a:p>
            <a:r>
              <a:rPr lang="ru-RU" dirty="0"/>
              <a:t>1.Освободить поле от препятствий</a:t>
            </a:r>
          </a:p>
          <a:p>
            <a:r>
              <a:rPr lang="ru-RU" dirty="0"/>
              <a:t>2.Сделать разметку поля:</a:t>
            </a:r>
          </a:p>
          <a:p>
            <a:r>
              <a:rPr lang="ru-RU" dirty="0"/>
              <a:t>     </a:t>
            </a:r>
            <a:r>
              <a:rPr lang="ru-RU" dirty="0" err="1"/>
              <a:t>а.Длина</a:t>
            </a:r>
            <a:endParaRPr lang="ru-RU" dirty="0"/>
          </a:p>
          <a:p>
            <a:r>
              <a:rPr lang="ru-RU" dirty="0"/>
              <a:t>     </a:t>
            </a:r>
            <a:r>
              <a:rPr lang="ru-RU" dirty="0" err="1"/>
              <a:t>б.Ширина</a:t>
            </a:r>
            <a:endParaRPr lang="ru-RU" dirty="0"/>
          </a:p>
          <a:p>
            <a:r>
              <a:rPr lang="ru-RU" dirty="0"/>
              <a:t>     </a:t>
            </a:r>
            <a:r>
              <a:rPr lang="ru-RU" dirty="0" err="1"/>
              <a:t>в.поворотные</a:t>
            </a:r>
            <a:r>
              <a:rPr lang="ru-RU" dirty="0"/>
              <a:t> полосы</a:t>
            </a:r>
          </a:p>
          <a:p>
            <a:r>
              <a:rPr lang="ru-RU" dirty="0"/>
              <a:t>     </a:t>
            </a:r>
            <a:r>
              <a:rPr lang="ru-RU" dirty="0" err="1"/>
              <a:t>г.Середина</a:t>
            </a:r>
            <a:endParaRPr lang="ru-RU" dirty="0"/>
          </a:p>
          <a:p>
            <a:r>
              <a:rPr lang="ru-RU" dirty="0"/>
              <a:t>3</a:t>
            </a:r>
            <a:r>
              <a:rPr lang="ru-RU" dirty="0" smtClean="0"/>
              <a:t>.Разбить </a:t>
            </a:r>
            <a:r>
              <a:rPr lang="ru-RU" dirty="0"/>
              <a:t>поле на загоны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866" y="1414847"/>
            <a:ext cx="7145435" cy="411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65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Способ движения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8471" y="1683668"/>
            <a:ext cx="5704539" cy="4765257"/>
          </a:xfrm>
        </p:spPr>
      </p:pic>
      <p:sp>
        <p:nvSpPr>
          <p:cNvPr id="5" name="TextBox 4"/>
          <p:cNvSpPr txBox="1"/>
          <p:nvPr/>
        </p:nvSpPr>
        <p:spPr>
          <a:xfrm>
            <a:off x="597397" y="1683669"/>
            <a:ext cx="42954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При выполнении операции </a:t>
            </a:r>
          </a:p>
          <a:p>
            <a:r>
              <a:rPr lang="ru-RU" sz="2800" dirty="0" smtClean="0"/>
              <a:t>«внесение минеральных удобрений» я выбираю</a:t>
            </a:r>
          </a:p>
          <a:p>
            <a:r>
              <a:rPr lang="ru-RU" sz="2800" dirty="0" smtClean="0"/>
              <a:t>Челночный способ движения</a:t>
            </a:r>
          </a:p>
          <a:p>
            <a:r>
              <a:rPr lang="ru-RU" sz="2800" dirty="0" smtClean="0"/>
              <a:t>МТА.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01699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Оценка качества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0421" y="1283368"/>
            <a:ext cx="10299031" cy="5261811"/>
          </a:xfrm>
        </p:spPr>
        <p:txBody>
          <a:bodyPr/>
          <a:lstStyle/>
          <a:p>
            <a:r>
              <a:rPr lang="ru-RU" dirty="0"/>
              <a:t>Неравномерность рассева удобрений можно проверять на месте, включив разбрасывающие рабочие органы на 0,5-1 мин, или в движении.</a:t>
            </a:r>
          </a:p>
          <a:p>
            <a:r>
              <a:rPr lang="ru-RU" dirty="0"/>
              <a:t>Собранные с противней удобрения взвешивают, и полученные результаты заносят в ведомость и обрабатывают</a:t>
            </a:r>
            <a:r>
              <a:rPr lang="ru-RU" dirty="0" smtClean="0"/>
              <a:t>.</a:t>
            </a:r>
          </a:p>
          <a:p>
            <a:r>
              <a:rPr lang="ru-RU" dirty="0"/>
              <a:t>При необходимости неравномерность распределения удобрений определяют по общей и рабочей ширине разбрасывания. Для этого используют противни размером 0,5 х 0,5 х 0,05 м, которые расставляют в три поперечных ряда на всю ширину разбрасывания с расстоянием между рядами не менее 5 м.</a:t>
            </a:r>
          </a:p>
          <a:p>
            <a:r>
              <a:rPr lang="ru-RU" dirty="0" smtClean="0"/>
              <a:t>Неравномерность </a:t>
            </a:r>
            <a:r>
              <a:rPr lang="ru-RU" dirty="0"/>
              <a:t>внесения минеральных удобрений или их смесей для туковых сеялок не должны превышать 15%, а для разбрасывателей 25</a:t>
            </a:r>
            <a:r>
              <a:rPr lang="ru-RU" dirty="0" smtClean="0"/>
              <a:t>%.</a:t>
            </a:r>
          </a:p>
          <a:p>
            <a:r>
              <a:rPr lang="ru-RU" dirty="0"/>
              <a:t>Огрехов и пропусков не допущено.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040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Охрана труда и техника безопасности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4590" y="1853248"/>
            <a:ext cx="11069052" cy="4395151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/>
              <a:t>1. К работе по обработке почвы допускаются лица достигшие 18-тилетнего возраста имеющие допуск по результатам медицинского обследования прошедшие вводный, первичный инструктажи по охране труда и противопожарный минимум, в дальнейшем повторный инструктаж по охране труда.</a:t>
            </a:r>
          </a:p>
          <a:p>
            <a:r>
              <a:rPr lang="ru-RU" sz="2200" dirty="0"/>
              <a:t>2. Прицепку бороны производить в следующем порядке: остановить трактор, затормозить его и выключить двигатель; установить соединительный штырь и надежно зафиксировать его. </a:t>
            </a:r>
          </a:p>
          <a:p>
            <a:r>
              <a:rPr lang="ru-RU" sz="2200" dirty="0"/>
              <a:t>3. </a:t>
            </a:r>
            <a:r>
              <a:rPr lang="ru-RU" sz="2200" dirty="0" err="1"/>
              <a:t>Трогание</a:t>
            </a:r>
            <a:r>
              <a:rPr lang="ru-RU" sz="2200" dirty="0"/>
              <a:t> и увеличение скорости движения производить плавно, избегая значительных отклонений. </a:t>
            </a:r>
          </a:p>
          <a:p>
            <a:r>
              <a:rPr lang="ru-RU" sz="2200" dirty="0"/>
              <a:t>4. При выявлении неисправности остановить и затормозить агрегат, выключить двигатель трактора и доложить руководителю работ. </a:t>
            </a:r>
          </a:p>
          <a:p>
            <a:r>
              <a:rPr lang="ru-RU" sz="2200" dirty="0"/>
              <a:t>5. Во время работы запрещено употребление алкогольных напитков и наркотических веществ.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04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8758" y="1251284"/>
            <a:ext cx="11566358" cy="535806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1.Бубнов В.З., Кузьмин М.В. Эксплуатация машинно-тракторного парка / В.З. Бубнов - М.: </a:t>
            </a:r>
            <a:r>
              <a:rPr lang="ru-RU" dirty="0" err="1"/>
              <a:t>Агропромиздат</a:t>
            </a:r>
            <a:r>
              <a:rPr lang="ru-RU" dirty="0"/>
              <a:t>, 1980</a:t>
            </a:r>
          </a:p>
          <a:p>
            <a:r>
              <a:rPr lang="ru-RU" dirty="0"/>
              <a:t>2. Верещагин Н.И. Организация и технология механизированных работ в растениеводстве, 2014</a:t>
            </a:r>
            <a:endParaRPr lang="ru-RU" dirty="0"/>
          </a:p>
          <a:p>
            <a:r>
              <a:rPr lang="ru-RU" dirty="0"/>
              <a:t>3.Иофинов С.А. Справочник по эксплуатации МТП/ С.А. </a:t>
            </a:r>
            <a:r>
              <a:rPr lang="ru-RU" dirty="0" err="1"/>
              <a:t>Иофинов</a:t>
            </a:r>
            <a:r>
              <a:rPr lang="ru-RU" dirty="0"/>
              <a:t>, Е.Ц. Бабенко, Ю.А. Зуев, - М.: </a:t>
            </a:r>
            <a:r>
              <a:rPr lang="ru-RU" dirty="0" err="1"/>
              <a:t>Агропромиздат</a:t>
            </a:r>
            <a:r>
              <a:rPr lang="ru-RU" dirty="0"/>
              <a:t>, 1978</a:t>
            </a:r>
            <a:endParaRPr lang="ru-RU" dirty="0"/>
          </a:p>
          <a:p>
            <a:r>
              <a:rPr lang="ru-RU" dirty="0"/>
              <a:t>4. Дробышев А.Н., </a:t>
            </a:r>
            <a:r>
              <a:rPr lang="ru-RU" dirty="0" err="1"/>
              <a:t>Долматов</a:t>
            </a:r>
            <a:r>
              <a:rPr lang="ru-RU" dirty="0"/>
              <a:t> Г.Г., </a:t>
            </a:r>
            <a:r>
              <a:rPr lang="ru-RU" dirty="0" err="1"/>
              <a:t>Гузанов</a:t>
            </a:r>
            <a:r>
              <a:rPr lang="ru-RU" dirty="0"/>
              <a:t> О.В., Организация и технология механизированных работ в сельском хозяйстве, 2005</a:t>
            </a:r>
            <a:endParaRPr lang="ru-RU" dirty="0"/>
          </a:p>
          <a:p>
            <a:r>
              <a:rPr lang="ru-RU" dirty="0"/>
              <a:t>5.Коренев Г.В. Интенсивные технологии возделывания сельскохозяйственных культур/ Г.В. Корнеев и др. - </a:t>
            </a:r>
            <a:r>
              <a:rPr lang="ru-RU" dirty="0" err="1"/>
              <a:t>Агропромиздат</a:t>
            </a:r>
            <a:r>
              <a:rPr lang="ru-RU" dirty="0"/>
              <a:t>, 1988</a:t>
            </a:r>
          </a:p>
          <a:p>
            <a:r>
              <a:rPr lang="ru-RU" dirty="0"/>
              <a:t>6. </a:t>
            </a:r>
            <a:r>
              <a:rPr lang="ru-RU" dirty="0" err="1"/>
              <a:t>Тургиев</a:t>
            </a:r>
            <a:r>
              <a:rPr lang="ru-RU" dirty="0"/>
              <a:t> А.К., Охрана труда в сельском хозяйстве, 2013</a:t>
            </a:r>
          </a:p>
          <a:p>
            <a:r>
              <a:rPr lang="ru-RU" dirty="0"/>
              <a:t>7.Оценка качества механизированных работ в полеводстве, - М,: </a:t>
            </a:r>
            <a:r>
              <a:rPr lang="ru-RU" dirty="0" err="1"/>
              <a:t>Россельхозиздат</a:t>
            </a:r>
            <a:r>
              <a:rPr lang="ru-RU" dirty="0"/>
              <a:t>, 1976</a:t>
            </a:r>
          </a:p>
          <a:p>
            <a:r>
              <a:rPr lang="ru-RU" dirty="0"/>
              <a:t>8.Правила производства механизированных работ в полеводстве/ сост. </a:t>
            </a:r>
            <a:r>
              <a:rPr lang="ru-RU" dirty="0" err="1"/>
              <a:t>К.С.Орманжи</a:t>
            </a:r>
            <a:r>
              <a:rPr lang="ru-RU" dirty="0"/>
              <a:t>, - М,: </a:t>
            </a:r>
            <a:r>
              <a:rPr lang="ru-RU" dirty="0" err="1"/>
              <a:t>Россельхозиздат</a:t>
            </a:r>
            <a:r>
              <a:rPr lang="ru-RU" dirty="0"/>
              <a:t>, 1983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88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336" y="2534653"/>
            <a:ext cx="11930900" cy="2013669"/>
          </a:xfrm>
        </p:spPr>
        <p:txBody>
          <a:bodyPr/>
          <a:lstStyle/>
          <a:p>
            <a:pPr algn="ctr"/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7856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4380" y="994610"/>
            <a:ext cx="11758862" cy="5863389"/>
          </a:xfrm>
        </p:spPr>
        <p:txBody>
          <a:bodyPr>
            <a:normAutofit fontScale="85000" lnSpcReduction="20000"/>
          </a:bodyPr>
          <a:lstStyle/>
          <a:p>
            <a:r>
              <a:rPr lang="ru-RU" sz="2600" dirty="0" smtClean="0"/>
              <a:t>Введение</a:t>
            </a:r>
          </a:p>
          <a:p>
            <a:r>
              <a:rPr lang="ru-RU" sz="2600" dirty="0" smtClean="0"/>
              <a:t>Аналитическая часть</a:t>
            </a:r>
          </a:p>
          <a:p>
            <a:r>
              <a:rPr lang="ru-RU" sz="2600" dirty="0" smtClean="0"/>
              <a:t>Значение культуры</a:t>
            </a:r>
          </a:p>
          <a:p>
            <a:r>
              <a:rPr lang="ru-RU" sz="2600" dirty="0" smtClean="0"/>
              <a:t>Морфологические особенности</a:t>
            </a:r>
          </a:p>
          <a:p>
            <a:r>
              <a:rPr lang="ru-RU" sz="2600" dirty="0" smtClean="0"/>
              <a:t>Биологические особенности</a:t>
            </a:r>
          </a:p>
          <a:p>
            <a:r>
              <a:rPr lang="ru-RU" sz="2600" dirty="0" smtClean="0"/>
              <a:t>Ротационная таблица</a:t>
            </a:r>
          </a:p>
          <a:p>
            <a:r>
              <a:rPr lang="ru-RU" sz="2600" dirty="0" smtClean="0"/>
              <a:t>Технологическая </a:t>
            </a:r>
            <a:r>
              <a:rPr lang="ru-RU" sz="2600" dirty="0"/>
              <a:t>часть</a:t>
            </a:r>
            <a:br>
              <a:rPr lang="ru-RU" sz="2600" dirty="0"/>
            </a:br>
            <a:r>
              <a:rPr lang="ru-RU" sz="2600" dirty="0"/>
              <a:t>Технология боронования для посадки </a:t>
            </a:r>
            <a:r>
              <a:rPr lang="ru-RU" sz="2600" dirty="0" smtClean="0"/>
              <a:t>сорго</a:t>
            </a:r>
          </a:p>
          <a:p>
            <a:r>
              <a:rPr lang="ru-RU" sz="2600" dirty="0" smtClean="0"/>
              <a:t>Агротехнические требования</a:t>
            </a:r>
          </a:p>
          <a:p>
            <a:r>
              <a:rPr lang="ru-RU" sz="2600" dirty="0" smtClean="0"/>
              <a:t>Комплектование МТА</a:t>
            </a:r>
          </a:p>
          <a:p>
            <a:r>
              <a:rPr lang="ru-RU" sz="2600" dirty="0" smtClean="0"/>
              <a:t>Подготовка поля</a:t>
            </a:r>
          </a:p>
          <a:p>
            <a:r>
              <a:rPr lang="ru-RU" sz="2600" dirty="0" smtClean="0"/>
              <a:t>Способ движения</a:t>
            </a:r>
          </a:p>
          <a:p>
            <a:r>
              <a:rPr lang="ru-RU" sz="2600" dirty="0" smtClean="0"/>
              <a:t>Оценка качества</a:t>
            </a:r>
          </a:p>
          <a:p>
            <a:r>
              <a:rPr lang="ru-RU" sz="2600" dirty="0" smtClean="0"/>
              <a:t>Охрана труда и техника безопасности</a:t>
            </a:r>
          </a:p>
          <a:p>
            <a:r>
              <a:rPr lang="ru-RU" sz="2600" dirty="0" smtClean="0"/>
              <a:t>Список литературы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54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874" y="169068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Тему </a:t>
            </a:r>
            <a:r>
              <a:rPr lang="ru-RU" dirty="0"/>
              <a:t>своей работы считаю актуальной, в связи с добычей кормовых трав, скармливания их скоту, для дальнейшей добычи мяса и ведении фермы крупно - рогатого скота, а также для производства для человека в целом</a:t>
            </a:r>
            <a:r>
              <a:rPr lang="ru-RU" dirty="0" smtClean="0"/>
              <a:t>.</a:t>
            </a:r>
          </a:p>
          <a:p>
            <a:r>
              <a:rPr lang="ru-RU" dirty="0"/>
              <a:t>Цели: Разработка интенсивной технологии возделывания и уборки сорго с детальной разработкой операции «внесение минеральных удобрений»</a:t>
            </a:r>
          </a:p>
          <a:p>
            <a:r>
              <a:rPr lang="ru-RU" dirty="0"/>
              <a:t>Задачи работы:</a:t>
            </a:r>
          </a:p>
          <a:p>
            <a:pPr marL="0" indent="0">
              <a:buNone/>
            </a:pPr>
            <a:r>
              <a:rPr lang="ru-RU" dirty="0"/>
              <a:t>-Изучить технологию возделывания и уборку основных с/х культур</a:t>
            </a:r>
          </a:p>
          <a:p>
            <a:pPr marL="0" indent="0">
              <a:buNone/>
            </a:pPr>
            <a:r>
              <a:rPr lang="ru-RU" dirty="0"/>
              <a:t>-Изучить культуру сорго</a:t>
            </a:r>
          </a:p>
          <a:p>
            <a:pPr marL="0" indent="0">
              <a:buNone/>
            </a:pPr>
            <a:r>
              <a:rPr lang="ru-RU" dirty="0"/>
              <a:t>-Рассмотреть технологию возделывания и уборки сорго</a:t>
            </a:r>
          </a:p>
          <a:p>
            <a:pPr marL="0" indent="0">
              <a:buNone/>
            </a:pPr>
            <a:r>
              <a:rPr lang="ru-RU" dirty="0"/>
              <a:t>-Описание операционно-технологической карты по операции внесение минеральных удобрений</a:t>
            </a:r>
          </a:p>
          <a:p>
            <a:pPr marL="0" indent="0">
              <a:buNone/>
            </a:pPr>
            <a:r>
              <a:rPr lang="ru-RU" dirty="0"/>
              <a:t>-Рассмотрение охраны труда и техники безопасности при выполнении с/х работ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822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572628"/>
            <a:ext cx="10972800" cy="1029499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Аналитическая часть.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922" y="1408639"/>
            <a:ext cx="11704157" cy="59914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Сорго – однолетнее либо многолетнее злаковое растение. Культура по масштабам мирового производства находится на четвертом месте.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· Зерновое;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· Сахарное;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· Лимонное;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Веничное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· Травянистое.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599" y="2866321"/>
            <a:ext cx="7443537" cy="3783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81558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572628"/>
            <a:ext cx="10972800" cy="1029499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Значение культуры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923" y="1408639"/>
            <a:ext cx="11370562" cy="4446729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Продовольственное значение Сорго имеет довольно высокую калорийность (в 100 граммах продукта содержится 339 килокалорий). Растение также содержит рекордное количество углеводов (68,3 грамма в 100 граммах), а также большое количество белков (11,3 грамма), жиров (3,3 грамма).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Кормовое значение Сорго дает хороший корм в виде силоса и зеленой массы. В его 100 кг содержится 118—130 кормовых единиц. В зерне накапливается: белка - 8,4%; жира -3,3%;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Техническое значение Сорго занимает 3-е место в мире как пищевое растение после пшеницы и риса. Из зерна сорго вырабатывают крахмал, патоку, спирт, получают крупу.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487003"/>
      </p:ext>
    </p:extLst>
  </p:cSld>
  <p:clrMapOvr>
    <a:masterClrMapping/>
  </p:clrMapOvr>
  <p:transition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Морфологические особенности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5520297"/>
              </p:ext>
            </p:extLst>
          </p:nvPr>
        </p:nvGraphicFramePr>
        <p:xfrm>
          <a:off x="790489" y="1652336"/>
          <a:ext cx="10102100" cy="42030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1469">
                  <a:extLst>
                    <a:ext uri="{9D8B030D-6E8A-4147-A177-3AD203B41FA5}">
                      <a16:colId xmlns:a16="http://schemas.microsoft.com/office/drawing/2014/main" val="3465259197"/>
                    </a:ext>
                  </a:extLst>
                </a:gridCol>
                <a:gridCol w="1793202">
                  <a:extLst>
                    <a:ext uri="{9D8B030D-6E8A-4147-A177-3AD203B41FA5}">
                      <a16:colId xmlns:a16="http://schemas.microsoft.com/office/drawing/2014/main" val="2095374201"/>
                    </a:ext>
                  </a:extLst>
                </a:gridCol>
                <a:gridCol w="1596922">
                  <a:extLst>
                    <a:ext uri="{9D8B030D-6E8A-4147-A177-3AD203B41FA5}">
                      <a16:colId xmlns:a16="http://schemas.microsoft.com/office/drawing/2014/main" val="2998710534"/>
                    </a:ext>
                  </a:extLst>
                </a:gridCol>
                <a:gridCol w="1599055">
                  <a:extLst>
                    <a:ext uri="{9D8B030D-6E8A-4147-A177-3AD203B41FA5}">
                      <a16:colId xmlns:a16="http://schemas.microsoft.com/office/drawing/2014/main" val="2993174900"/>
                    </a:ext>
                  </a:extLst>
                </a:gridCol>
                <a:gridCol w="1595854">
                  <a:extLst>
                    <a:ext uri="{9D8B030D-6E8A-4147-A177-3AD203B41FA5}">
                      <a16:colId xmlns:a16="http://schemas.microsoft.com/office/drawing/2014/main" val="2202939253"/>
                    </a:ext>
                  </a:extLst>
                </a:gridCol>
                <a:gridCol w="1735598">
                  <a:extLst>
                    <a:ext uri="{9D8B030D-6E8A-4147-A177-3AD203B41FA5}">
                      <a16:colId xmlns:a16="http://schemas.microsoft.com/office/drawing/2014/main" val="3977035055"/>
                    </a:ext>
                  </a:extLst>
                </a:gridCol>
              </a:tblGrid>
              <a:tr h="1765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</a:rPr>
                        <a:t>Корень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</a:rPr>
                        <a:t>Стебель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</a:rPr>
                        <a:t>Лист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effectLst/>
                        </a:rPr>
                        <a:t>Соцветие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effectLst/>
                        </a:rPr>
                        <a:t>Плод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effectLst/>
                        </a:rPr>
                        <a:t>Семена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16710490"/>
                  </a:ext>
                </a:extLst>
              </a:tr>
              <a:tr h="24370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>
                          <a:effectLst/>
                        </a:rPr>
                        <a:t>Мочковатый</a:t>
                      </a:r>
                      <a:endParaRPr lang="ru-RU" sz="28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</a:rPr>
                        <a:t>Прямостоячий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</a:rPr>
                        <a:t>Длинный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</a:rPr>
                        <a:t>Метёлка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</a:rPr>
                        <a:t>Зерновка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b="1" dirty="0">
                          <a:effectLst/>
                        </a:rPr>
                        <a:t>20-45 г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97964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843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Биологические особенности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89743171"/>
              </p:ext>
            </p:extLst>
          </p:nvPr>
        </p:nvGraphicFramePr>
        <p:xfrm>
          <a:off x="646111" y="1642256"/>
          <a:ext cx="10390856" cy="484879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7423">
                  <a:extLst>
                    <a:ext uri="{9D8B030D-6E8A-4147-A177-3AD203B41FA5}">
                      <a16:colId xmlns:a16="http://schemas.microsoft.com/office/drawing/2014/main" val="3520648266"/>
                    </a:ext>
                  </a:extLst>
                </a:gridCol>
                <a:gridCol w="1375594">
                  <a:extLst>
                    <a:ext uri="{9D8B030D-6E8A-4147-A177-3AD203B41FA5}">
                      <a16:colId xmlns:a16="http://schemas.microsoft.com/office/drawing/2014/main" val="1134952929"/>
                    </a:ext>
                  </a:extLst>
                </a:gridCol>
                <a:gridCol w="2332575">
                  <a:extLst>
                    <a:ext uri="{9D8B030D-6E8A-4147-A177-3AD203B41FA5}">
                      <a16:colId xmlns:a16="http://schemas.microsoft.com/office/drawing/2014/main" val="1875858194"/>
                    </a:ext>
                  </a:extLst>
                </a:gridCol>
                <a:gridCol w="1641002">
                  <a:extLst>
                    <a:ext uri="{9D8B030D-6E8A-4147-A177-3AD203B41FA5}">
                      <a16:colId xmlns:a16="http://schemas.microsoft.com/office/drawing/2014/main" val="966069948"/>
                    </a:ext>
                  </a:extLst>
                </a:gridCol>
                <a:gridCol w="2834262">
                  <a:extLst>
                    <a:ext uri="{9D8B030D-6E8A-4147-A177-3AD203B41FA5}">
                      <a16:colId xmlns:a16="http://schemas.microsoft.com/office/drawing/2014/main" val="125284209"/>
                    </a:ext>
                  </a:extLst>
                </a:gridCol>
              </a:tblGrid>
              <a:tr h="4596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Свет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Тепло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Влага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Питание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Фаза развития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8432763"/>
                  </a:ext>
                </a:extLst>
              </a:tr>
              <a:tr h="35288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Короткодневный, светолюбивый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Мин - 10°С, опт. – 20-30°С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</a:rPr>
                        <a:t>Засухоустойчивый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>
                          <a:effectLst/>
                        </a:rPr>
                        <a:t>Легкие песчаные тяжелые глин. почвы</a:t>
                      </a:r>
                      <a:endParaRPr lang="ru-RU" sz="2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1425"/>
                        </a:spcAft>
                      </a:pPr>
                      <a:r>
                        <a:rPr lang="ru-RU" sz="2400" b="1" dirty="0">
                          <a:effectLst/>
                        </a:rPr>
                        <a:t>Набухание и прорастание семян, Всходы, Кущение, Выход в трубку, Выметывание, Цветение, Формирование зерна,  Налив зерна, Созревание зерна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4535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752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Ротационная таблица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0081189"/>
              </p:ext>
            </p:extLst>
          </p:nvPr>
        </p:nvGraphicFramePr>
        <p:xfrm>
          <a:off x="646111" y="1853250"/>
          <a:ext cx="10823995" cy="435504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0390">
                  <a:extLst>
                    <a:ext uri="{9D8B030D-6E8A-4147-A177-3AD203B41FA5}">
                      <a16:colId xmlns:a16="http://schemas.microsoft.com/office/drawing/2014/main" val="3143001198"/>
                    </a:ext>
                  </a:extLst>
                </a:gridCol>
                <a:gridCol w="1770390">
                  <a:extLst>
                    <a:ext uri="{9D8B030D-6E8A-4147-A177-3AD203B41FA5}">
                      <a16:colId xmlns:a16="http://schemas.microsoft.com/office/drawing/2014/main" val="2466157682"/>
                    </a:ext>
                  </a:extLst>
                </a:gridCol>
                <a:gridCol w="1697910">
                  <a:extLst>
                    <a:ext uri="{9D8B030D-6E8A-4147-A177-3AD203B41FA5}">
                      <a16:colId xmlns:a16="http://schemas.microsoft.com/office/drawing/2014/main" val="3323430658"/>
                    </a:ext>
                  </a:extLst>
                </a:gridCol>
                <a:gridCol w="1697910">
                  <a:extLst>
                    <a:ext uri="{9D8B030D-6E8A-4147-A177-3AD203B41FA5}">
                      <a16:colId xmlns:a16="http://schemas.microsoft.com/office/drawing/2014/main" val="402420160"/>
                    </a:ext>
                  </a:extLst>
                </a:gridCol>
                <a:gridCol w="1436693">
                  <a:extLst>
                    <a:ext uri="{9D8B030D-6E8A-4147-A177-3AD203B41FA5}">
                      <a16:colId xmlns:a16="http://schemas.microsoft.com/office/drawing/2014/main" val="3390632136"/>
                    </a:ext>
                  </a:extLst>
                </a:gridCol>
                <a:gridCol w="1308237">
                  <a:extLst>
                    <a:ext uri="{9D8B030D-6E8A-4147-A177-3AD203B41FA5}">
                      <a16:colId xmlns:a16="http://schemas.microsoft.com/office/drawing/2014/main" val="1329364627"/>
                    </a:ext>
                  </a:extLst>
                </a:gridCol>
                <a:gridCol w="1142465">
                  <a:extLst>
                    <a:ext uri="{9D8B030D-6E8A-4147-A177-3AD203B41FA5}">
                      <a16:colId xmlns:a16="http://schemas.microsoft.com/office/drawing/2014/main" val="3553704977"/>
                    </a:ext>
                  </a:extLst>
                </a:gridCol>
              </a:tblGrid>
              <a:tr h="94384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№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Первая ротация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Вторая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ротация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0196355"/>
                  </a:ext>
                </a:extLst>
              </a:tr>
              <a:tr h="3319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2019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2020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2021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2022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2023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2024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9171833"/>
                  </a:ext>
                </a:extLst>
              </a:tr>
              <a:tr h="68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1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Пар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00FFFF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Пшеница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Тимофеевка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8B0000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Пар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66812296"/>
                  </a:ext>
                </a:extLst>
              </a:tr>
              <a:tr h="68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2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8B0000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Пар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00FFFF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Пшеница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Тимофеевка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8B0000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4688532"/>
                  </a:ext>
                </a:extLst>
              </a:tr>
              <a:tr h="68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3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Тимофеевка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8B0000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Пар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00FFFF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 dirty="0">
                          <a:effectLst/>
                        </a:rPr>
                        <a:t>Пшеница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Тимофеевка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53800915"/>
                  </a:ext>
                </a:extLst>
              </a:tr>
              <a:tr h="6868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4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Пшеница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Тимофеевка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8B0000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Пар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00FFFF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Пшеница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3562269"/>
                  </a:ext>
                </a:extLst>
              </a:tr>
              <a:tr h="3319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5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00FFFF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Пшеница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Тимофеевка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  <a:highlight>
                            <a:srgbClr val="8B0000"/>
                          </a:highlight>
                        </a:rPr>
                        <a:t>Сорго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>
                          <a:effectLst/>
                        </a:rPr>
                        <a:t>Пар</a:t>
                      </a:r>
                      <a:endParaRPr lang="ru-RU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400" b="1" dirty="0">
                          <a:effectLst/>
                          <a:highlight>
                            <a:srgbClr val="00FFFF"/>
                          </a:highlight>
                        </a:rPr>
                        <a:t>Сорго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766745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757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Технологическая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часть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боронования для посадки сорго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181255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работы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Длина поля 6000м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поля 6000м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Ширина поворотной полосы 30м.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610" y="2181255"/>
            <a:ext cx="4897080" cy="2823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14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89</TotalTime>
  <Words>1149</Words>
  <Application>Microsoft Office PowerPoint</Application>
  <PresentationFormat>Широкоэкранный</PresentationFormat>
  <Paragraphs>243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SimSun</vt:lpstr>
      <vt:lpstr>Arial</vt:lpstr>
      <vt:lpstr>Calibri</vt:lpstr>
      <vt:lpstr>Century Gothic</vt:lpstr>
      <vt:lpstr>Tahoma</vt:lpstr>
      <vt:lpstr>Times New Roman</vt:lpstr>
      <vt:lpstr>Wingdings 3</vt:lpstr>
      <vt:lpstr>Ион</vt:lpstr>
      <vt:lpstr>Презентация PowerPoint</vt:lpstr>
      <vt:lpstr>Содержание</vt:lpstr>
      <vt:lpstr>Введение</vt:lpstr>
      <vt:lpstr>I. Аналитическая часть.</vt:lpstr>
      <vt:lpstr>Значение культуры</vt:lpstr>
      <vt:lpstr>Морфологические особенности</vt:lpstr>
      <vt:lpstr>Биологические особенности</vt:lpstr>
      <vt:lpstr>Ротационная таблица</vt:lpstr>
      <vt:lpstr>II. Технологическая часть Технология боронования для посадки сорго</vt:lpstr>
      <vt:lpstr>Агротехнические требования</vt:lpstr>
      <vt:lpstr>Комплектование МТА МТЗ-82</vt:lpstr>
      <vt:lpstr>Комплектование МТА РУМ-5</vt:lpstr>
      <vt:lpstr>Подготовка поля</vt:lpstr>
      <vt:lpstr>Способ движения</vt:lpstr>
      <vt:lpstr>Оценка качества</vt:lpstr>
      <vt:lpstr>Охрана труда и техника безопасности</vt:lpstr>
      <vt:lpstr>Литература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killboxable</dc:creator>
  <cp:lastModifiedBy>killboxable</cp:lastModifiedBy>
  <cp:revision>29</cp:revision>
  <dcterms:created xsi:type="dcterms:W3CDTF">2019-05-14T18:08:58Z</dcterms:created>
  <dcterms:modified xsi:type="dcterms:W3CDTF">2019-05-14T19:38:45Z</dcterms:modified>
</cp:coreProperties>
</file>